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772" b="0" i="0">
                <a:solidFill>
                  <a:srgbClr val="051C2C"/>
                </a:solidFill>
                <a:latin typeface="Georgia"/>
              </a:rPr>
              <a:t>Data strategy for a mobile and broadband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From vision to scorecard, one level at a time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54" b="0" i="0">
                <a:solidFill>
                  <a:srgbClr val="051C2C"/>
                </a:solidFill>
                <a:latin typeface="Georgia"/>
              </a:rPr>
              <a:t>See how an operator builds its data strategy around churn and network investment, and check your consent coverage before you scale any retention offer.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82" b="0" i="0">
                <a:solidFill>
                  <a:srgbClr val="051C2C"/>
                </a:solidFill>
                <a:latin typeface="Georgia"/>
              </a:rPr>
              <a:t>A challenger operator with about 6 million mobile and 1.2 million broadband customers, a fibre build under way and a small but growing business division. Churn is high in a saturated, price-led market, network capital is spread evenly rather than where it earns most, and business customers are served through consumer-style processes. Mobile, broadband and business sit on separate billing and CRM stacks, network inventory records drift from what is in the field, and consent records are incomplete.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Vision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Leadership framed the vision around customers choosing to stay, signalling that retention rather than acquisition is the growth engine in a saturated market.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Make churn the organising problem for the first year of data work, with network and billing data joined to it.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Mission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mission promises service that knows each customer, which is impossible today with mobile, broadband and business on separate stacks.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 customer identity resolution early, because every retention and bundle use case needs one customer across products.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Strategic choices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Leadership chose to win on retention, targeted network build and business customers, and ruled out handset subsidies, untargeted fibre and selling location data.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Write the location data rule into the data use policy now, so analytics teams know the boundary before they build.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Three offensive themes (loyal customers, smart network investment, business growth) rest on one defensive theme, trusted data, which each of them depends on.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Because trusted data underpins all three, give it a named owner and its own funded line rather than spreading it across projects.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map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map shows governed customer and network data (L1) feeding churn prediction, network targeting and consent at once, and network experience (C1) driving revenue (F1).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Join network performance to customer records early, because the map treats experience as a driver of churn, not just a network metric.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objectives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Four objectives are offensive (customer view, churn scoring, network experience, business accounts) and two defensive (consent, network inventory), in line with the 60 per cent offence posture.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Fix consent capture before scaling retention offers, so every contact made is one the customer has agreed to.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Scorecard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Churn, revenue growth in upgraded areas and business growth are the lag measures; contact rates, consent coverage, identity resolution and inventory accuracy are the leads.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Read churn against a control group every month, so retention spend is judged on customers kept rather than calls made.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Portfolio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Churn early warning and network build prioritisation scored highest on value; consent gap remediation is modest in value but highly feasible and unblocks the rest.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Run consent remediation alongside the churn pilot, because the pilot's reach is capped by consent coverage.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Roadmap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H1 builds identity, consent and the churn pilot; H2 brings network targeting into the capital plan and builds the business account view; H3 scales across products.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Land the network targeting model before the annual capital planning cycle, or its impact waits a full year.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cascade: vision to 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45" b="0" i="0">
                <a:solidFill>
                  <a:srgbClr val="5B6772"/>
                </a:solidFill>
                <a:latin typeface="Arial"/>
              </a:rPr>
              <a:t>Leadership chose to win on retention, targeted network build and business customers, and ruled out handset subsidies, untargeted fibre and selling location data.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286000" cy="5143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733550"/>
            <a:ext cx="20955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Vision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09900" y="1733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181350" y="1733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To be the network people and businesses choose to stay with, because it works where they live and work.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750" y="2305050"/>
            <a:ext cx="2228850" cy="514350"/>
          </a:xfrm>
          <a:prstGeom prst="rect">
            <a:avLst/>
          </a:prstGeom>
          <a:solidFill>
            <a:srgbClr val="2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9150" y="2305050"/>
            <a:ext cx="2038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Mission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09900" y="2305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81350" y="2305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62" b="0" i="0">
                <a:solidFill>
                  <a:srgbClr val="051C2C"/>
                </a:solidFill>
                <a:latin typeface="Arial"/>
              </a:rPr>
              <a:t>We connect households and businesses through reliable mobile and fibre networks, simple plans and service that knows each customer.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3900" y="2876550"/>
            <a:ext cx="2171700" cy="514350"/>
          </a:xfrm>
          <a:prstGeom prst="rect">
            <a:avLst/>
          </a:prstGeom>
          <a:solidFill>
            <a:srgbClr val="3A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6300" y="2876550"/>
            <a:ext cx="19812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Winning aspiration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09900" y="2876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81350" y="2876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Have the lowest churn and the best-targeted network in our market, with business customers a growing share of revenue.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1050" y="3448050"/>
            <a:ext cx="2114550" cy="514350"/>
          </a:xfrm>
          <a:prstGeom prst="rect">
            <a:avLst/>
          </a:prstGeom>
          <a:solidFill>
            <a:srgbClr val="4A7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3450" y="3448050"/>
            <a:ext cx="19240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Where to play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09900" y="3448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81350" y="3448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Value-conscious households who take mobile and broadband together; Small and medium businesses needing connectivity, mobile fleets and managed services; Our home market, with fibre build focused on towns where we already hold mobile share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8200" y="4019550"/>
            <a:ext cx="2057400" cy="514350"/>
          </a:xfrm>
          <a:prstGeom prst="rect">
            <a:avLst/>
          </a:prstGeom>
          <a:solidFill>
            <a:srgbClr val="5B8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600" y="4019550"/>
            <a:ext cx="18669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How to win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9900" y="4019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81350" y="4019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22" b="0" i="0">
                <a:solidFill>
                  <a:srgbClr val="051C2C"/>
                </a:solidFill>
                <a:latin typeface="Arial"/>
              </a:rPr>
              <a:t>Retention through relevance: spot churn risk early and act with the right fix or offer; Network capital placed where experience gaps and revenue potential are highest; Business customers served by specialist teams with tailored bundles and service levels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5350" y="4591050"/>
            <a:ext cx="2000250" cy="514350"/>
          </a:xfrm>
          <a:prstGeom prst="rect">
            <a:avLst/>
          </a:prstGeom>
          <a:solidFill>
            <a:srgbClr val="6C9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7750" y="4591050"/>
            <a:ext cx="18097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Capabilities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9900" y="4591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81350" y="4591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2" b="0" i="0">
                <a:solidFill>
                  <a:srgbClr val="051C2C"/>
                </a:solidFill>
                <a:latin typeface="Arial"/>
              </a:rPr>
              <a:t>Unified customer view across mobile, broadband and business accounts; Network experience analytics by cell, postcode and customer; Churn prediction and next-best offer within consent; Capital allocation modelling that links network investment to revenue; Consent and preference management across every channel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52500" y="5162550"/>
            <a:ext cx="1943100" cy="514350"/>
          </a:xfrm>
          <a:prstGeom prst="rect">
            <a:avLst/>
          </a:prstGeom>
          <a:solidFill>
            <a:srgbClr val="7E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04900" y="5162550"/>
            <a:ext cx="1752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We will not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09900" y="5162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81350" y="5162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89" b="0" i="0">
                <a:solidFill>
                  <a:srgbClr val="051C2C"/>
                </a:solidFill>
                <a:latin typeface="Arial"/>
              </a:rPr>
              <a:t>We will not chase prepaid share with price-led handset subsidies; We will not build fibre outside our target towns during the strategy period; We will not sell or share customer location data with third parties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Write the location data rule into the data use policy now, so analytics teams know the boundary before they build.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Strategic themes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2" b="0" i="0">
                <a:solidFill>
                  <a:srgbClr val="5B6772"/>
                </a:solidFill>
                <a:latin typeface="Arial"/>
              </a:rPr>
              <a:t>Three offensive themes (loyal customers, smart network investment, business growth) rest on one defensive theme, trusted data, which each of them depends 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T1  Loyal customers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Cut churn by spotting risk early and acting with relevant fixes and offers.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T2  Smart network investment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Put network capital where experience gaps and revenue potential are highest.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T3  Business growth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Grow business revenue through specialist service and tailored bundles.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T4  Trusted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Run every decision on consented customer data and accurate network data.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70" b="0" i="0">
                <a:solidFill>
                  <a:srgbClr val="FFFFFF"/>
                </a:solidFill>
                <a:latin typeface="Arial"/>
              </a:rPr>
              <a:t>Because trusted data underpins all three, give it a named owner and its own funded line rather than spreading it across projects.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map: cause and effect on one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Illustrative. Arrows run from cause to effect; learning and growth enables process, process serves customers, customers drive the financials.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98120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98120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Financial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2417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950" y="292417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6715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2950" y="386715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Internal process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81012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2950" y="481012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Learning and growth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3321843" y="4629150"/>
            <a:ext cx="9834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4305300" y="4629150"/>
            <a:ext cx="1373981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305300" y="4629150"/>
            <a:ext cx="6088856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3321843" y="4629150"/>
            <a:ext cx="35361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5679281" y="4629150"/>
            <a:ext cx="1178719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 flipV="1">
            <a:off x="8036718" y="4629150"/>
            <a:ext cx="1373982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321843" y="3686175"/>
            <a:ext cx="35361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4305300" y="3686175"/>
            <a:ext cx="1373981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5679281" y="2743200"/>
            <a:ext cx="1178719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8036718" y="3686175"/>
            <a:ext cx="1373982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6858000" y="3686175"/>
            <a:ext cx="3536156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4305300" y="2743200"/>
            <a:ext cx="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4305300" y="2743200"/>
            <a:ext cx="255270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9410700" y="2743200"/>
            <a:ext cx="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1146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099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99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Grow service revenue from existing customers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73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26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626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Raise the return on network capital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00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153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153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Grow business division revenue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146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099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99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Get a network that works where I am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73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7626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626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Be offered what suits me, not pushed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200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153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153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Be served as a business, not a consumer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228850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324100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324100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Predict churn and act before customers leave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86287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681537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81537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Target network build on experience and value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3725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038975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8975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Sell and serve business accounts through specialists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301162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396412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96412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2" b="0" i="0">
                <a:solidFill>
                  <a:srgbClr val="051C2C"/>
                </a:solidFill>
                <a:latin typeface="Arial"/>
              </a:rPr>
              <a:t>Capture and honour consent in every channel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1146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2099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099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Govern consented customer and accurate network data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6673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7626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26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22" b="0" i="0">
                <a:solidFill>
                  <a:srgbClr val="051C2C"/>
                </a:solidFill>
                <a:latin typeface="Arial"/>
              </a:rPr>
              <a:t>Build data science and network analytics skills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2200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153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153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2" b="0" i="0">
                <a:solidFill>
                  <a:srgbClr val="051C2C"/>
                </a:solidFill>
                <a:latin typeface="Arial"/>
              </a:rPr>
              <a:t>Equip business sellers with account insight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5" b="0" i="0">
                <a:solidFill>
                  <a:srgbClr val="FFFFFF"/>
                </a:solidFill>
                <a:latin typeface="Arial"/>
              </a:rPr>
              <a:t>Join network performance to customer records early, because the map treats experience as a driver of churn, not just a network metric.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Posture: 60% offence, 40% defence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5B6772"/>
                </a:solidFill>
                <a:latin typeface="Arial"/>
              </a:rPr>
              <a:t>Churn, network targeting and business growth are where the value lies, so most effort goes to analytics and data products; consent gaps and drifting network inventory would undermine every one of them, so two-fifths of capacity goes to defence.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43624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Defence objectives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7" b="0" i="0">
                <a:solidFill>
                  <a:srgbClr val="051C2C"/>
                </a:solidFill>
                <a:latin typeface="Arial"/>
              </a:rPr>
              <a:t>D5  Record and enforce consent and preferences at source in every channel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051C2C"/>
                </a:solidFill>
                <a:latin typeface="Arial"/>
              </a:rPr>
              <a:t>D6  Reconcile network inventory and performance data against the field every month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0300" y="1733550"/>
            <a:ext cx="5372100" cy="43624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Offence objectives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389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294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5" b="0" i="0">
                <a:solidFill>
                  <a:srgbClr val="051C2C"/>
                </a:solidFill>
                <a:latin typeface="Arial"/>
              </a:rPr>
              <a:t>D1  Resolve every mobile, broadband and business account to one customer view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389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42" b="0" i="0">
                <a:solidFill>
                  <a:srgbClr val="051C2C"/>
                </a:solidFill>
                <a:latin typeface="Arial"/>
              </a:rPr>
              <a:t>D2  Score churn risk weekly and route each high-value case to an action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38900" y="3724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3619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7" b="0" i="0">
                <a:solidFill>
                  <a:srgbClr val="051C2C"/>
                </a:solidFill>
                <a:latin typeface="Arial"/>
              </a:rPr>
              <a:t>D3  Join network performance to customers and revenue by cell and postcode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38900" y="43338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2291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42" b="0" i="0">
                <a:solidFill>
                  <a:srgbClr val="051C2C"/>
                </a:solidFill>
                <a:latin typeface="Arial"/>
              </a:rPr>
              <a:t>D4  Give business sellers one view of each account's services and spend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objectives, traced to the strategy 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6502400"/>
                <a:gridCol w="2032000"/>
                <a:gridCol w="1625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Data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Serves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Resolve every mobile, broadband and business account to one customer view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L1, P1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Score churn risk weekly and route each high-value case to an action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P1, C2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Join network performance to customers and revenue by cell and postcode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P2, C1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Give business sellers one view of each account's services and spend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P3, C3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Record and enforce consent and preferences at source in every channel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P4, L1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Reconcile network inventory and performance data against the field every month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L1, P2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Fix consent capture before scaling retention offers, so every contact made is one the customer has agreed 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Keep more customers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Monthly postpaid mobile churn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1.4% to 1.1%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Churn prediction and retention pilot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Chief consumer officer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Earn more from network capital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Revenue growth in upgraded areas against comparable areas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+1 point to +4 points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Network investment targeting model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Grow business revenue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division revenue growth, year on year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3% to 8%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account view build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division director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Fix what customers feel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Customers rating network experience good or better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68% to 76%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Network investment targeting model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Retention teams act on scores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High-risk customers contacted with a fix or offer within seven days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15% to 70%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Churn prediction and retention pilot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retention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Read churn against a control group every month, so retention spend is judged on customers kept rather than calls made.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Consent we can rely 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Active customers with a valid, current consent record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61% to 98%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Consent and preference capture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protection officer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Accurate network inventory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Network sites whose recorded configuration matches field audit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74% to 97%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Network inventory reconciliation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network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One view of each customer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Accounts resolved to a single customer record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70% to 95%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Customer identity resolution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customer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Ownership in place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Critical data domains with a named owner and steward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2 of 8 to 8 of 8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governance council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CDO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Insight in sellers' hands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sellers using account insight every week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10% to 80%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account view build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Business division director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Prioritised use cases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742"/>
                <a:gridCol w="870857"/>
                <a:gridCol w="870857"/>
                <a:gridCol w="1219200"/>
                <a:gridCol w="5225142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Use case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Feasibility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 it improves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Churn early warning and retention offers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customers are likely to leave this month, and what fix or offer will keep them?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Bundle upgrade recommendations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mobile customers should we offer broadband, and at what price?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Proactive fault care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customers felt a network problem this week, and whom should we contact first?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Network build prioritisation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sites and postcodes should get capacity or fibre next?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Consent gap remediation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customers lack valid consent, and how and when should we ask them again?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account expansion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business accounts are ready for more lines, fibre or managed services?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service assurance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business sites are breaching service levels, and which accounts are at risk?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Run consent remediation alongside the churn pilot, because the pilot's reach is capped by consent coverage.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once, use many: data products by use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37" b="0" i="0">
                <a:solidFill>
                  <a:srgbClr val="5B6772"/>
                </a:solidFill>
                <a:latin typeface="Arial"/>
              </a:rPr>
              <a:t>Churn early warning and network build prioritisation scored highest on value; consent gap remediation is modest in value but highly feasible and unblocks the rest.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37719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8290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Customer 360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68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339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62" b="1" i="0">
                <a:solidFill>
                  <a:srgbClr val="FFFFFF"/>
                </a:solidFill>
                <a:latin typeface="Arial"/>
              </a:rPr>
              <a:t>Consent and preference register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175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77" b="1" i="0">
                <a:solidFill>
                  <a:srgbClr val="FFFFFF"/>
                </a:solidFill>
                <a:latin typeface="Arial"/>
              </a:rPr>
              <a:t>Network experience by customer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8667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4382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92" b="1" i="0">
                <a:solidFill>
                  <a:srgbClr val="FFFFFF"/>
                </a:solidFill>
                <a:latin typeface="Arial"/>
              </a:rPr>
              <a:t>Fibre and coverage footprint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916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487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44" b="1" i="0">
                <a:solidFill>
                  <a:srgbClr val="FFFFFF"/>
                </a:solidFill>
                <a:latin typeface="Arial"/>
              </a:rPr>
              <a:t>Network inventory record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2965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3536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Business account view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2343150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900" y="2343150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Churn early warning and retention offers</a:t>
            </a:r>
          </a:p>
        </p:txBody>
      </p:sp>
      <p:sp>
        <p:nvSpPr>
          <p:cNvPr id="18" name="Oval 17"/>
          <p:cNvSpPr/>
          <p:nvPr/>
        </p:nvSpPr>
        <p:spPr>
          <a:xfrm>
            <a:off x="4319587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24512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929437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600" y="2789464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3900" y="2789464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Bundle upgrade recommendations</a:t>
            </a:r>
          </a:p>
        </p:txBody>
      </p:sp>
      <p:sp>
        <p:nvSpPr>
          <p:cNvPr id="23" name="Oval 22"/>
          <p:cNvSpPr/>
          <p:nvPr/>
        </p:nvSpPr>
        <p:spPr>
          <a:xfrm>
            <a:off x="4319587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62451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3436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9600" y="3235778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3900" y="3235778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Proactive fault care</a:t>
            </a:r>
          </a:p>
        </p:txBody>
      </p:sp>
      <p:sp>
        <p:nvSpPr>
          <p:cNvPr id="28" name="Oval 27"/>
          <p:cNvSpPr/>
          <p:nvPr/>
        </p:nvSpPr>
        <p:spPr>
          <a:xfrm>
            <a:off x="4319587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929437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600" y="3682092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900" y="3682092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Network build prioritisation</a:t>
            </a:r>
          </a:p>
        </p:txBody>
      </p:sp>
      <p:sp>
        <p:nvSpPr>
          <p:cNvPr id="32" name="Oval 31"/>
          <p:cNvSpPr/>
          <p:nvPr/>
        </p:nvSpPr>
        <p:spPr>
          <a:xfrm>
            <a:off x="4319587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929437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34362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539287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09600" y="4128407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23900" y="4128407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Business account expansion</a:t>
            </a:r>
          </a:p>
        </p:txBody>
      </p:sp>
      <p:sp>
        <p:nvSpPr>
          <p:cNvPr id="38" name="Oval 37"/>
          <p:cNvSpPr/>
          <p:nvPr/>
        </p:nvSpPr>
        <p:spPr>
          <a:xfrm>
            <a:off x="8234362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844212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09600" y="4574721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23900" y="4574721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Business service assurance</a:t>
            </a:r>
          </a:p>
        </p:txBody>
      </p:sp>
      <p:sp>
        <p:nvSpPr>
          <p:cNvPr id="42" name="Oval 41"/>
          <p:cNvSpPr/>
          <p:nvPr/>
        </p:nvSpPr>
        <p:spPr>
          <a:xfrm>
            <a:off x="6929437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9287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844212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09600" y="5021035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23900" y="5021035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Consent gap remediation</a:t>
            </a:r>
          </a:p>
        </p:txBody>
      </p:sp>
      <p:sp>
        <p:nvSpPr>
          <p:cNvPr id="47" name="Oval 46"/>
          <p:cNvSpPr/>
          <p:nvPr/>
        </p:nvSpPr>
        <p:spPr>
          <a:xfrm>
            <a:off x="4319587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624512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7528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577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6270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6762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9725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774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Run consent remediation alongside the churn pilot, because the pilot's reach is capped by consent coverage.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37" b="0" i="0">
                <a:solidFill>
                  <a:srgbClr val="5B6772"/>
                </a:solidFill>
                <a:latin typeface="Arial"/>
              </a:rPr>
              <a:t>H1 builds identity, consent and the churn pilot; H2 brings network targeting into the capital plan and builds the business account view; H3 scales across products.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1: 0-6 months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2" b="0" i="0">
                <a:solidFill>
                  <a:srgbClr val="051C2C"/>
                </a:solidFill>
                <a:latin typeface="Arial"/>
              </a:rPr>
              <a:t>Data governance council: owners for eight domains, starting with consent and network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051C2C"/>
                </a:solidFill>
                <a:latin typeface="Arial"/>
              </a:rPr>
              <a:t>Consent and preference capture in app, web, retail stores and contact centre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42" b="0" i="0">
                <a:solidFill>
                  <a:srgbClr val="051C2C"/>
                </a:solidFill>
                <a:latin typeface="Arial"/>
              </a:rPr>
              <a:t>Customer identity resolution across mobile, broadband and business billing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0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Churn prediction and retention pilot on high-value postpaid customers, against a control group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18000" y="1733550"/>
            <a:ext cx="3556000" cy="38481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180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894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2: 6-18 months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94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418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87" b="0" i="0">
                <a:solidFill>
                  <a:srgbClr val="051C2C"/>
                </a:solidFill>
                <a:latin typeface="Arial"/>
              </a:rPr>
              <a:t>Network investment targeting model used in the annual capital plan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894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18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051C2C"/>
                </a:solidFill>
                <a:latin typeface="Arial"/>
              </a:rPr>
              <a:t>Network inventory reconciliation against field audits, region by region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94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418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2" b="0" i="0">
                <a:solidFill>
                  <a:srgbClr val="051C2C"/>
                </a:solidFill>
                <a:latin typeface="Arial"/>
              </a:rPr>
              <a:t>Business account view build for the top 2,000 business accounts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894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418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Proactive fault care messages for customers affected by network incidents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264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264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978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3: 18-36 months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978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502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051C2C"/>
                </a:solidFill>
                <a:latin typeface="Arial"/>
              </a:rPr>
              <a:t>Churn prediction and retention pilot scaled to broadband and business customers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8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02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Fibre build sequenced town by town using the targeting model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978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502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051C2C"/>
                </a:solidFill>
                <a:latin typeface="Arial"/>
              </a:rPr>
              <a:t>Business sellers working every account from the business account view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Land the network targeting model before the annual capital planning cycle, or its impact waits a full year.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first 100 days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85" b="1" i="0">
                <a:solidFill>
                  <a:srgbClr val="051C2C"/>
                </a:solidFill>
                <a:latin typeface="Arial"/>
              </a:rPr>
              <a:t>Weeks 1-2: Mandate and baseline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7810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34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27" b="0" i="0">
                <a:solidFill>
                  <a:srgbClr val="051C2C"/>
                </a:solidFill>
                <a:latin typeface="Arial"/>
              </a:rPr>
              <a:t>Sponsor group of CEO, CTO, CFO and chief consumer officer agreed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0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34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30" b="0" i="0">
                <a:solidFill>
                  <a:srgbClr val="051C2C"/>
                </a:solidFill>
                <a:latin typeface="Arial"/>
              </a:rPr>
              <a:t>Baselines for churn, network experience scores, consent coverage and business revenue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0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2" b="0" i="0">
                <a:solidFill>
                  <a:srgbClr val="051C2C"/>
                </a:solidFill>
                <a:latin typeface="Arial"/>
              </a:rPr>
              <a:t>Consent position reviewed with the data protection officer and legal 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09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909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23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3-6: Pick the battles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23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147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2" b="0" i="0">
                <a:solidFill>
                  <a:srgbClr val="051C2C"/>
                </a:solidFill>
                <a:latin typeface="Arial"/>
              </a:rPr>
              <a:t>Use-case portfolio scored; churn and network targeting chosen first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23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147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Owners named for customer, consent, network and product data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23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147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Designs for Customer 360 and network experience by customer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722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436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62" b="1" i="0">
                <a:solidFill>
                  <a:srgbClr val="051C2C"/>
                </a:solidFill>
                <a:latin typeface="Arial"/>
              </a:rPr>
              <a:t>Weeks 7-10: First value in market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436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60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Churn scores driving retention calls for one segment, against a control group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436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60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Network experience joined to customers for two regions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436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60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Consent capture fixed in the app and contact centre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535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535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249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11-14: Prove and fund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249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773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Churn reduction read against the control group and costed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249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773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5" b="0" i="0">
                <a:solidFill>
                  <a:srgbClr val="051C2C"/>
                </a:solidFill>
                <a:latin typeface="Arial"/>
              </a:rPr>
              <a:t>Capital planning team trials the targeting model on next year's plan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249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773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2" b="0" i="0">
                <a:solidFill>
                  <a:srgbClr val="051C2C"/>
                </a:solidFill>
                <a:latin typeface="Arial"/>
              </a:rPr>
              <a:t>Data strategy scorecard reviewed monthly at the executive committee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Leave day 100 with an approved roadmap, a funded first tranche, live forums and two quick wins in delivery.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yours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Cascade and Scorecard Workbook: the templates behind this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Scorecard Measures Library: measures and definition cards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Workshop Kit: the three workshops that produce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Telecom Operator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