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WORKED EXAMPLE (ILLUSTRATIVE)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97" b="0" i="0">
                <a:solidFill>
                  <a:srgbClr val="051C2C"/>
                </a:solidFill>
                <a:latin typeface="Georgia"/>
              </a:rPr>
              <a:t>Data strategy for a multi-channel specialty retailer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From vision to scorecard, one level at a time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7" b="0" i="0">
                <a:solidFill>
                  <a:srgbClr val="051C2C"/>
                </a:solidFill>
                <a:latin typeface="Georgia"/>
              </a:rPr>
              <a:t>See how an offence-led retailer turns customer and stock data into margin, and adopt its rule of reading every pilot against a control group.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57" b="0" i="0">
                <a:solidFill>
                  <a:srgbClr val="051C2C"/>
                </a:solidFill>
                <a:latin typeface="Georgia"/>
              </a:rPr>
              <a:t>A specialty home and kitchen retailer with about 140 stores, a fast-growing online business and a loyalty programme that captures most transactions. Full-price sell-through is falling, markdowns are rising, and stores and online still plan stock separately. The strategy must turn a rich but fragmented customer and product data asset into sharper prices, better ranges and the right stock in the right place.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decided at each level, and so what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816"/>
                <a:gridCol w="4835471"/>
                <a:gridCol w="446351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decided, and 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 what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Vision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Leadership framed the vision around trust and home-making wherever people shop, signalling that stores and online must behave as one retailer.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Build one consented customer profile across loyalty, web, app and stores, because the vision fails if each channel sees a different customer.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Mission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mission promises curated products, expert advice and seamless service, which depends on knowing both customers and stock across every channel.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Treat customer, product and stock as the three core data domains and name an owner for each in the first month.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Strategic choices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Leadership chose to win on relevance and range rather than everyday low price, ruled out a marketplace, and put consent ahead of reach.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Make the consent register a gate on every personalisation use case, so growth never outruns what customers agreed to.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Themes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Four themes attack falling full-price sell-through from both ends: demand through relevance and range, supply through pricing and one stock pool.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Fund markdown optimisation early, because rising markdowns are the fastest margin leak to stop.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map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map shows unified customer and product data (L1) feeding both personalisation and stock allocation, and fair prices (C3) supporting customer recognition (C1).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Because pricing affects trust on the map, give pricing models guardrails and merchant override from the very first pilot.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decided at each level, and so what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816"/>
                <a:gridCol w="4835471"/>
                <a:gridCol w="446351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decided, and 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 what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objectives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Four objectives are offensive (customer profile, forecasts, markdown, stock view) and two defensive (consent and product data, pricing governance), matching the 70 per cent offence posture.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Keep the defensive pair small but non-negotiable, because a consent breach or an unfair price would undo the growth case.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Scorecard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Spend per member, markdown and stock cover are the lag measures; identified transactions, attribute completeness, forecast error and experiments run are the leads.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Read every pilot against a control group, so the scorecard shows uplift caused by data rather than by the season.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Portfolio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Personalised offers and markdown timing scored highest on value and feasibility; stock allocation is high value but waits on the unified stock position.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Start with markdown and personalisation, because they need only customer, product and price data the retailer already holds.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Roadmap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H1 builds the customer profile, product data and a markdown pilot; H2 adds forecasting and the single stock pool; H3 takes range planning and personalisation into stores.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Do not start range planning until forecast error is near target, because ranges built on weak forecasts lock the error in for a season.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cascade: vision to choices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Leadership chose to win on relevance and range rather than everyday low price, ruled out a marketplace, and put consent ahead of reach.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2286000" cy="5143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733550"/>
            <a:ext cx="20955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Vision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09900" y="1733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181350" y="1733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To be the place people trust first for making a home they love, wherever and however they shop.</a:t>
            </a:r>
          </a:p>
        </p:txBody>
      </p:sp>
      <p:sp>
        <p:nvSpPr>
          <p:cNvPr id="8" name="Rectangle 7"/>
          <p:cNvSpPr/>
          <p:nvPr/>
        </p:nvSpPr>
        <p:spPr>
          <a:xfrm>
            <a:off x="666750" y="2305050"/>
            <a:ext cx="2228850" cy="514350"/>
          </a:xfrm>
          <a:prstGeom prst="rect">
            <a:avLst/>
          </a:prstGeom>
          <a:solidFill>
            <a:srgbClr val="2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9150" y="2305050"/>
            <a:ext cx="20383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Mission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09900" y="2305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81350" y="2305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92" b="0" i="0">
                <a:solidFill>
                  <a:srgbClr val="051C2C"/>
                </a:solidFill>
                <a:latin typeface="Arial"/>
              </a:rPr>
              <a:t>We help people cook, host and furnish with curated products, expert advice and seamless service across stores, web and app.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3900" y="2876550"/>
            <a:ext cx="2171700" cy="514350"/>
          </a:xfrm>
          <a:prstGeom prst="rect">
            <a:avLst/>
          </a:prstGeom>
          <a:solidFill>
            <a:srgbClr val="3A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6300" y="2876550"/>
            <a:ext cx="19812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Winning aspiration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09900" y="2876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81350" y="2876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70" b="0" i="0">
                <a:solidFill>
                  <a:srgbClr val="051C2C"/>
                </a:solidFill>
                <a:latin typeface="Arial"/>
              </a:rPr>
              <a:t>Be the most relevant specialty home retailer for our core customers, growing share of wallet through personal, joined-up service.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1050" y="3448050"/>
            <a:ext cx="2114550" cy="514350"/>
          </a:xfrm>
          <a:prstGeom prst="rect">
            <a:avLst/>
          </a:prstGeom>
          <a:solidFill>
            <a:srgbClr val="4A7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3450" y="3448050"/>
            <a:ext cx="19240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Where to play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09900" y="3448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81350" y="3448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14" b="0" i="0">
                <a:solidFill>
                  <a:srgbClr val="051C2C"/>
                </a:solidFill>
                <a:latin typeface="Arial"/>
              </a:rPr>
              <a:t>Home-making enthusiasts in our loyalty base, especially new homeowners and keen cooks; Stores, web, app and click-and-collect run as one channel, with stores as local fulfilment hubs; Home market only, with a curated range in kitchen, dining and soft furnishings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8200" y="4019550"/>
            <a:ext cx="2057400" cy="514350"/>
          </a:xfrm>
          <a:prstGeom prst="rect">
            <a:avLst/>
          </a:prstGeom>
          <a:solidFill>
            <a:srgbClr val="5B8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600" y="4019550"/>
            <a:ext cx="18669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How to win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9900" y="4019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181350" y="4019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30" b="0" i="0">
                <a:solidFill>
                  <a:srgbClr val="051C2C"/>
                </a:solidFill>
                <a:latin typeface="Arial"/>
              </a:rPr>
              <a:t>Personal relevance: offers, content and recommendations driven by what each customer buys; Sharper, faster pricing and markdown decisions by product, store and week; One stock pool across stores and online, so availability rises and markdowns fall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5350" y="4591050"/>
            <a:ext cx="2000250" cy="514350"/>
          </a:xfrm>
          <a:prstGeom prst="rect">
            <a:avLst/>
          </a:prstGeom>
          <a:solidFill>
            <a:srgbClr val="6C9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7750" y="4591050"/>
            <a:ext cx="180975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Capabilities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009900" y="4591050"/>
            <a:ext cx="8572500" cy="514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81350" y="45910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62" b="0" i="0">
                <a:solidFill>
                  <a:srgbClr val="051C2C"/>
                </a:solidFill>
                <a:latin typeface="Arial"/>
              </a:rPr>
              <a:t>Unified, consented customer profile from loyalty, web, app and store transactions; Demand forecasting at product, location and week level; Price and markdown optimisation with merchant override; Omnichannel stock visibility and order orchestration; Test-and-learn discipline across marketing and merchandising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52500" y="5162550"/>
            <a:ext cx="1943100" cy="514350"/>
          </a:xfrm>
          <a:prstGeom prst="rect">
            <a:avLst/>
          </a:prstGeom>
          <a:solidFill>
            <a:srgbClr val="7E9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04900" y="5162550"/>
            <a:ext cx="1752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We will not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09900" y="5162550"/>
            <a:ext cx="8572500" cy="51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81350" y="5162550"/>
            <a:ext cx="8229600" cy="5143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We will not compete on everyday low price with mass discounters; We will not open a third-party marketplace in the strategy period; We will not use customer data in ways customers would not expect; consent comes first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Make the consent register a gate on every personalisation use case, so growth never outruns what customers agreed to.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Strategic themes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Four themes attack falling full-price sell-through from both ends: demand through relevance and range, supply through pricing and one stock pool.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T1  Personal relevance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Use customer data to make every interaction more relevant and grow share of wallet.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09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09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23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T2  Smart pricing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23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Price and mark down by product, store and week to protect margin.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36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T3  One stock pool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Plan and fulfil from a single view of stock across stores and online.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53500" y="1733550"/>
            <a:ext cx="2628900" cy="39433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3500" y="17335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19240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T4  Range that sells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4950" y="2266950"/>
            <a:ext cx="2286000" cy="3276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Buy and range from demand evidence, not last year's plan.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Fund markdown optimisation early, because rising markdowns are the fastest margin leak to stop.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WORKED EXAMPLE (ILLUSTRATIVE)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Strategy map: cause and effect on one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Illustrative. Arrows run from cause to effect; learning and growth enables process, process serves customers, customers drive the financials.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1981200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981200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Financial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24175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950" y="2924175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67150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2950" y="3867150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Internal process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4810125"/>
            <a:ext cx="10972800" cy="8667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2950" y="4810125"/>
            <a:ext cx="1428750" cy="8667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Learning and growth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3321843" y="4629150"/>
            <a:ext cx="9834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4305300" y="4629150"/>
            <a:ext cx="3731418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 flipV="1">
            <a:off x="5679281" y="4629150"/>
            <a:ext cx="1178719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6858000" y="4629150"/>
            <a:ext cx="3536156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 flipV="1">
            <a:off x="3321843" y="4629150"/>
            <a:ext cx="60888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321843" y="3686175"/>
            <a:ext cx="983457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5679281" y="3686175"/>
            <a:ext cx="3731419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5679281" y="2743200"/>
            <a:ext cx="1178719" cy="1228725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 flipV="1">
            <a:off x="6858000" y="3686175"/>
            <a:ext cx="1178718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8036718" y="2743200"/>
            <a:ext cx="1373982" cy="1228725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6858000" y="3686175"/>
            <a:ext cx="3536156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4305300" y="2743200"/>
            <a:ext cx="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 flipV="1">
            <a:off x="4305300" y="2743200"/>
            <a:ext cx="2552700" cy="28575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>
            <a:off x="5495925" y="3357562"/>
            <a:ext cx="2724150" cy="0"/>
          </a:xfrm>
          <a:prstGeom prst="line">
            <a:avLst/>
          </a:prstGeom>
          <a:ln w="15875">
            <a:solidFill>
              <a:srgbClr val="7E9EF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1146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099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99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Grow like-for-like sales and share of wallet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73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626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626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7" b="0" i="0">
                <a:solidFill>
                  <a:srgbClr val="051C2C"/>
                </a:solidFill>
                <a:latin typeface="Arial"/>
              </a:rPr>
              <a:t>Lift gross margin through fewer markdowns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0075" y="2085975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15325" y="2143125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15325" y="2295525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Release working capital from inventory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146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099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99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37" b="0" i="0">
                <a:solidFill>
                  <a:srgbClr val="051C2C"/>
                </a:solidFill>
                <a:latin typeface="Arial"/>
              </a:rPr>
              <a:t>Feel recognised and inspired in every channel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73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7626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626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Find what I want in stock, my way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20075" y="302895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15325" y="308610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15325" y="323850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0">
                <a:solidFill>
                  <a:srgbClr val="051C2C"/>
                </a:solidFill>
                <a:latin typeface="Arial"/>
              </a:rPr>
              <a:t>Trust prices to be fair and consistent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228850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324100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324100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22" b="0" i="0">
                <a:solidFill>
                  <a:srgbClr val="051C2C"/>
                </a:solidFill>
                <a:latin typeface="Arial"/>
              </a:rPr>
              <a:t>Personalise offers, content and recommendations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86287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681537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81537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14" b="0" i="0">
                <a:solidFill>
                  <a:srgbClr val="051C2C"/>
                </a:solidFill>
                <a:latin typeface="Arial"/>
              </a:rPr>
              <a:t>Optimise price and markdown by product and store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3725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038975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38975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7" b="0" i="0">
                <a:solidFill>
                  <a:srgbClr val="051C2C"/>
                </a:solidFill>
                <a:latin typeface="Arial"/>
              </a:rPr>
              <a:t>Forecast and allocate from one stock pool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301162" y="3971925"/>
            <a:ext cx="2185987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396412" y="4029075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P4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96412" y="4181475"/>
            <a:ext cx="1995487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Build ranges from customer demand evidence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1146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2099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099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Unified, consented customer and product data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6673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7626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626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051C2C"/>
                </a:solidFill>
                <a:latin typeface="Arial"/>
              </a:rPr>
              <a:t>Analytics translators in trading and marketing teams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220075" y="4914900"/>
            <a:ext cx="2381250" cy="657225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15325" y="4972050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15325" y="5124450"/>
            <a:ext cx="21907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44" b="0" i="0">
                <a:solidFill>
                  <a:srgbClr val="051C2C"/>
                </a:solidFill>
                <a:latin typeface="Arial"/>
              </a:rPr>
              <a:t>Test-and-learn culture with fast experiments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Because pricing affects trust on the map, give pricing models guardrails and merchant override from the very first pilot.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Posture: 70% offence, 30% defence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72" b="0" i="0">
                <a:solidFill>
                  <a:srgbClr val="5B6772"/>
                </a:solidFill>
                <a:latin typeface="Arial"/>
              </a:rPr>
              <a:t>Growth and margin hinge on personalisation, pricing and inventory decisions, so most effort goes to analytics and data products; a fixed share protects consent, product data quality and pricing governance, which customers and regulators expect.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43624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Defence objectives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505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400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D5  Enforce consent, privacy and product data quality rules at source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3114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3009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12" b="0" i="0">
                <a:solidFill>
                  <a:srgbClr val="051C2C"/>
                </a:solidFill>
                <a:latin typeface="Arial"/>
              </a:rPr>
              <a:t>D6  Govern pricing models with guardrails, audit trail and merchant override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0300" y="1733550"/>
            <a:ext cx="5372100" cy="43624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9240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Offence objectives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38900" y="2505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29400" y="2400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82" b="0" i="0">
                <a:solidFill>
                  <a:srgbClr val="051C2C"/>
                </a:solidFill>
                <a:latin typeface="Arial"/>
              </a:rPr>
              <a:t>D1  Build a consented single customer profile across loyalty, web, app and stores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38900" y="3114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3009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D2  Deliver demand forecasts at product, location and week level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38900" y="3724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9400" y="3619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7" b="0" i="0">
                <a:solidFill>
                  <a:srgbClr val="051C2C"/>
                </a:solidFill>
                <a:latin typeface="Arial"/>
              </a:rPr>
              <a:t>D3  Give merchants elasticity and markdown recommendations for every line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38900" y="43338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2291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20" b="0" i="0">
                <a:solidFill>
                  <a:srgbClr val="051C2C"/>
                </a:solidFill>
                <a:latin typeface="Arial"/>
              </a:rPr>
              <a:t>D4  Provide one live view of stock across stores, warehouses and in transit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objectives, traced to the strategy map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6502400"/>
                <a:gridCol w="2032000"/>
                <a:gridCol w="16256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Data 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Serves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Build a consented single customer profile across loyalty, web, app and stores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L1, P1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Deliver demand forecasts at product, location and week level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P3, P4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Give merchants elasticity and markdown recommendations for every line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P2, F2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Provide one live view of stock across stores, warehouses and in transit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P3, C2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Offence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Enforce consent, privacy and product data quality rules at source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L1, C1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Govern pricing models with guardrails, audit trail and merchant override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P2, C3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051C2C"/>
                          </a:solidFill>
                          <a:latin typeface="Arial"/>
                        </a:rPr>
                        <a:t>Defence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Keep the defensive pair small but non-negotiable, because a consent breach or an unfair price would undo the growth case.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baselines and targets.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/>
                <a:gridCol w="2110153"/>
                <a:gridCol w="2110153"/>
                <a:gridCol w="703384"/>
                <a:gridCol w="1406769"/>
                <a:gridCol w="2250830"/>
                <a:gridCol w="9847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Baseline to 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Grow share of wallet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Spend per active loyalty member, rolling 12 months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index 100 to index 108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Personalisation engine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CMO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Protect full-price margin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Markdown as a share of sales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14% to 10%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Markdown optimisation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Trading director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Release inventory cash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Stock cover in weeks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18 weeks to 14 weeks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Single stock pool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CFO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Customers find it in stock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Store and online availability on the top 2,000 lines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91% to 96%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Single stock pool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Merchants act on recommendations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Price and markdown recommendations accepted by merchants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0% to 70%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Markdown optimisation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Trading director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Read every pilot against a control group, so the scorecard shows uplift caused by data rather than by the season.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baselines and targets.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81150"/>
          <a:ext cx="109727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/>
                <a:gridCol w="2110153"/>
                <a:gridCol w="2110153"/>
                <a:gridCol w="703384"/>
                <a:gridCol w="1406769"/>
                <a:gridCol w="2250830"/>
                <a:gridCol w="9847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Baseline to 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Initiative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Know who is buying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Transactions linked to an identified, consented customer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58% to 75%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Customer profile build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CRM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Product data fit for purpose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Active SKUs with complete attributes and imagery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64% to 95%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Product information clean-up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merchandising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Forecasts planners can use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Weighted forecast error at product, store and week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42% to 30%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Demand forecasting service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Head of supply chain planning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Faster learning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Controlled experiments completed per quarter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3 to 20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Test-and-learn programme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CMO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Analytics close to the decision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Trading and marketing teams with an embedded analytics translator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1 of 8 to 8 of 8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Analytics translator programme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CDO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Prioritised use cases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742"/>
                <a:gridCol w="870857"/>
                <a:gridCol w="870857"/>
                <a:gridCol w="1219200"/>
                <a:gridCol w="5225142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Use case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Feasibility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Decision it improves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Personalised offers and recommendations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products and offers should each customer see this week?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Markdown timing and depth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When, and how deep, should we mark down each line in each store?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Promotion effectiveness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T2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promotions grow profit rather than just shifting volume?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New-line buy quantities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How much of each new line should we buy, and for which locations?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Lapsed-customer win-back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lapsing customers are worth a reactivation offer, and which offer?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Store and online stock allocation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Where should each unit sit, and which location should fulfil each order?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Range and assortment planning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Which lines should we add, keep or delist in each store cluster?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85" b="0" i="0">
                <a:solidFill>
                  <a:srgbClr val="FFFFFF"/>
                </a:solidFill>
                <a:latin typeface="Arial"/>
              </a:rPr>
              <a:t>Start with markdown and personalisation, because they need only customer, product and price data the retailer already holds.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Build once, use many: data products by use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67" b="0" i="0">
                <a:solidFill>
                  <a:srgbClr val="5B6772"/>
                </a:solidFill>
                <a:latin typeface="Arial"/>
              </a:rPr>
              <a:t>Personalised offers and markdown timing scored highest on value and feasibility; stock allocation is high value but waits on the unified stock position.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377190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82905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Customer 360</a:t>
            </a:r>
          </a:p>
        </p:txBody>
      </p:sp>
      <p:sp>
        <p:nvSpPr>
          <p:cNvPr id="6" name="Rectangle 5"/>
          <p:cNvSpPr/>
          <p:nvPr/>
        </p:nvSpPr>
        <p:spPr>
          <a:xfrm>
            <a:off x="507682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3397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30" b="1" i="0">
                <a:solidFill>
                  <a:srgbClr val="FFFFFF"/>
                </a:solidFill>
                <a:latin typeface="Arial"/>
              </a:rPr>
              <a:t>Customer consent register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38175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44" b="1" i="0">
                <a:solidFill>
                  <a:srgbClr val="FFFFFF"/>
                </a:solidFill>
                <a:latin typeface="Arial"/>
              </a:rPr>
              <a:t>Product attribute master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8667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4382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Demand forecast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91600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48750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75" b="1" i="0">
                <a:solidFill>
                  <a:srgbClr val="FFFFFF"/>
                </a:solidFill>
                <a:latin typeface="Arial"/>
              </a:rPr>
              <a:t>Unified stock position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296525" y="1733550"/>
            <a:ext cx="1266825" cy="5524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353675" y="1733550"/>
            <a:ext cx="1152525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7" b="1" i="0">
                <a:solidFill>
                  <a:srgbClr val="FFFFFF"/>
                </a:solidFill>
                <a:latin typeface="Arial"/>
              </a:rPr>
              <a:t>Price and promotion history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2343150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3900" y="2343150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Personalised offers and recommendations</a:t>
            </a:r>
          </a:p>
        </p:txBody>
      </p:sp>
      <p:sp>
        <p:nvSpPr>
          <p:cNvPr id="18" name="Oval 17"/>
          <p:cNvSpPr/>
          <p:nvPr/>
        </p:nvSpPr>
        <p:spPr>
          <a:xfrm>
            <a:off x="4319587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624512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929437" y="2480582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600" y="2789464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3900" y="2789464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Lapsed-customer win-back</a:t>
            </a:r>
          </a:p>
        </p:txBody>
      </p:sp>
      <p:sp>
        <p:nvSpPr>
          <p:cNvPr id="23" name="Oval 22"/>
          <p:cNvSpPr/>
          <p:nvPr/>
        </p:nvSpPr>
        <p:spPr>
          <a:xfrm>
            <a:off x="4319587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624512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844212" y="2926896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9600" y="3235778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23900" y="3235778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Markdown timing and depth</a:t>
            </a:r>
          </a:p>
        </p:txBody>
      </p:sp>
      <p:sp>
        <p:nvSpPr>
          <p:cNvPr id="28" name="Oval 27"/>
          <p:cNvSpPr/>
          <p:nvPr/>
        </p:nvSpPr>
        <p:spPr>
          <a:xfrm>
            <a:off x="8234362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539287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844212" y="3373210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09600" y="3682092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23900" y="3682092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Promotion effectiveness</a:t>
            </a:r>
          </a:p>
        </p:txBody>
      </p:sp>
      <p:sp>
        <p:nvSpPr>
          <p:cNvPr id="33" name="Oval 32"/>
          <p:cNvSpPr/>
          <p:nvPr/>
        </p:nvSpPr>
        <p:spPr>
          <a:xfrm>
            <a:off x="4319587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844212" y="3819525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09600" y="4128407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3900" y="4128407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Store and online stock allocation</a:t>
            </a:r>
          </a:p>
        </p:txBody>
      </p:sp>
      <p:sp>
        <p:nvSpPr>
          <p:cNvPr id="37" name="Oval 36"/>
          <p:cNvSpPr/>
          <p:nvPr/>
        </p:nvSpPr>
        <p:spPr>
          <a:xfrm>
            <a:off x="8234362" y="4265839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539287" y="4265839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09600" y="4574721"/>
            <a:ext cx="10972800" cy="446314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3900" y="4574721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Range and assortment planning</a:t>
            </a:r>
          </a:p>
        </p:txBody>
      </p:sp>
      <p:sp>
        <p:nvSpPr>
          <p:cNvPr id="41" name="Oval 40"/>
          <p:cNvSpPr/>
          <p:nvPr/>
        </p:nvSpPr>
        <p:spPr>
          <a:xfrm>
            <a:off x="4319587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929437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234362" y="4712153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09600" y="5021035"/>
            <a:ext cx="10972800" cy="4463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23900" y="5021035"/>
            <a:ext cx="2952750" cy="44631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New-line buy quantities</a:t>
            </a:r>
          </a:p>
        </p:txBody>
      </p:sp>
      <p:sp>
        <p:nvSpPr>
          <p:cNvPr id="46" name="Oval 45"/>
          <p:cNvSpPr/>
          <p:nvPr/>
        </p:nvSpPr>
        <p:spPr>
          <a:xfrm>
            <a:off x="6929437" y="5158467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234362" y="5158467"/>
            <a:ext cx="171450" cy="17145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75285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5777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6270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6762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972550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277475" y="5524500"/>
            <a:ext cx="1304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0" i="0">
                <a:solidFill>
                  <a:srgbClr val="5B6772"/>
                </a:solidFill>
                <a:latin typeface="Arial"/>
              </a:rPr>
              <a:t>used by 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85" b="0" i="0">
                <a:solidFill>
                  <a:srgbClr val="FFFFFF"/>
                </a:solidFill>
                <a:latin typeface="Arial"/>
              </a:rPr>
              <a:t>Start with markdown and personalisation, because they need only customer, product and price data the retailer already holds.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22" b="0" i="0">
                <a:solidFill>
                  <a:srgbClr val="5B6772"/>
                </a:solidFill>
                <a:latin typeface="Arial"/>
              </a:rPr>
              <a:t>H1 builds the customer profile, product data and a markdown pilot; H2 adds forecasting and the single stock pool; H3 takes range planning and personalisation into stores.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56000" cy="38481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1: 0-6 months</a:t>
            </a:r>
          </a:p>
        </p:txBody>
      </p:sp>
      <p:sp>
        <p:nvSpPr>
          <p:cNvPr id="7" name="Rectangle 6"/>
          <p:cNvSpPr/>
          <p:nvPr/>
        </p:nvSpPr>
        <p:spPr>
          <a:xfrm>
            <a:off x="7810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34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" b="0" i="0">
                <a:solidFill>
                  <a:srgbClr val="051C2C"/>
                </a:solidFill>
                <a:latin typeface="Arial"/>
              </a:rPr>
              <a:t>Customer profile build: identity resolution across loyalty, web and app, with consent captured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0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Product information clean-up for the top 5,000 active SKUs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0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72" b="0" i="0">
                <a:solidFill>
                  <a:srgbClr val="051C2C"/>
                </a:solidFill>
                <a:latin typeface="Arial"/>
              </a:rPr>
              <a:t>Markdown optimisation pilot in two categories, with merchant override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1050" y="4591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3450" y="44958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35" b="0" i="0">
                <a:solidFill>
                  <a:srgbClr val="051C2C"/>
                </a:solidFill>
                <a:latin typeface="Arial"/>
              </a:rPr>
              <a:t>Test-and-learn programme: experiment design standard and the first ten tests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18000" y="1733550"/>
            <a:ext cx="3556000" cy="38481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180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894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2: 6-18 months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894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418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Personalisation engine live in email and app, then on web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894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418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7" b="0" i="0">
                <a:solidFill>
                  <a:srgbClr val="051C2C"/>
                </a:solidFill>
                <a:latin typeface="Arial"/>
              </a:rPr>
              <a:t>Demand forecasting service at product, store and week for all categories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94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418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42" b="0" i="0">
                <a:solidFill>
                  <a:srgbClr val="051C2C"/>
                </a:solidFill>
                <a:latin typeface="Arial"/>
              </a:rPr>
              <a:t>Single stock pool: unified stock position and ship-from-store in 40 stores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89450" y="4591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41850" y="44958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42" b="0" i="0">
                <a:solidFill>
                  <a:srgbClr val="051C2C"/>
                </a:solidFill>
                <a:latin typeface="Arial"/>
              </a:rPr>
              <a:t>Analytics translator programme: translators embedded in four trading teams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26400" y="1733550"/>
            <a:ext cx="3556000" cy="38481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26400" y="17335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97850" y="19050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Horizon 3: 18-36 months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97850" y="25908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50250" y="24955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Range and assortment planning by store cluster, driven by demand evidence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850" y="3257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50250" y="31623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9" b="0" i="0">
                <a:solidFill>
                  <a:srgbClr val="051C2C"/>
                </a:solidFill>
                <a:latin typeface="Arial"/>
              </a:rPr>
              <a:t>Personalised offers extended into stores through colleague devices and digital receipts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97850" y="3924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50250" y="38290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7" b="0" i="0">
                <a:solidFill>
                  <a:srgbClr val="051C2C"/>
                </a:solidFill>
                <a:latin typeface="Arial"/>
              </a:rPr>
              <a:t>Translators in all eight trading and marketing teams, with pricing governance audited yearly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55" b="0" i="0">
                <a:solidFill>
                  <a:srgbClr val="FFFFFF"/>
                </a:solidFill>
                <a:latin typeface="Arial"/>
              </a:rPr>
              <a:t>Do not start range planning until forecast error is near target, because ranges built on weak forecasts lock the error in for a season.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first 100 days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26289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85" b="1" i="0">
                <a:solidFill>
                  <a:srgbClr val="051C2C"/>
                </a:solidFill>
                <a:latin typeface="Arial"/>
              </a:rPr>
              <a:t>Weeks 1-2: Mandate and baseline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7810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34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Sponsor group of CEO, trading director, CMO and CFO agreed</a:t>
            </a:r>
          </a:p>
        </p:txBody>
      </p:sp>
      <p:sp>
        <p:nvSpPr>
          <p:cNvPr id="8" name="Rectangle 7"/>
          <p:cNvSpPr/>
          <p:nvPr/>
        </p:nvSpPr>
        <p:spPr>
          <a:xfrm>
            <a:off x="7810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34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97" b="0" i="0">
                <a:solidFill>
                  <a:srgbClr val="051C2C"/>
                </a:solidFill>
                <a:latin typeface="Arial"/>
              </a:rPr>
              <a:t>Baselines for markdown, stock cover, availability and spend per member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0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9" b="0" i="0">
                <a:solidFill>
                  <a:srgbClr val="051C2C"/>
                </a:solidFill>
                <a:latin typeface="Arial"/>
              </a:rPr>
              <a:t>Consent and privacy position confirmed with the data protection officer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90900" y="1257300"/>
            <a:ext cx="26289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909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23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3-6: Pick the battles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623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147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5" b="0" i="0">
                <a:solidFill>
                  <a:srgbClr val="051C2C"/>
                </a:solidFill>
                <a:latin typeface="Arial"/>
              </a:rPr>
              <a:t>Use-case portfolio scored; markdown and personalisation chosen first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23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147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Designs for Customer 360 and price and promotion history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623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147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Owners named for customer, product, stock and price data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2200" y="1257300"/>
            <a:ext cx="2628900" cy="43243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722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436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62" b="1" i="0">
                <a:solidFill>
                  <a:srgbClr val="051C2C"/>
                </a:solidFill>
                <a:latin typeface="Arial"/>
              </a:rPr>
              <a:t>Weeks 7-10: First value in market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436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60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Markdown recommendations running in two categories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436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60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First personalised email test against a control group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436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960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Product attribute completeness dashboard live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53500" y="1257300"/>
            <a:ext cx="2628900" cy="43243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953500" y="125730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24950" y="1428750"/>
            <a:ext cx="228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Weeks 11-14: Prove and scale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24950" y="21145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77350" y="20193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051C2C"/>
                </a:solidFill>
                <a:latin typeface="Arial"/>
              </a:rPr>
              <a:t>Margin and spend uplift read against controls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24950" y="27813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77350" y="268605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051C2C"/>
                </a:solidFill>
                <a:latin typeface="Arial"/>
              </a:rPr>
              <a:t>Investment case for the forecasting service and single stock pool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24950" y="34480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77350" y="3352800"/>
            <a:ext cx="21336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35" b="0" i="0">
                <a:solidFill>
                  <a:srgbClr val="051C2C"/>
                </a:solidFill>
                <a:latin typeface="Arial"/>
              </a:rPr>
              <a:t>Data strategy scorecard reviewed monthly at the trading meeting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Leave day 100 with an approved roadmap, a funded first tranche, live forums and two quick wins in delivery.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Build yours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Cascade and Scorecard Workbook: the templates behind this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Scorecard Measures Library: measures and definition cards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Workshop Kit: the three workshops that produce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Worked Example: Retailer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