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66700" cy="68580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66700" y="0"/>
            <a:ext cx="119253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00250"/>
            <a:ext cx="8572500" cy="228600"/>
          </a:xfrm>
          <a:prstGeom prst="rect">
            <a:avLst/>
          </a:prstGeom>
          <a:noFill/>
        </p:spPr>
        <p:txBody>
          <a:bodyPr wrap="square" lIns="0" rIns="0" tIns="0" bIns="0" anchor="t">
            <a:spAutoFit/>
          </a:bodyPr>
          <a:lstStyle/>
          <a:p>
            <a:pPr algn="l"/>
            <a:r>
              <a:rPr sz="1050" b="1" i="0">
                <a:solidFill>
                  <a:srgbClr val="2251FF"/>
                </a:solidFill>
                <a:latin typeface="Arial"/>
              </a:rPr>
              <a:t>WORKED EXAMPLE (ILLUSTRATIVE)</a:t>
            </a:r>
          </a:p>
        </p:txBody>
      </p:sp>
      <p:sp>
        <p:nvSpPr>
          <p:cNvPr id="5" name="TextBox 4"/>
          <p:cNvSpPr txBox="1"/>
          <p:nvPr/>
        </p:nvSpPr>
        <p:spPr>
          <a:xfrm>
            <a:off x="914400" y="2324100"/>
            <a:ext cx="9525000" cy="1619250"/>
          </a:xfrm>
          <a:prstGeom prst="rect">
            <a:avLst/>
          </a:prstGeom>
          <a:noFill/>
        </p:spPr>
        <p:txBody>
          <a:bodyPr wrap="square" lIns="0" rIns="0" tIns="0" bIns="0" anchor="t">
            <a:spAutoFit/>
          </a:bodyPr>
          <a:lstStyle/>
          <a:p>
            <a:pPr algn="l"/>
            <a:r>
              <a:rPr sz="3622" b="0" i="0">
                <a:solidFill>
                  <a:srgbClr val="051C2C"/>
                </a:solidFill>
                <a:latin typeface="Georgia"/>
              </a:rPr>
              <a:t>Data strategy for an industrial components manufacturer</a:t>
            </a:r>
          </a:p>
        </p:txBody>
      </p:sp>
      <p:sp>
        <p:nvSpPr>
          <p:cNvPr id="6" name="TextBox 5"/>
          <p:cNvSpPr txBox="1"/>
          <p:nvPr/>
        </p:nvSpPr>
        <p:spPr>
          <a:xfrm>
            <a:off x="914400" y="4095750"/>
            <a:ext cx="8572500" cy="762000"/>
          </a:xfrm>
          <a:prstGeom prst="rect">
            <a:avLst/>
          </a:prstGeom>
          <a:noFill/>
        </p:spPr>
        <p:txBody>
          <a:bodyPr wrap="square" lIns="0" rIns="0" tIns="0" bIns="0" anchor="t">
            <a:spAutoFit/>
          </a:bodyPr>
          <a:lstStyle/>
          <a:p>
            <a:pPr algn="l"/>
            <a:r>
              <a:rPr sz="1575" b="0" i="0">
                <a:solidFill>
                  <a:srgbClr val="5B6772"/>
                </a:solidFill>
                <a:latin typeface="Arial"/>
              </a:rPr>
              <a:t>From vision to scorecard, one level at a time</a:t>
            </a:r>
          </a:p>
        </p:txBody>
      </p:sp>
      <p:pic>
        <p:nvPicPr>
          <p:cNvPr id="7" name="Picture 6" descr="_logo.png"/>
          <p:cNvPicPr>
            <a:picLocks noChangeAspect="1"/>
          </p:cNvPicPr>
          <p:nvPr/>
        </p:nvPicPr>
        <p:blipFill>
          <a:blip r:embed="rId2"/>
          <a:stretch>
            <a:fillRect/>
          </a:stretch>
        </p:blipFill>
        <p:spPr>
          <a:xfrm>
            <a:off x="914400" y="5715000"/>
            <a:ext cx="342900" cy="342900"/>
          </a:xfrm>
          <a:prstGeom prst="rect">
            <a:avLst/>
          </a:prstGeom>
        </p:spPr>
      </p:pic>
      <p:sp>
        <p:nvSpPr>
          <p:cNvPr id="8" name="TextBox 7"/>
          <p:cNvSpPr txBox="1"/>
          <p:nvPr/>
        </p:nvSpPr>
        <p:spPr>
          <a:xfrm>
            <a:off x="8382000" y="5829300"/>
            <a:ext cx="3143250" cy="190500"/>
          </a:xfrm>
          <a:prstGeom prst="rect">
            <a:avLst/>
          </a:prstGeom>
          <a:noFill/>
        </p:spPr>
        <p:txBody>
          <a:bodyPr wrap="square" lIns="0" rIns="0" tIns="0" bIns="0" anchor="t">
            <a:spAutoFit/>
          </a:bodyPr>
          <a:lstStyle/>
          <a:p>
            <a:pPr algn="r"/>
            <a:r>
              <a:rPr sz="975" b="0" i="0">
                <a:solidFill>
                  <a:srgbClr val="8A949E"/>
                </a:solidFill>
                <a:latin typeface="Arial"/>
              </a:rPr>
              <a:t>scikiq.org/data-strategy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SO WHAT OF THIS DECK</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354" b="0" i="0">
                <a:solidFill>
                  <a:srgbClr val="051C2C"/>
                </a:solidFill>
                <a:latin typeface="Georgia"/>
              </a:rPr>
              <a:t>See how a balanced posture splits effort between master data and planning analytics, and borrow its sequencing if your plants share the same data gaps.</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SITUATION</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1582" b="0" i="0">
                <a:solidFill>
                  <a:srgbClr val="051C2C"/>
                </a:solidFill>
                <a:latin typeface="Georgia"/>
              </a:rPr>
              <a:t>A family-controlled maker of precision bearings, seals and drive components with about 3,200 people across five plants in two regions, selling to equipment makers directly and to operators through distributors. Margins are squeezed by volatile input costs and annual customer price-downs, while a large installed base of its parts sits in the field, unseen. The strategy must lift delivery and quality in the core without letting a new service business distract the plants.</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THE WALKTHROUGH</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we decided at each level, and so what</a:t>
            </a:r>
          </a:p>
        </p:txBody>
      </p:sp>
      <p:graphicFrame>
        <p:nvGraphicFramePr>
          <p:cNvPr id="4" name="Table 3"/>
          <p:cNvGraphicFramePr>
            <a:graphicFrameLocks noGrp="1"/>
          </p:cNvGraphicFramePr>
          <p:nvPr/>
        </p:nvGraphicFramePr>
        <p:xfrm>
          <a:off x="609600" y="1504950"/>
          <a:ext cx="10972798" cy="3200400"/>
        </p:xfrm>
        <a:graphic>
          <a:graphicData uri="http://schemas.openxmlformats.org/drawingml/2006/table">
            <a:tbl>
              <a:tblPr firstRow="1" bandRow="1">
                <a:tableStyleId>{5C22544A-7EE6-4342-B048-85BDC9FD1C3A}</a:tableStyleId>
              </a:tblPr>
              <a:tblGrid>
                <a:gridCol w="1673816"/>
                <a:gridCol w="4835471"/>
                <a:gridCol w="4463511"/>
              </a:tblGrid>
              <a:tr h="533400">
                <a:tc>
                  <a:txBody>
                    <a:bodyPr wrap="square"/>
                    <a:lstStyle/>
                    <a:p>
                      <a:r>
                        <a:rPr sz="1200" b="1" i="0">
                          <a:solidFill>
                            <a:srgbClr val="FFFFFF"/>
                          </a:solidFill>
                          <a:latin typeface="Arial"/>
                        </a:rPr>
                        <a:t>Level</a:t>
                      </a:r>
                    </a:p>
                  </a:txBody>
                  <a:tcPr marL="95250" marR="95250" marT="38100" marB="38100" anchor="ctr">
                    <a:solidFill>
                      <a:srgbClr val="051C2C"/>
                    </a:solidFill>
                  </a:tcPr>
                </a:tc>
                <a:tc>
                  <a:txBody>
                    <a:bodyPr wrap="square"/>
                    <a:lstStyle/>
                    <a:p>
                      <a:r>
                        <a:rPr sz="1200" b="1" i="0">
                          <a:solidFill>
                            <a:srgbClr val="FFFFFF"/>
                          </a:solidFill>
                          <a:latin typeface="Arial"/>
                        </a:rPr>
                        <a:t>What we decided, and why</a:t>
                      </a:r>
                    </a:p>
                  </a:txBody>
                  <a:tcPr marL="95250" marR="95250" marT="38100" marB="38100" anchor="ctr">
                    <a:solidFill>
                      <a:srgbClr val="051C2C"/>
                    </a:solidFill>
                  </a:tcPr>
                </a:tc>
                <a:tc>
                  <a:txBody>
                    <a:bodyPr wrap="square"/>
                    <a:lstStyle/>
                    <a:p>
                      <a:r>
                        <a:rPr sz="1200" b="1" i="0">
                          <a:solidFill>
                            <a:srgbClr val="FFFFFF"/>
                          </a:solidFill>
                          <a:latin typeface="Arial"/>
                        </a:rPr>
                        <a:t>So what for the data strategy</a:t>
                      </a:r>
                    </a:p>
                  </a:txBody>
                  <a:tcPr marL="95250" marR="95250" marT="38100" marB="38100" anchor="ctr">
                    <a:solidFill>
                      <a:srgbClr val="051C2C"/>
                    </a:solidFill>
                  </a:tcPr>
                </a:tc>
              </a:tr>
              <a:tr h="533400">
                <a:tc>
                  <a:txBody>
                    <a:bodyPr wrap="square"/>
                    <a:lstStyle/>
                    <a:p>
                      <a:r>
                        <a:rPr sz="1200" b="0" i="0">
                          <a:solidFill>
                            <a:srgbClr val="051C2C"/>
                          </a:solidFill>
                          <a:latin typeface="Arial"/>
                        </a:rPr>
                        <a:t>Vision</a:t>
                      </a:r>
                    </a:p>
                  </a:txBody>
                  <a:tcPr marL="95250" marR="95250" marT="38100" marB="38100" anchor="ctr">
                    <a:solidFill>
                      <a:srgbClr val="FFFFFF"/>
                    </a:solidFill>
                  </a:tcPr>
                </a:tc>
                <a:tc>
                  <a:txBody>
                    <a:bodyPr wrap="square"/>
                    <a:lstStyle/>
                    <a:p>
                      <a:r>
                        <a:rPr sz="1200" b="0" i="0">
                          <a:solidFill>
                            <a:srgbClr val="051C2C"/>
                          </a:solidFill>
                          <a:latin typeface="Arial"/>
                        </a:rPr>
                        <a:t>Leadership framed the vision around never stopping a customer's line, and deliberately added that its data should help keep the line running, to signal the service ambition.</a:t>
                      </a:r>
                    </a:p>
                  </a:txBody>
                  <a:tcPr marL="95250" marR="95250" marT="38100" marB="38100" anchor="ctr">
                    <a:solidFill>
                      <a:srgbClr val="FFFFFF"/>
                    </a:solidFill>
                  </a:tcPr>
                </a:tc>
                <a:tc>
                  <a:txBody>
                    <a:bodyPr wrap="square"/>
                    <a:lstStyle/>
                    <a:p>
                      <a:r>
                        <a:rPr sz="1200" b="0" i="0">
                          <a:solidFill>
                            <a:srgbClr val="051C2C"/>
                          </a:solidFill>
                          <a:latin typeface="Arial"/>
                        </a:rPr>
                        <a:t>Treat installed-base and field data as a strategic asset from day one, not as a later add-on to plant reporting.</a:t>
                      </a:r>
                    </a:p>
                  </a:txBody>
                  <a:tcPr marL="95250" marR="95250" marT="38100" marB="38100" anchor="ctr">
                    <a:solidFill>
                      <a:srgbClr val="FFFFFF"/>
                    </a:solidFill>
                  </a:tcPr>
                </a:tc>
              </a:tr>
              <a:tr h="533400">
                <a:tc>
                  <a:txBody>
                    <a:bodyPr wrap="square"/>
                    <a:lstStyle/>
                    <a:p>
                      <a:r>
                        <a:rPr sz="1200" b="0" i="0">
                          <a:solidFill>
                            <a:srgbClr val="051C2C"/>
                          </a:solidFill>
                          <a:latin typeface="Arial"/>
                        </a:rPr>
                        <a:t>Mission</a:t>
                      </a:r>
                    </a:p>
                  </a:txBody>
                  <a:tcPr marL="95250" marR="95250" marT="38100" marB="38100" anchor="ctr">
                    <a:solidFill>
                      <a:srgbClr val="F6F7F9"/>
                    </a:solidFill>
                  </a:tcPr>
                </a:tc>
                <a:tc>
                  <a:txBody>
                    <a:bodyPr wrap="square"/>
                    <a:lstStyle/>
                    <a:p>
                      <a:r>
                        <a:rPr sz="1200" b="0" i="0">
                          <a:solidFill>
                            <a:srgbClr val="051C2C"/>
                          </a:solidFill>
                          <a:latin typeface="Arial"/>
                        </a:rPr>
                        <a:t>The mission names two customer groups, equipment makers and operators, and two sources of advantage, manufacturing discipline and field insight.</a:t>
                      </a:r>
                    </a:p>
                  </a:txBody>
                  <a:tcPr marL="95250" marR="95250" marT="38100" marB="38100" anchor="ctr">
                    <a:solidFill>
                      <a:srgbClr val="F6F7F9"/>
                    </a:solidFill>
                  </a:tcPr>
                </a:tc>
                <a:tc>
                  <a:txBody>
                    <a:bodyPr wrap="square"/>
                    <a:lstStyle/>
                    <a:p>
                      <a:r>
                        <a:rPr sz="1200" b="0" i="0">
                          <a:solidFill>
                            <a:srgbClr val="051C2C"/>
                          </a:solidFill>
                          <a:latin typeface="Arial"/>
                        </a:rPr>
                        <a:t>Scope the customer and asset domains to cover operators and distributors as well as direct customers, so the installed base is not invisible in the master data.</a:t>
                      </a:r>
                    </a:p>
                  </a:txBody>
                  <a:tcPr marL="95250" marR="95250" marT="38100" marB="38100" anchor="ctr">
                    <a:solidFill>
                      <a:srgbClr val="F6F7F9"/>
                    </a:solidFill>
                  </a:tcPr>
                </a:tc>
              </a:tr>
              <a:tr h="533400">
                <a:tc>
                  <a:txBody>
                    <a:bodyPr wrap="square"/>
                    <a:lstStyle/>
                    <a:p>
                      <a:r>
                        <a:rPr sz="1200" b="0" i="0">
                          <a:solidFill>
                            <a:srgbClr val="051C2C"/>
                          </a:solidFill>
                          <a:latin typeface="Arial"/>
                        </a:rPr>
                        <a:t>Strategic choices</a:t>
                      </a:r>
                    </a:p>
                  </a:txBody>
                  <a:tcPr marL="95250" marR="95250" marT="38100" marB="38100" anchor="ctr">
                    <a:solidFill>
                      <a:srgbClr val="FFFFFF"/>
                    </a:solidFill>
                  </a:tcPr>
                </a:tc>
                <a:tc>
                  <a:txBody>
                    <a:bodyPr wrap="square"/>
                    <a:lstStyle/>
                    <a:p>
                      <a:r>
                        <a:rPr sz="1200" b="0" i="0">
                          <a:solidFill>
                            <a:srgbClr val="051C2C"/>
                          </a:solidFill>
                          <a:latin typeface="Arial"/>
                        </a:rPr>
                        <a:t>Leadership chose to compete on promise-date reliability and quality rather than price, because price-downs were already eroding margin, and ruled out building its own connectivity hardware.</a:t>
                      </a:r>
                    </a:p>
                  </a:txBody>
                  <a:tcPr marL="95250" marR="95250" marT="38100" marB="38100" anchor="ctr">
                    <a:solidFill>
                      <a:srgbClr val="FFFFFF"/>
                    </a:solidFill>
                  </a:tcPr>
                </a:tc>
                <a:tc>
                  <a:txBody>
                    <a:bodyPr wrap="square"/>
                    <a:lstStyle/>
                    <a:p>
                      <a:r>
                        <a:rPr sz="1200" b="0" i="0">
                          <a:solidFill>
                            <a:srgbClr val="051C2C"/>
                          </a:solidFill>
                          <a:latin typeface="Arial"/>
                        </a:rPr>
                        <a:t>Make the demand and capacity view the first data product, because every reliability objective depends on it.</a:t>
                      </a:r>
                    </a:p>
                  </a:txBody>
                  <a:tcPr marL="95250" marR="95250" marT="38100" marB="38100" anchor="ctr">
                    <a:solidFill>
                      <a:srgbClr val="FFFFFF"/>
                    </a:solidFill>
                  </a:tcPr>
                </a:tc>
              </a:tr>
              <a:tr h="533400">
                <a:tc>
                  <a:txBody>
                    <a:bodyPr wrap="square"/>
                    <a:lstStyle/>
                    <a:p>
                      <a:r>
                        <a:rPr sz="1200" b="0" i="0">
                          <a:solidFill>
                            <a:srgbClr val="051C2C"/>
                          </a:solidFill>
                          <a:latin typeface="Arial"/>
                        </a:rPr>
                        <a:t>Themes</a:t>
                      </a:r>
                    </a:p>
                  </a:txBody>
                  <a:tcPr marL="95250" marR="95250" marT="38100" marB="38100" anchor="ctr">
                    <a:solidFill>
                      <a:srgbClr val="F6F7F9"/>
                    </a:solidFill>
                  </a:tcPr>
                </a:tc>
                <a:tc>
                  <a:txBody>
                    <a:bodyPr wrap="square"/>
                    <a:lstStyle/>
                    <a:p>
                      <a:r>
                        <a:rPr sz="1200" b="0" i="0">
                          <a:solidFill>
                            <a:srgbClr val="051C2C"/>
                          </a:solidFill>
                          <a:latin typeface="Arial"/>
                        </a:rPr>
                        <a:t>Four themes split the agenda between protecting the core (delivery, quality, margin) and building a second revenue line in service.</a:t>
                      </a:r>
                    </a:p>
                  </a:txBody>
                  <a:tcPr marL="95250" marR="95250" marT="38100" marB="38100" anchor="ctr">
                    <a:solidFill>
                      <a:srgbClr val="F6F7F9"/>
                    </a:solidFill>
                  </a:tcPr>
                </a:tc>
                <a:tc>
                  <a:txBody>
                    <a:bodyPr wrap="square"/>
                    <a:lstStyle/>
                    <a:p>
                      <a:r>
                        <a:rPr sz="1200" b="0" i="0">
                          <a:solidFill>
                            <a:srgbClr val="051C2C"/>
                          </a:solidFill>
                          <a:latin typeface="Arial"/>
                        </a:rPr>
                        <a:t>Fund the three core themes first and ring-fence a smaller service budget, so the pilot cannot starve plant data work.</a:t>
                      </a:r>
                    </a:p>
                  </a:txBody>
                  <a:tcPr marL="95250" marR="95250" marT="38100" marB="38100" anchor="ctr">
                    <a:solidFill>
                      <a:srgbClr val="F6F7F9"/>
                    </a:solidFill>
                  </a:tcPr>
                </a:tc>
              </a:tr>
              <a:tr h="533400">
                <a:tc>
                  <a:txBody>
                    <a:bodyPr wrap="square"/>
                    <a:lstStyle/>
                    <a:p>
                      <a:r>
                        <a:rPr sz="1200" b="0" i="0">
                          <a:solidFill>
                            <a:srgbClr val="051C2C"/>
                          </a:solidFill>
                          <a:latin typeface="Arial"/>
                        </a:rPr>
                        <a:t>Strategy map</a:t>
                      </a:r>
                    </a:p>
                  </a:txBody>
                  <a:tcPr marL="95250" marR="95250" marT="38100" marB="38100" anchor="ctr">
                    <a:solidFill>
                      <a:srgbClr val="FFFFFF"/>
                    </a:solidFill>
                  </a:tcPr>
                </a:tc>
                <a:tc>
                  <a:txBody>
                    <a:bodyPr wrap="square"/>
                    <a:lstStyle/>
                    <a:p>
                      <a:r>
                        <a:rPr sz="1200" b="0" i="0">
                          <a:solidFill>
                            <a:srgbClr val="051C2C"/>
                          </a:solidFill>
                          <a:latin typeface="Arial"/>
                        </a:rPr>
                        <a:t>The map shows governed master data (L1) beneath planning, installed-base monitoring and costing, so three of the four processes rest on it.</a:t>
                      </a:r>
                    </a:p>
                  </a:txBody>
                  <a:tcPr marL="95250" marR="95250" marT="38100" marB="38100" anchor="ctr">
                    <a:solidFill>
                      <a:srgbClr val="FFFFFF"/>
                    </a:solidFill>
                  </a:tcPr>
                </a:tc>
                <a:tc>
                  <a:txBody>
                    <a:bodyPr wrap="square"/>
                    <a:lstStyle/>
                    <a:p>
                      <a:r>
                        <a:rPr sz="1200" b="0" i="0">
                          <a:solidFill>
                            <a:srgbClr val="051C2C"/>
                          </a:solidFill>
                          <a:latin typeface="Arial"/>
                        </a:rPr>
                        <a:t>Start master data clean-up in the first quarter, because three process objectives stall without it.</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4</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THE WALKTHROUGH</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we decided at each level, and so what (continued)</a:t>
            </a:r>
          </a:p>
        </p:txBody>
      </p:sp>
      <p:graphicFrame>
        <p:nvGraphicFramePr>
          <p:cNvPr id="4" name="Table 3"/>
          <p:cNvGraphicFramePr>
            <a:graphicFrameLocks noGrp="1"/>
          </p:cNvGraphicFramePr>
          <p:nvPr/>
        </p:nvGraphicFramePr>
        <p:xfrm>
          <a:off x="609600" y="1504950"/>
          <a:ext cx="10972798" cy="2667000"/>
        </p:xfrm>
        <a:graphic>
          <a:graphicData uri="http://schemas.openxmlformats.org/drawingml/2006/table">
            <a:tbl>
              <a:tblPr firstRow="1" bandRow="1">
                <a:tableStyleId>{5C22544A-7EE6-4342-B048-85BDC9FD1C3A}</a:tableStyleId>
              </a:tblPr>
              <a:tblGrid>
                <a:gridCol w="1673816"/>
                <a:gridCol w="4835471"/>
                <a:gridCol w="4463511"/>
              </a:tblGrid>
              <a:tr h="533400">
                <a:tc>
                  <a:txBody>
                    <a:bodyPr wrap="square"/>
                    <a:lstStyle/>
                    <a:p>
                      <a:r>
                        <a:rPr sz="1200" b="1" i="0">
                          <a:solidFill>
                            <a:srgbClr val="FFFFFF"/>
                          </a:solidFill>
                          <a:latin typeface="Arial"/>
                        </a:rPr>
                        <a:t>Level</a:t>
                      </a:r>
                    </a:p>
                  </a:txBody>
                  <a:tcPr marL="95250" marR="95250" marT="38100" marB="38100" anchor="ctr">
                    <a:solidFill>
                      <a:srgbClr val="051C2C"/>
                    </a:solidFill>
                  </a:tcPr>
                </a:tc>
                <a:tc>
                  <a:txBody>
                    <a:bodyPr wrap="square"/>
                    <a:lstStyle/>
                    <a:p>
                      <a:r>
                        <a:rPr sz="1200" b="1" i="0">
                          <a:solidFill>
                            <a:srgbClr val="FFFFFF"/>
                          </a:solidFill>
                          <a:latin typeface="Arial"/>
                        </a:rPr>
                        <a:t>What we decided, and why</a:t>
                      </a:r>
                    </a:p>
                  </a:txBody>
                  <a:tcPr marL="95250" marR="95250" marT="38100" marB="38100" anchor="ctr">
                    <a:solidFill>
                      <a:srgbClr val="051C2C"/>
                    </a:solidFill>
                  </a:tcPr>
                </a:tc>
                <a:tc>
                  <a:txBody>
                    <a:bodyPr wrap="square"/>
                    <a:lstStyle/>
                    <a:p>
                      <a:r>
                        <a:rPr sz="1200" b="1" i="0">
                          <a:solidFill>
                            <a:srgbClr val="FFFFFF"/>
                          </a:solidFill>
                          <a:latin typeface="Arial"/>
                        </a:rPr>
                        <a:t>So what for the data strategy</a:t>
                      </a:r>
                    </a:p>
                  </a:txBody>
                  <a:tcPr marL="95250" marR="95250" marT="38100" marB="38100" anchor="ctr">
                    <a:solidFill>
                      <a:srgbClr val="051C2C"/>
                    </a:solidFill>
                  </a:tcPr>
                </a:tc>
              </a:tr>
              <a:tr h="533400">
                <a:tc>
                  <a:txBody>
                    <a:bodyPr wrap="square"/>
                    <a:lstStyle/>
                    <a:p>
                      <a:r>
                        <a:rPr sz="1200" b="0" i="0">
                          <a:solidFill>
                            <a:srgbClr val="051C2C"/>
                          </a:solidFill>
                          <a:latin typeface="Arial"/>
                        </a:rPr>
                        <a:t>Data objectives</a:t>
                      </a:r>
                    </a:p>
                  </a:txBody>
                  <a:tcPr marL="95250" marR="95250" marT="38100" marB="38100" anchor="ctr">
                    <a:solidFill>
                      <a:srgbClr val="FFFFFF"/>
                    </a:solidFill>
                  </a:tcPr>
                </a:tc>
                <a:tc>
                  <a:txBody>
                    <a:bodyPr wrap="square"/>
                    <a:lstStyle/>
                    <a:p>
                      <a:r>
                        <a:rPr sz="1200" b="0" i="0">
                          <a:solidFill>
                            <a:srgbClr val="051C2C"/>
                          </a:solidFill>
                          <a:latin typeface="Arial"/>
                        </a:rPr>
                        <a:t>Six data objectives split evenly: three defensive on master data, traceability and ownership, three offensive on planning, service triggers and margin.</a:t>
                      </a:r>
                    </a:p>
                  </a:txBody>
                  <a:tcPr marL="95250" marR="95250" marT="38100" marB="38100" anchor="ctr">
                    <a:solidFill>
                      <a:srgbClr val="FFFFFF"/>
                    </a:solidFill>
                  </a:tcPr>
                </a:tc>
                <a:tc>
                  <a:txBody>
                    <a:bodyPr wrap="square"/>
                    <a:lstStyle/>
                    <a:p>
                      <a:r>
                        <a:rPr sz="1200" b="0" i="0">
                          <a:solidFill>
                            <a:srgbClr val="051C2C"/>
                          </a:solidFill>
                          <a:latin typeface="Arial"/>
                        </a:rPr>
                        <a:t>Run defence and offence from one backlog, so traceability and service analytics are built on the same serial-level data.</a:t>
                      </a:r>
                    </a:p>
                  </a:txBody>
                  <a:tcPr marL="95250" marR="95250" marT="38100" marB="38100" anchor="ctr">
                    <a:solidFill>
                      <a:srgbClr val="FFFFFF"/>
                    </a:solidFill>
                  </a:tcPr>
                </a:tc>
              </a:tr>
              <a:tr h="533400">
                <a:tc>
                  <a:txBody>
                    <a:bodyPr wrap="square"/>
                    <a:lstStyle/>
                    <a:p>
                      <a:r>
                        <a:rPr sz="1200" b="0" i="0">
                          <a:solidFill>
                            <a:srgbClr val="051C2C"/>
                          </a:solidFill>
                          <a:latin typeface="Arial"/>
                        </a:rPr>
                        <a:t>Scorecard</a:t>
                      </a:r>
                    </a:p>
                  </a:txBody>
                  <a:tcPr marL="95250" marR="95250" marT="38100" marB="38100" anchor="ctr">
                    <a:solidFill>
                      <a:srgbClr val="F6F7F9"/>
                    </a:solidFill>
                  </a:tcPr>
                </a:tc>
                <a:tc>
                  <a:txBody>
                    <a:bodyPr wrap="square"/>
                    <a:lstStyle/>
                    <a:p>
                      <a:r>
                        <a:rPr sz="1200" b="0" i="0">
                          <a:solidFill>
                            <a:srgbClr val="051C2C"/>
                          </a:solidFill>
                          <a:latin typeface="Arial"/>
                        </a:rPr>
                        <a:t>The scorecard pairs business lag measures such as OTIF and first-pass yield with lead measures on planner adoption, master data quality and ownership.</a:t>
                      </a:r>
                    </a:p>
                  </a:txBody>
                  <a:tcPr marL="95250" marR="95250" marT="38100" marB="38100" anchor="ctr">
                    <a:solidFill>
                      <a:srgbClr val="F6F7F9"/>
                    </a:solidFill>
                  </a:tcPr>
                </a:tc>
                <a:tc>
                  <a:txBody>
                    <a:bodyPr wrap="square"/>
                    <a:lstStyle/>
                    <a:p>
                      <a:r>
                        <a:rPr sz="1200" b="0" i="0">
                          <a:solidFill>
                            <a:srgbClr val="051C2C"/>
                          </a:solidFill>
                          <a:latin typeface="Arial"/>
                        </a:rPr>
                        <a:t>Review the lead measures monthly at the operations meeting, because OTIF and yield will only move a quarter or two after they do.</a:t>
                      </a:r>
                    </a:p>
                  </a:txBody>
                  <a:tcPr marL="95250" marR="95250" marT="38100" marB="38100" anchor="ctr">
                    <a:solidFill>
                      <a:srgbClr val="F6F7F9"/>
                    </a:solidFill>
                  </a:tcPr>
                </a:tc>
              </a:tr>
              <a:tr h="533400">
                <a:tc>
                  <a:txBody>
                    <a:bodyPr wrap="square"/>
                    <a:lstStyle/>
                    <a:p>
                      <a:r>
                        <a:rPr sz="1200" b="0" i="0">
                          <a:solidFill>
                            <a:srgbClr val="051C2C"/>
                          </a:solidFill>
                          <a:latin typeface="Arial"/>
                        </a:rPr>
                        <a:t>Portfolio</a:t>
                      </a:r>
                    </a:p>
                  </a:txBody>
                  <a:tcPr marL="95250" marR="95250" marT="38100" marB="38100" anchor="ctr">
                    <a:solidFill>
                      <a:srgbClr val="FFFFFF"/>
                    </a:solidFill>
                  </a:tcPr>
                </a:tc>
                <a:tc>
                  <a:txBody>
                    <a:bodyPr wrap="square"/>
                    <a:lstStyle/>
                    <a:p>
                      <a:r>
                        <a:rPr sz="1200" b="0" i="0">
                          <a:solidFill>
                            <a:srgbClr val="051C2C"/>
                          </a:solidFill>
                          <a:latin typeface="Arial"/>
                        </a:rPr>
                        <a:t>Seven use cases were scored on value and feasibility; the promise-date engine and defect early warning scored highest on both.</a:t>
                      </a:r>
                    </a:p>
                  </a:txBody>
                  <a:tcPr marL="95250" marR="95250" marT="38100" marB="38100" anchor="ctr">
                    <a:solidFill>
                      <a:srgbClr val="FFFFFF"/>
                    </a:solidFill>
                  </a:tcPr>
                </a:tc>
                <a:tc>
                  <a:txBody>
                    <a:bodyPr wrap="square"/>
                    <a:lstStyle/>
                    <a:p>
                      <a:r>
                        <a:rPr sz="1200" b="0" i="0">
                          <a:solidFill>
                            <a:srgbClr val="051C2C"/>
                          </a:solidFill>
                          <a:latin typeface="Arial"/>
                        </a:rPr>
                        <a:t>Build those two first, because they share the product master and can prove value on the plant floor within a quarter.</a:t>
                      </a:r>
                    </a:p>
                  </a:txBody>
                  <a:tcPr marL="95250" marR="95250" marT="38100" marB="38100" anchor="ctr">
                    <a:solidFill>
                      <a:srgbClr val="FFFFFF"/>
                    </a:solidFill>
                  </a:tcPr>
                </a:tc>
              </a:tr>
              <a:tr h="533400">
                <a:tc>
                  <a:txBody>
                    <a:bodyPr wrap="square"/>
                    <a:lstStyle/>
                    <a:p>
                      <a:r>
                        <a:rPr sz="1200" b="0" i="0">
                          <a:solidFill>
                            <a:srgbClr val="051C2C"/>
                          </a:solidFill>
                          <a:latin typeface="Arial"/>
                        </a:rPr>
                        <a:t>Roadmap</a:t>
                      </a:r>
                    </a:p>
                  </a:txBody>
                  <a:tcPr marL="95250" marR="95250" marT="38100" marB="38100" anchor="ctr">
                    <a:solidFill>
                      <a:srgbClr val="F6F7F9"/>
                    </a:solidFill>
                  </a:tcPr>
                </a:tc>
                <a:tc>
                  <a:txBody>
                    <a:bodyPr wrap="square"/>
                    <a:lstStyle/>
                    <a:p>
                      <a:r>
                        <a:rPr sz="1200" b="0" i="0">
                          <a:solidFill>
                            <a:srgbClr val="051C2C"/>
                          </a:solidFill>
                          <a:latin typeface="Arial"/>
                        </a:rPr>
                        <a:t>The roadmap puts governance, master data and planning in H1, traceability and costing in H2, and scaled service contracts only in H3.</a:t>
                      </a:r>
                    </a:p>
                  </a:txBody>
                  <a:tcPr marL="95250" marR="95250" marT="38100" marB="38100" anchor="ctr">
                    <a:solidFill>
                      <a:srgbClr val="F6F7F9"/>
                    </a:solidFill>
                  </a:tcPr>
                </a:tc>
                <a:tc>
                  <a:txBody>
                    <a:bodyPr wrap="square"/>
                    <a:lstStyle/>
                    <a:p>
                      <a:r>
                        <a:rPr sz="1200" b="0" i="0">
                          <a:solidFill>
                            <a:srgbClr val="051C2C"/>
                          </a:solidFill>
                          <a:latin typeface="Arial"/>
                        </a:rPr>
                        <a:t>Hold the service scale-up until traceability and installed-base data are proven, so the new business rests on trusted data.</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5</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cascade: vision to choices</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177" b="0" i="0">
                <a:solidFill>
                  <a:srgbClr val="5B6772"/>
                </a:solidFill>
                <a:latin typeface="Arial"/>
              </a:rPr>
              <a:t>Leadership chose to compete on promise-date reliability and quality rather than price, because price-downs were already eroding margin, and ruled out building its own connectivity hardware.</a:t>
            </a:r>
          </a:p>
        </p:txBody>
      </p:sp>
      <p:sp>
        <p:nvSpPr>
          <p:cNvPr id="4" name="Rectangle 3"/>
          <p:cNvSpPr/>
          <p:nvPr/>
        </p:nvSpPr>
        <p:spPr>
          <a:xfrm>
            <a:off x="609600" y="1733550"/>
            <a:ext cx="2286000" cy="5143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62000" y="1733550"/>
            <a:ext cx="2095500" cy="514350"/>
          </a:xfrm>
          <a:prstGeom prst="rect">
            <a:avLst/>
          </a:prstGeom>
          <a:noFill/>
        </p:spPr>
        <p:txBody>
          <a:bodyPr wrap="square" lIns="0" rIns="0" tIns="0" bIns="0" anchor="ctr">
            <a:spAutoFit/>
          </a:bodyPr>
          <a:lstStyle/>
          <a:p>
            <a:pPr algn="l"/>
            <a:r>
              <a:rPr sz="1275" b="1" i="0">
                <a:solidFill>
                  <a:srgbClr val="FFFFFF"/>
                </a:solidFill>
                <a:latin typeface="Arial"/>
              </a:rPr>
              <a:t>Vision</a:t>
            </a:r>
          </a:p>
        </p:txBody>
      </p:sp>
      <p:sp>
        <p:nvSpPr>
          <p:cNvPr id="6" name="Rectangle 5"/>
          <p:cNvSpPr/>
          <p:nvPr/>
        </p:nvSpPr>
        <p:spPr>
          <a:xfrm>
            <a:off x="3009900" y="1733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181350" y="1733550"/>
            <a:ext cx="8229600" cy="514350"/>
          </a:xfrm>
          <a:prstGeom prst="rect">
            <a:avLst/>
          </a:prstGeom>
          <a:noFill/>
        </p:spPr>
        <p:txBody>
          <a:bodyPr wrap="square" lIns="0" rIns="0" tIns="0" bIns="0" anchor="ctr">
            <a:spAutoFit/>
          </a:bodyPr>
          <a:lstStyle/>
          <a:p>
            <a:pPr algn="l"/>
            <a:r>
              <a:rPr sz="1200" b="0" i="0">
                <a:solidFill>
                  <a:srgbClr val="051C2C"/>
                </a:solidFill>
                <a:latin typeface="Arial"/>
              </a:rPr>
              <a:t>To be the component partner whose parts never stop a customer's line, and whose data helps keep it running.</a:t>
            </a:r>
          </a:p>
        </p:txBody>
      </p:sp>
      <p:sp>
        <p:nvSpPr>
          <p:cNvPr id="8" name="Rectangle 7"/>
          <p:cNvSpPr/>
          <p:nvPr/>
        </p:nvSpPr>
        <p:spPr>
          <a:xfrm>
            <a:off x="666750" y="2305050"/>
            <a:ext cx="2228850" cy="514350"/>
          </a:xfrm>
          <a:prstGeom prst="rect">
            <a:avLst/>
          </a:prstGeom>
          <a:solidFill>
            <a:srgbClr val="2B5B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19150" y="2305050"/>
            <a:ext cx="2038350" cy="514350"/>
          </a:xfrm>
          <a:prstGeom prst="rect">
            <a:avLst/>
          </a:prstGeom>
          <a:noFill/>
        </p:spPr>
        <p:txBody>
          <a:bodyPr wrap="square" lIns="0" rIns="0" tIns="0" bIns="0" anchor="ctr">
            <a:spAutoFit/>
          </a:bodyPr>
          <a:lstStyle/>
          <a:p>
            <a:pPr algn="l"/>
            <a:r>
              <a:rPr sz="1275" b="1" i="0">
                <a:solidFill>
                  <a:srgbClr val="FFFFFF"/>
                </a:solidFill>
                <a:latin typeface="Arial"/>
              </a:rPr>
              <a:t>Mission</a:t>
            </a:r>
          </a:p>
        </p:txBody>
      </p:sp>
      <p:sp>
        <p:nvSpPr>
          <p:cNvPr id="10" name="Rectangle 9"/>
          <p:cNvSpPr/>
          <p:nvPr/>
        </p:nvSpPr>
        <p:spPr>
          <a:xfrm>
            <a:off x="3009900" y="2305050"/>
            <a:ext cx="8572500" cy="514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181350" y="2305050"/>
            <a:ext cx="8229600" cy="514350"/>
          </a:xfrm>
          <a:prstGeom prst="rect">
            <a:avLst/>
          </a:prstGeom>
          <a:noFill/>
        </p:spPr>
        <p:txBody>
          <a:bodyPr wrap="square" lIns="0" rIns="0" tIns="0" bIns="0" anchor="ctr">
            <a:spAutoFit/>
          </a:bodyPr>
          <a:lstStyle/>
          <a:p>
            <a:pPr algn="l"/>
            <a:r>
              <a:rPr sz="1080" b="0" i="0">
                <a:solidFill>
                  <a:srgbClr val="051C2C"/>
                </a:solidFill>
                <a:latin typeface="Arial"/>
              </a:rPr>
              <a:t>We engineer, make and service precision drive components for equipment makers and operators, combining manufacturing discipline with live insight from the field.</a:t>
            </a:r>
          </a:p>
        </p:txBody>
      </p:sp>
      <p:sp>
        <p:nvSpPr>
          <p:cNvPr id="12" name="Rectangle 11"/>
          <p:cNvSpPr/>
          <p:nvPr/>
        </p:nvSpPr>
        <p:spPr>
          <a:xfrm>
            <a:off x="723900" y="2876550"/>
            <a:ext cx="2171700" cy="514350"/>
          </a:xfrm>
          <a:prstGeom prst="rect">
            <a:avLst/>
          </a:prstGeom>
          <a:solidFill>
            <a:srgbClr val="3A67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76300" y="2876550"/>
            <a:ext cx="1981200" cy="514350"/>
          </a:xfrm>
          <a:prstGeom prst="rect">
            <a:avLst/>
          </a:prstGeom>
          <a:noFill/>
        </p:spPr>
        <p:txBody>
          <a:bodyPr wrap="square" lIns="0" rIns="0" tIns="0" bIns="0" anchor="ctr">
            <a:spAutoFit/>
          </a:bodyPr>
          <a:lstStyle/>
          <a:p>
            <a:pPr algn="l"/>
            <a:r>
              <a:rPr sz="1275" b="1" i="0">
                <a:solidFill>
                  <a:srgbClr val="FFFFFF"/>
                </a:solidFill>
                <a:latin typeface="Arial"/>
              </a:rPr>
              <a:t>Winning aspiration</a:t>
            </a:r>
          </a:p>
        </p:txBody>
      </p:sp>
      <p:sp>
        <p:nvSpPr>
          <p:cNvPr id="14" name="Rectangle 13"/>
          <p:cNvSpPr/>
          <p:nvPr/>
        </p:nvSpPr>
        <p:spPr>
          <a:xfrm>
            <a:off x="3009900" y="2876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181350" y="2876550"/>
            <a:ext cx="8229600" cy="514350"/>
          </a:xfrm>
          <a:prstGeom prst="rect">
            <a:avLst/>
          </a:prstGeom>
          <a:noFill/>
        </p:spPr>
        <p:txBody>
          <a:bodyPr wrap="square" lIns="0" rIns="0" tIns="0" bIns="0" anchor="ctr">
            <a:spAutoFit/>
          </a:bodyPr>
          <a:lstStyle/>
          <a:p>
            <a:pPr algn="l"/>
            <a:r>
              <a:rPr sz="1155" b="0" i="0">
                <a:solidFill>
                  <a:srgbClr val="051C2C"/>
                </a:solidFill>
                <a:latin typeface="Arial"/>
              </a:rPr>
              <a:t>Be the most reliable and most responsive supplier in our chosen niches, with service and aftermarket as a material second revenue line.</a:t>
            </a:r>
          </a:p>
        </p:txBody>
      </p:sp>
      <p:sp>
        <p:nvSpPr>
          <p:cNvPr id="16" name="Rectangle 15"/>
          <p:cNvSpPr/>
          <p:nvPr/>
        </p:nvSpPr>
        <p:spPr>
          <a:xfrm>
            <a:off x="781050" y="3448050"/>
            <a:ext cx="2114550" cy="514350"/>
          </a:xfrm>
          <a:prstGeom prst="rect">
            <a:avLst/>
          </a:prstGeom>
          <a:solidFill>
            <a:srgbClr val="4A74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33450" y="3448050"/>
            <a:ext cx="1924050" cy="514350"/>
          </a:xfrm>
          <a:prstGeom prst="rect">
            <a:avLst/>
          </a:prstGeom>
          <a:noFill/>
        </p:spPr>
        <p:txBody>
          <a:bodyPr wrap="square" lIns="0" rIns="0" tIns="0" bIns="0" anchor="ctr">
            <a:spAutoFit/>
          </a:bodyPr>
          <a:lstStyle/>
          <a:p>
            <a:pPr algn="l"/>
            <a:r>
              <a:rPr sz="1275" b="1" i="0">
                <a:solidFill>
                  <a:srgbClr val="FFFFFF"/>
                </a:solidFill>
                <a:latin typeface="Arial"/>
              </a:rPr>
              <a:t>Where to play</a:t>
            </a:r>
          </a:p>
        </p:txBody>
      </p:sp>
      <p:sp>
        <p:nvSpPr>
          <p:cNvPr id="18" name="Rectangle 17"/>
          <p:cNvSpPr/>
          <p:nvPr/>
        </p:nvSpPr>
        <p:spPr>
          <a:xfrm>
            <a:off x="3009900" y="3448050"/>
            <a:ext cx="8572500" cy="514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181350" y="3448050"/>
            <a:ext cx="8229600" cy="514350"/>
          </a:xfrm>
          <a:prstGeom prst="rect">
            <a:avLst/>
          </a:prstGeom>
          <a:noFill/>
        </p:spPr>
        <p:txBody>
          <a:bodyPr wrap="square" lIns="0" rIns="0" tIns="0" bIns="0" anchor="ctr">
            <a:spAutoFit/>
          </a:bodyPr>
          <a:lstStyle/>
          <a:p>
            <a:pPr algn="l"/>
            <a:r>
              <a:rPr sz="839" b="0" i="0">
                <a:solidFill>
                  <a:srgbClr val="051C2C"/>
                </a:solidFill>
                <a:latin typeface="Arial"/>
              </a:rPr>
              <a:t>Engineered-to-order components for makers of agricultural, materials-handling and energy equipment; Aftermarket replacement and condition monitoring for operators of our installed base, through distributors and direct key accounts; Core markets in Europe and North America; other regions served only through customer platform programmes</a:t>
            </a:r>
          </a:p>
        </p:txBody>
      </p:sp>
      <p:sp>
        <p:nvSpPr>
          <p:cNvPr id="20" name="Rectangle 19"/>
          <p:cNvSpPr/>
          <p:nvPr/>
        </p:nvSpPr>
        <p:spPr>
          <a:xfrm>
            <a:off x="838200" y="4019550"/>
            <a:ext cx="2057400" cy="514350"/>
          </a:xfrm>
          <a:prstGeom prst="rect">
            <a:avLst/>
          </a:prstGeom>
          <a:solidFill>
            <a:srgbClr val="5B8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90600" y="4019550"/>
            <a:ext cx="1866900" cy="514350"/>
          </a:xfrm>
          <a:prstGeom prst="rect">
            <a:avLst/>
          </a:prstGeom>
          <a:noFill/>
        </p:spPr>
        <p:txBody>
          <a:bodyPr wrap="square" lIns="0" rIns="0" tIns="0" bIns="0" anchor="ctr">
            <a:spAutoFit/>
          </a:bodyPr>
          <a:lstStyle/>
          <a:p>
            <a:pPr algn="l"/>
            <a:r>
              <a:rPr sz="1275" b="1" i="0">
                <a:solidFill>
                  <a:srgbClr val="FFFFFF"/>
                </a:solidFill>
                <a:latin typeface="Arial"/>
              </a:rPr>
              <a:t>How to win</a:t>
            </a:r>
          </a:p>
        </p:txBody>
      </p:sp>
      <p:sp>
        <p:nvSpPr>
          <p:cNvPr id="22" name="Rectangle 21"/>
          <p:cNvSpPr/>
          <p:nvPr/>
        </p:nvSpPr>
        <p:spPr>
          <a:xfrm>
            <a:off x="3009900" y="4019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181350" y="4019550"/>
            <a:ext cx="8229600" cy="514350"/>
          </a:xfrm>
          <a:prstGeom prst="rect">
            <a:avLst/>
          </a:prstGeom>
          <a:noFill/>
        </p:spPr>
        <p:txBody>
          <a:bodyPr wrap="square" lIns="0" rIns="0" tIns="0" bIns="0" anchor="ctr">
            <a:spAutoFit/>
          </a:bodyPr>
          <a:lstStyle/>
          <a:p>
            <a:pPr algn="l"/>
            <a:r>
              <a:rPr sz="914" b="0" i="0">
                <a:solidFill>
                  <a:srgbClr val="051C2C"/>
                </a:solidFill>
                <a:latin typeface="Arial"/>
              </a:rPr>
              <a:t>Delivery customers can plan around: on time, in full, against honest promise dates; Quality built in at the line rather than inspected in, so scrap and warranty cost fall; Connected components and service contracts that turn field data into predicted replacements</a:t>
            </a:r>
          </a:p>
        </p:txBody>
      </p:sp>
      <p:sp>
        <p:nvSpPr>
          <p:cNvPr id="24" name="Rectangle 23"/>
          <p:cNvSpPr/>
          <p:nvPr/>
        </p:nvSpPr>
        <p:spPr>
          <a:xfrm>
            <a:off x="895350" y="4591050"/>
            <a:ext cx="2000250" cy="514350"/>
          </a:xfrm>
          <a:prstGeom prst="rect">
            <a:avLst/>
          </a:prstGeom>
          <a:solidFill>
            <a:srgbClr val="6C9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47750" y="4591050"/>
            <a:ext cx="1809750" cy="514350"/>
          </a:xfrm>
          <a:prstGeom prst="rect">
            <a:avLst/>
          </a:prstGeom>
          <a:noFill/>
        </p:spPr>
        <p:txBody>
          <a:bodyPr wrap="square" lIns="0" rIns="0" tIns="0" bIns="0" anchor="ctr">
            <a:spAutoFit/>
          </a:bodyPr>
          <a:lstStyle/>
          <a:p>
            <a:pPr algn="l"/>
            <a:r>
              <a:rPr sz="1275" b="1" i="0">
                <a:solidFill>
                  <a:srgbClr val="FFFFFF"/>
                </a:solidFill>
                <a:latin typeface="Arial"/>
              </a:rPr>
              <a:t>Capabilities</a:t>
            </a:r>
          </a:p>
        </p:txBody>
      </p:sp>
      <p:sp>
        <p:nvSpPr>
          <p:cNvPr id="26" name="Rectangle 25"/>
          <p:cNvSpPr/>
          <p:nvPr/>
        </p:nvSpPr>
        <p:spPr>
          <a:xfrm>
            <a:off x="3009900" y="4591050"/>
            <a:ext cx="8572500" cy="514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181350" y="4591050"/>
            <a:ext cx="8229600" cy="514350"/>
          </a:xfrm>
          <a:prstGeom prst="rect">
            <a:avLst/>
          </a:prstGeom>
          <a:noFill/>
        </p:spPr>
        <p:txBody>
          <a:bodyPr wrap="square" lIns="0" rIns="0" tIns="0" bIns="0" anchor="ctr">
            <a:spAutoFit/>
          </a:bodyPr>
          <a:lstStyle/>
          <a:p>
            <a:pPr algn="l"/>
            <a:r>
              <a:rPr sz="839" b="0" i="0">
                <a:solidFill>
                  <a:srgbClr val="051C2C"/>
                </a:solidFill>
                <a:latin typeface="Arial"/>
              </a:rPr>
              <a:t>Integrated sales and operations planning from demand signal to plant schedule; Closed-loop quality from supplier lot to field return; Installed-base visibility: which part, in which machine, in what condition; Product and customer costing with margin transparency down to SKU; Field service and contract management for recurring revenue</a:t>
            </a:r>
          </a:p>
        </p:txBody>
      </p:sp>
      <p:sp>
        <p:nvSpPr>
          <p:cNvPr id="28" name="Rectangle 27"/>
          <p:cNvSpPr/>
          <p:nvPr/>
        </p:nvSpPr>
        <p:spPr>
          <a:xfrm>
            <a:off x="952500" y="5162550"/>
            <a:ext cx="1943100" cy="514350"/>
          </a:xfrm>
          <a:prstGeom prst="rect">
            <a:avLst/>
          </a:prstGeom>
          <a:solidFill>
            <a:srgbClr val="7E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104900" y="5162550"/>
            <a:ext cx="1752600" cy="514350"/>
          </a:xfrm>
          <a:prstGeom prst="rect">
            <a:avLst/>
          </a:prstGeom>
          <a:noFill/>
        </p:spPr>
        <p:txBody>
          <a:bodyPr wrap="square" lIns="0" rIns="0" tIns="0" bIns="0" anchor="ctr">
            <a:spAutoFit/>
          </a:bodyPr>
          <a:lstStyle/>
          <a:p>
            <a:pPr algn="l"/>
            <a:r>
              <a:rPr sz="1275" b="1" i="0">
                <a:solidFill>
                  <a:srgbClr val="FFFFFF"/>
                </a:solidFill>
                <a:latin typeface="Arial"/>
              </a:rPr>
              <a:t>We will not</a:t>
            </a:r>
          </a:p>
        </p:txBody>
      </p:sp>
      <p:sp>
        <p:nvSpPr>
          <p:cNvPr id="30" name="Rectangle 29"/>
          <p:cNvSpPr/>
          <p:nvPr/>
        </p:nvSpPr>
        <p:spPr>
          <a:xfrm>
            <a:off x="3009900" y="5162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181350" y="5162550"/>
            <a:ext cx="8229600" cy="514350"/>
          </a:xfrm>
          <a:prstGeom prst="rect">
            <a:avLst/>
          </a:prstGeom>
          <a:noFill/>
        </p:spPr>
        <p:txBody>
          <a:bodyPr wrap="square" lIns="0" rIns="0" tIns="0" bIns="0" anchor="ctr">
            <a:spAutoFit/>
          </a:bodyPr>
          <a:lstStyle/>
          <a:p>
            <a:pPr algn="l"/>
            <a:r>
              <a:rPr sz="900" b="0" i="0">
                <a:solidFill>
                  <a:srgbClr val="051C2C"/>
                </a:solidFill>
                <a:latin typeface="Arial"/>
              </a:rPr>
              <a:t>We will not chase commodity catalogue volume on price against low-cost producers; We will not build our own connectivity hardware platform; we instrument components and partner for connectivity; We will not add plant capacity before current lines run at target utilisation</a:t>
            </a:r>
          </a:p>
        </p:txBody>
      </p:sp>
      <p:sp>
        <p:nvSpPr>
          <p:cNvPr id="32" name="Rectangle 31"/>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4" name="TextBox 33"/>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Make the demand and capacity view the first data product, because every reliability objective depends on it.</a:t>
            </a:r>
          </a:p>
        </p:txBody>
      </p:sp>
      <p:sp>
        <p:nvSpPr>
          <p:cNvPr id="35" name="TextBox 3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36" name="TextBox 3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6</a:t>
            </a:r>
          </a:p>
        </p:txBody>
      </p:sp>
      <p:sp>
        <p:nvSpPr>
          <p:cNvPr id="37" name="Rectangle 3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Strategic themes</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Four themes split the agenda between protecting the core (delivery, quality, margin) and building a second revenue line in service.</a:t>
            </a:r>
          </a:p>
        </p:txBody>
      </p:sp>
      <p:sp>
        <p:nvSpPr>
          <p:cNvPr id="4" name="Rectangle 3"/>
          <p:cNvSpPr/>
          <p:nvPr/>
        </p:nvSpPr>
        <p:spPr>
          <a:xfrm>
            <a:off x="6096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T1  Reliable delivery</a:t>
            </a:r>
          </a:p>
        </p:txBody>
      </p:sp>
      <p:sp>
        <p:nvSpPr>
          <p:cNvPr id="7" name="TextBox 6"/>
          <p:cNvSpPr txBox="1"/>
          <p:nvPr/>
        </p:nvSpPr>
        <p:spPr>
          <a:xfrm>
            <a:off x="7810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Make every promise date one the customer can plan production around.</a:t>
            </a:r>
          </a:p>
        </p:txBody>
      </p:sp>
      <p:sp>
        <p:nvSpPr>
          <p:cNvPr id="8" name="Rectangle 7"/>
          <p:cNvSpPr/>
          <p:nvPr/>
        </p:nvSpPr>
        <p:spPr>
          <a:xfrm>
            <a:off x="33909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T2  Quality at source</a:t>
            </a:r>
          </a:p>
        </p:txBody>
      </p:sp>
      <p:sp>
        <p:nvSpPr>
          <p:cNvPr id="11" name="TextBox 10"/>
          <p:cNvSpPr txBox="1"/>
          <p:nvPr/>
        </p:nvSpPr>
        <p:spPr>
          <a:xfrm>
            <a:off x="35623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Cut scrap, rework and warranty cost by catching defects where they start.</a:t>
            </a:r>
          </a:p>
        </p:txBody>
      </p:sp>
      <p:sp>
        <p:nvSpPr>
          <p:cNvPr id="12" name="Rectangle 11"/>
          <p:cNvSpPr/>
          <p:nvPr/>
        </p:nvSpPr>
        <p:spPr>
          <a:xfrm>
            <a:off x="61722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T3  Service revenue</a:t>
            </a:r>
          </a:p>
        </p:txBody>
      </p:sp>
      <p:sp>
        <p:nvSpPr>
          <p:cNvPr id="15" name="TextBox 14"/>
          <p:cNvSpPr txBox="1"/>
          <p:nvPr/>
        </p:nvSpPr>
        <p:spPr>
          <a:xfrm>
            <a:off x="63436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Grow recurring revenue from the installed base through connected components and contracts.</a:t>
            </a:r>
          </a:p>
        </p:txBody>
      </p:sp>
      <p:sp>
        <p:nvSpPr>
          <p:cNvPr id="16" name="Rectangle 15"/>
          <p:cNvSpPr/>
          <p:nvPr/>
        </p:nvSpPr>
        <p:spPr>
          <a:xfrm>
            <a:off x="89535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T4  Margin discipline</a:t>
            </a:r>
          </a:p>
        </p:txBody>
      </p:sp>
      <p:sp>
        <p:nvSpPr>
          <p:cNvPr id="19" name="TextBox 18"/>
          <p:cNvSpPr txBox="1"/>
          <p:nvPr/>
        </p:nvSpPr>
        <p:spPr>
          <a:xfrm>
            <a:off x="91249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Know true cost and margin by product and customer, and act on it.</a:t>
            </a:r>
          </a:p>
        </p:txBody>
      </p:sp>
      <p:sp>
        <p:nvSpPr>
          <p:cNvPr id="20" name="Rectangle 19"/>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2" name="TextBox 21"/>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Fund the three core themes first and ring-fence a smaller service budget, so the pilot cannot starve plant data work.</a:t>
            </a:r>
          </a:p>
        </p:txBody>
      </p:sp>
      <p:sp>
        <p:nvSpPr>
          <p:cNvPr id="23" name="TextBox 22"/>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24" name="TextBox 23"/>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7</a:t>
            </a:r>
          </a:p>
        </p:txBody>
      </p:sp>
      <p:sp>
        <p:nvSpPr>
          <p:cNvPr id="25" name="Rectangle 24"/>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WORKED EXAMPLE (ILLUSTRATIVE)</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Strategy map: cause and effect on one page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Illustrative. Arrows run from cause to effect; learning and growth enables process, process serves customers, customers drive the financials.</a:t>
            </a:r>
          </a:p>
        </p:txBody>
      </p:sp>
      <p:sp>
        <p:nvSpPr>
          <p:cNvPr id="5" name="Rectangle 4"/>
          <p:cNvSpPr/>
          <p:nvPr/>
        </p:nvSpPr>
        <p:spPr>
          <a:xfrm>
            <a:off x="609600" y="1981200"/>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42950" y="1981200"/>
            <a:ext cx="1428750" cy="866775"/>
          </a:xfrm>
          <a:prstGeom prst="rect">
            <a:avLst/>
          </a:prstGeom>
          <a:noFill/>
        </p:spPr>
        <p:txBody>
          <a:bodyPr wrap="square" lIns="0" rIns="0" tIns="0" bIns="0" anchor="ctr">
            <a:spAutoFit/>
          </a:bodyPr>
          <a:lstStyle/>
          <a:p>
            <a:pPr algn="l"/>
            <a:r>
              <a:rPr sz="1125" b="1" i="0">
                <a:solidFill>
                  <a:srgbClr val="2251FF"/>
                </a:solidFill>
                <a:latin typeface="Arial"/>
              </a:rPr>
              <a:t>Financial</a:t>
            </a:r>
          </a:p>
        </p:txBody>
      </p:sp>
      <p:sp>
        <p:nvSpPr>
          <p:cNvPr id="7" name="Rectangle 6"/>
          <p:cNvSpPr/>
          <p:nvPr/>
        </p:nvSpPr>
        <p:spPr>
          <a:xfrm>
            <a:off x="609600" y="2924175"/>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2950" y="2924175"/>
            <a:ext cx="1428750" cy="866775"/>
          </a:xfrm>
          <a:prstGeom prst="rect">
            <a:avLst/>
          </a:prstGeom>
          <a:noFill/>
        </p:spPr>
        <p:txBody>
          <a:bodyPr wrap="square" lIns="0" rIns="0" tIns="0" bIns="0" anchor="ctr">
            <a:spAutoFit/>
          </a:bodyPr>
          <a:lstStyle/>
          <a:p>
            <a:pPr algn="l"/>
            <a:r>
              <a:rPr sz="1125" b="1" i="0">
                <a:solidFill>
                  <a:srgbClr val="2251FF"/>
                </a:solidFill>
                <a:latin typeface="Arial"/>
              </a:rPr>
              <a:t>Customer</a:t>
            </a:r>
          </a:p>
        </p:txBody>
      </p:sp>
      <p:sp>
        <p:nvSpPr>
          <p:cNvPr id="9" name="Rectangle 8"/>
          <p:cNvSpPr/>
          <p:nvPr/>
        </p:nvSpPr>
        <p:spPr>
          <a:xfrm>
            <a:off x="609600" y="3867150"/>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42950" y="3867150"/>
            <a:ext cx="1428750" cy="866775"/>
          </a:xfrm>
          <a:prstGeom prst="rect">
            <a:avLst/>
          </a:prstGeom>
          <a:noFill/>
        </p:spPr>
        <p:txBody>
          <a:bodyPr wrap="square" lIns="0" rIns="0" tIns="0" bIns="0" anchor="ctr">
            <a:spAutoFit/>
          </a:bodyPr>
          <a:lstStyle/>
          <a:p>
            <a:pPr algn="l"/>
            <a:r>
              <a:rPr sz="1125" b="1" i="0">
                <a:solidFill>
                  <a:srgbClr val="2251FF"/>
                </a:solidFill>
                <a:latin typeface="Arial"/>
              </a:rPr>
              <a:t>Internal process</a:t>
            </a:r>
          </a:p>
        </p:txBody>
      </p:sp>
      <p:sp>
        <p:nvSpPr>
          <p:cNvPr id="11" name="Rectangle 10"/>
          <p:cNvSpPr/>
          <p:nvPr/>
        </p:nvSpPr>
        <p:spPr>
          <a:xfrm>
            <a:off x="609600" y="4810125"/>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2950" y="4810125"/>
            <a:ext cx="1428750" cy="866775"/>
          </a:xfrm>
          <a:prstGeom prst="rect">
            <a:avLst/>
          </a:prstGeom>
          <a:noFill/>
        </p:spPr>
        <p:txBody>
          <a:bodyPr wrap="square" lIns="0" rIns="0" tIns="0" bIns="0" anchor="ctr">
            <a:spAutoFit/>
          </a:bodyPr>
          <a:lstStyle/>
          <a:p>
            <a:pPr algn="l"/>
            <a:r>
              <a:rPr sz="1125" b="1" i="0">
                <a:solidFill>
                  <a:srgbClr val="2251FF"/>
                </a:solidFill>
                <a:latin typeface="Arial"/>
              </a:rPr>
              <a:t>Learning and growth</a:t>
            </a:r>
          </a:p>
        </p:txBody>
      </p:sp>
      <p:cxnSp>
        <p:nvCxnSpPr>
          <p:cNvPr id="13" name="Connector 12"/>
          <p:cNvCxnSpPr/>
          <p:nvPr/>
        </p:nvCxnSpPr>
        <p:spPr>
          <a:xfrm flipH="1" flipV="1">
            <a:off x="3321843" y="4629150"/>
            <a:ext cx="9834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flipV="1">
            <a:off x="4305300" y="4629150"/>
            <a:ext cx="3731418"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4305300" y="4629150"/>
            <a:ext cx="6088856"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flipH="1" flipV="1">
            <a:off x="3321843" y="4629150"/>
            <a:ext cx="35361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flipV="1">
            <a:off x="5679281" y="4629150"/>
            <a:ext cx="1178719"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8036718" y="4629150"/>
            <a:ext cx="1373982"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V="1">
            <a:off x="3321843" y="3686175"/>
            <a:ext cx="9834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V="1">
            <a:off x="5679281" y="3686175"/>
            <a:ext cx="1178719"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V="1">
            <a:off x="5679281" y="2743200"/>
            <a:ext cx="1178719" cy="1228725"/>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V="1">
            <a:off x="8036718" y="3686175"/>
            <a:ext cx="1373982"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flipV="1">
            <a:off x="9410700" y="2743200"/>
            <a:ext cx="983456" cy="1228725"/>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V="1">
            <a:off x="4305300" y="2743200"/>
            <a:ext cx="5105400"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V="1">
            <a:off x="6858000" y="2743200"/>
            <a:ext cx="0"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H="1" flipV="1">
            <a:off x="4305300" y="2743200"/>
            <a:ext cx="5105400"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31146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2099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F1</a:t>
            </a:r>
          </a:p>
        </p:txBody>
      </p:sp>
      <p:sp>
        <p:nvSpPr>
          <p:cNvPr id="29" name="TextBox 28"/>
          <p:cNvSpPr txBox="1"/>
          <p:nvPr/>
        </p:nvSpPr>
        <p:spPr>
          <a:xfrm>
            <a:off x="3209925" y="2295525"/>
            <a:ext cx="2190750" cy="409575"/>
          </a:xfrm>
          <a:prstGeom prst="rect">
            <a:avLst/>
          </a:prstGeom>
          <a:noFill/>
        </p:spPr>
        <p:txBody>
          <a:bodyPr wrap="square" lIns="0" rIns="0" tIns="0" bIns="0" anchor="t">
            <a:spAutoFit/>
          </a:bodyPr>
          <a:lstStyle/>
          <a:p>
            <a:pPr algn="l"/>
            <a:r>
              <a:rPr sz="930" b="0" i="0">
                <a:solidFill>
                  <a:srgbClr val="051C2C"/>
                </a:solidFill>
                <a:latin typeface="Arial"/>
              </a:rPr>
              <a:t>Grow recurring service and aftermarket revenue</a:t>
            </a:r>
          </a:p>
        </p:txBody>
      </p:sp>
      <p:sp>
        <p:nvSpPr>
          <p:cNvPr id="30" name="Rectangle 29"/>
          <p:cNvSpPr/>
          <p:nvPr/>
        </p:nvSpPr>
        <p:spPr>
          <a:xfrm>
            <a:off x="56673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7626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F2</a:t>
            </a:r>
          </a:p>
        </p:txBody>
      </p:sp>
      <p:sp>
        <p:nvSpPr>
          <p:cNvPr id="32" name="TextBox 31"/>
          <p:cNvSpPr txBox="1"/>
          <p:nvPr/>
        </p:nvSpPr>
        <p:spPr>
          <a:xfrm>
            <a:off x="5762625" y="2295525"/>
            <a:ext cx="2190750" cy="409575"/>
          </a:xfrm>
          <a:prstGeom prst="rect">
            <a:avLst/>
          </a:prstGeom>
          <a:noFill/>
        </p:spPr>
        <p:txBody>
          <a:bodyPr wrap="square" lIns="0" rIns="0" tIns="0" bIns="0" anchor="t">
            <a:spAutoFit/>
          </a:bodyPr>
          <a:lstStyle/>
          <a:p>
            <a:pPr algn="l"/>
            <a:r>
              <a:rPr sz="944" b="0" i="0">
                <a:solidFill>
                  <a:srgbClr val="051C2C"/>
                </a:solidFill>
                <a:latin typeface="Arial"/>
              </a:rPr>
              <a:t>Lift gross margin by cutting cost of quality</a:t>
            </a:r>
          </a:p>
        </p:txBody>
      </p:sp>
      <p:sp>
        <p:nvSpPr>
          <p:cNvPr id="33" name="Rectangle 32"/>
          <p:cNvSpPr/>
          <p:nvPr/>
        </p:nvSpPr>
        <p:spPr>
          <a:xfrm>
            <a:off x="82200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153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F3</a:t>
            </a:r>
          </a:p>
        </p:txBody>
      </p:sp>
      <p:sp>
        <p:nvSpPr>
          <p:cNvPr id="35" name="TextBox 34"/>
          <p:cNvSpPr txBox="1"/>
          <p:nvPr/>
        </p:nvSpPr>
        <p:spPr>
          <a:xfrm>
            <a:off x="8315325" y="2295525"/>
            <a:ext cx="2190750" cy="409575"/>
          </a:xfrm>
          <a:prstGeom prst="rect">
            <a:avLst/>
          </a:prstGeom>
          <a:noFill/>
        </p:spPr>
        <p:txBody>
          <a:bodyPr wrap="square" lIns="0" rIns="0" tIns="0" bIns="0" anchor="t">
            <a:spAutoFit/>
          </a:bodyPr>
          <a:lstStyle/>
          <a:p>
            <a:pPr algn="l"/>
            <a:r>
              <a:rPr sz="960" b="0" i="0">
                <a:solidFill>
                  <a:srgbClr val="051C2C"/>
                </a:solidFill>
                <a:latin typeface="Arial"/>
              </a:rPr>
              <a:t>Improve margin mix by product and customer</a:t>
            </a:r>
          </a:p>
        </p:txBody>
      </p:sp>
      <p:sp>
        <p:nvSpPr>
          <p:cNvPr id="36" name="Rectangle 35"/>
          <p:cNvSpPr/>
          <p:nvPr/>
        </p:nvSpPr>
        <p:spPr>
          <a:xfrm>
            <a:off x="31146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32099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C1</a:t>
            </a:r>
          </a:p>
        </p:txBody>
      </p:sp>
      <p:sp>
        <p:nvSpPr>
          <p:cNvPr id="38" name="TextBox 37"/>
          <p:cNvSpPr txBox="1"/>
          <p:nvPr/>
        </p:nvSpPr>
        <p:spPr>
          <a:xfrm>
            <a:off x="3209925" y="3238500"/>
            <a:ext cx="2190750" cy="409575"/>
          </a:xfrm>
          <a:prstGeom prst="rect">
            <a:avLst/>
          </a:prstGeom>
          <a:noFill/>
        </p:spPr>
        <p:txBody>
          <a:bodyPr wrap="square" lIns="0" rIns="0" tIns="0" bIns="0" anchor="t">
            <a:spAutoFit/>
          </a:bodyPr>
          <a:lstStyle/>
          <a:p>
            <a:pPr algn="l"/>
            <a:r>
              <a:rPr sz="914" b="0" i="0">
                <a:solidFill>
                  <a:srgbClr val="051C2C"/>
                </a:solidFill>
                <a:latin typeface="Arial"/>
              </a:rPr>
              <a:t>Be the supplier customers plan production around</a:t>
            </a:r>
          </a:p>
        </p:txBody>
      </p:sp>
      <p:sp>
        <p:nvSpPr>
          <p:cNvPr id="39" name="Rectangle 38"/>
          <p:cNvSpPr/>
          <p:nvPr/>
        </p:nvSpPr>
        <p:spPr>
          <a:xfrm>
            <a:off x="56673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7626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C2</a:t>
            </a:r>
          </a:p>
        </p:txBody>
      </p:sp>
      <p:sp>
        <p:nvSpPr>
          <p:cNvPr id="41" name="TextBox 40"/>
          <p:cNvSpPr txBox="1"/>
          <p:nvPr/>
        </p:nvSpPr>
        <p:spPr>
          <a:xfrm>
            <a:off x="5762625" y="3238500"/>
            <a:ext cx="2190750" cy="409575"/>
          </a:xfrm>
          <a:prstGeom prst="rect">
            <a:avLst/>
          </a:prstGeom>
          <a:noFill/>
        </p:spPr>
        <p:txBody>
          <a:bodyPr wrap="square" lIns="0" rIns="0" tIns="0" bIns="0" anchor="t">
            <a:spAutoFit/>
          </a:bodyPr>
          <a:lstStyle/>
          <a:p>
            <a:pPr algn="l"/>
            <a:r>
              <a:rPr sz="930" b="0" i="0">
                <a:solidFill>
                  <a:srgbClr val="051C2C"/>
                </a:solidFill>
                <a:latin typeface="Arial"/>
              </a:rPr>
              <a:t>Deliver parts that work first time, every time</a:t>
            </a:r>
          </a:p>
        </p:txBody>
      </p:sp>
      <p:sp>
        <p:nvSpPr>
          <p:cNvPr id="42" name="Rectangle 41"/>
          <p:cNvSpPr/>
          <p:nvPr/>
        </p:nvSpPr>
        <p:spPr>
          <a:xfrm>
            <a:off x="82200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83153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C3</a:t>
            </a:r>
          </a:p>
        </p:txBody>
      </p:sp>
      <p:sp>
        <p:nvSpPr>
          <p:cNvPr id="44" name="TextBox 43"/>
          <p:cNvSpPr txBox="1"/>
          <p:nvPr/>
        </p:nvSpPr>
        <p:spPr>
          <a:xfrm>
            <a:off x="8315325" y="3238500"/>
            <a:ext cx="2190750" cy="409575"/>
          </a:xfrm>
          <a:prstGeom prst="rect">
            <a:avLst/>
          </a:prstGeom>
          <a:noFill/>
        </p:spPr>
        <p:txBody>
          <a:bodyPr wrap="square" lIns="0" rIns="0" tIns="0" bIns="0" anchor="t">
            <a:spAutoFit/>
          </a:bodyPr>
          <a:lstStyle/>
          <a:p>
            <a:pPr algn="l"/>
            <a:r>
              <a:rPr sz="892" b="0" i="0">
                <a:solidFill>
                  <a:srgbClr val="051C2C"/>
                </a:solidFill>
                <a:latin typeface="Arial"/>
              </a:rPr>
              <a:t>Give operators predicted, not surprise, replacements</a:t>
            </a:r>
          </a:p>
        </p:txBody>
      </p:sp>
      <p:sp>
        <p:nvSpPr>
          <p:cNvPr id="45" name="Rectangle 44"/>
          <p:cNvSpPr/>
          <p:nvPr/>
        </p:nvSpPr>
        <p:spPr>
          <a:xfrm>
            <a:off x="2228850"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2324100"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P1</a:t>
            </a:r>
          </a:p>
        </p:txBody>
      </p:sp>
      <p:sp>
        <p:nvSpPr>
          <p:cNvPr id="47" name="TextBox 46"/>
          <p:cNvSpPr txBox="1"/>
          <p:nvPr/>
        </p:nvSpPr>
        <p:spPr>
          <a:xfrm>
            <a:off x="2324100" y="4181475"/>
            <a:ext cx="1995487" cy="409575"/>
          </a:xfrm>
          <a:prstGeom prst="rect">
            <a:avLst/>
          </a:prstGeom>
          <a:noFill/>
        </p:spPr>
        <p:txBody>
          <a:bodyPr wrap="square" lIns="0" rIns="0" tIns="0" bIns="0" anchor="t">
            <a:spAutoFit/>
          </a:bodyPr>
          <a:lstStyle/>
          <a:p>
            <a:pPr algn="l"/>
            <a:r>
              <a:rPr sz="960" b="0" i="0">
                <a:solidFill>
                  <a:srgbClr val="051C2C"/>
                </a:solidFill>
                <a:latin typeface="Arial"/>
              </a:rPr>
              <a:t>Run integrated demand-to-schedule planning</a:t>
            </a:r>
          </a:p>
        </p:txBody>
      </p:sp>
      <p:sp>
        <p:nvSpPr>
          <p:cNvPr id="48" name="Rectangle 47"/>
          <p:cNvSpPr/>
          <p:nvPr/>
        </p:nvSpPr>
        <p:spPr>
          <a:xfrm>
            <a:off x="4586287"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4681537"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P2</a:t>
            </a:r>
          </a:p>
        </p:txBody>
      </p:sp>
      <p:sp>
        <p:nvSpPr>
          <p:cNvPr id="50" name="TextBox 49"/>
          <p:cNvSpPr txBox="1"/>
          <p:nvPr/>
        </p:nvSpPr>
        <p:spPr>
          <a:xfrm>
            <a:off x="4681537" y="4181475"/>
            <a:ext cx="1995487" cy="409575"/>
          </a:xfrm>
          <a:prstGeom prst="rect">
            <a:avLst/>
          </a:prstGeom>
          <a:noFill/>
        </p:spPr>
        <p:txBody>
          <a:bodyPr wrap="square" lIns="0" rIns="0" tIns="0" bIns="0" anchor="t">
            <a:spAutoFit/>
          </a:bodyPr>
          <a:lstStyle/>
          <a:p>
            <a:pPr algn="l"/>
            <a:r>
              <a:rPr sz="975" b="0" i="0">
                <a:solidFill>
                  <a:srgbClr val="051C2C"/>
                </a:solidFill>
                <a:latin typeface="Arial"/>
              </a:rPr>
              <a:t>Detect and contain defects at the line</a:t>
            </a:r>
          </a:p>
        </p:txBody>
      </p:sp>
      <p:sp>
        <p:nvSpPr>
          <p:cNvPr id="51" name="Rectangle 50"/>
          <p:cNvSpPr/>
          <p:nvPr/>
        </p:nvSpPr>
        <p:spPr>
          <a:xfrm>
            <a:off x="6943725"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7038975"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P3</a:t>
            </a:r>
          </a:p>
        </p:txBody>
      </p:sp>
      <p:sp>
        <p:nvSpPr>
          <p:cNvPr id="53" name="TextBox 52"/>
          <p:cNvSpPr txBox="1"/>
          <p:nvPr/>
        </p:nvSpPr>
        <p:spPr>
          <a:xfrm>
            <a:off x="7038975" y="4181475"/>
            <a:ext cx="1995487" cy="409575"/>
          </a:xfrm>
          <a:prstGeom prst="rect">
            <a:avLst/>
          </a:prstGeom>
          <a:noFill/>
        </p:spPr>
        <p:txBody>
          <a:bodyPr wrap="square" lIns="0" rIns="0" tIns="0" bIns="0" anchor="t">
            <a:spAutoFit/>
          </a:bodyPr>
          <a:lstStyle/>
          <a:p>
            <a:pPr algn="l"/>
            <a:r>
              <a:rPr sz="930" b="0" i="0">
                <a:solidFill>
                  <a:srgbClr val="051C2C"/>
                </a:solidFill>
                <a:latin typeface="Arial"/>
              </a:rPr>
              <a:t>Monitor the installed base and trigger service</a:t>
            </a:r>
          </a:p>
        </p:txBody>
      </p:sp>
      <p:sp>
        <p:nvSpPr>
          <p:cNvPr id="54" name="Rectangle 53"/>
          <p:cNvSpPr/>
          <p:nvPr/>
        </p:nvSpPr>
        <p:spPr>
          <a:xfrm>
            <a:off x="9301162"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9396412"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P4</a:t>
            </a:r>
          </a:p>
        </p:txBody>
      </p:sp>
      <p:sp>
        <p:nvSpPr>
          <p:cNvPr id="56" name="TextBox 55"/>
          <p:cNvSpPr txBox="1"/>
          <p:nvPr/>
        </p:nvSpPr>
        <p:spPr>
          <a:xfrm>
            <a:off x="9396412" y="4181475"/>
            <a:ext cx="1995487" cy="409575"/>
          </a:xfrm>
          <a:prstGeom prst="rect">
            <a:avLst/>
          </a:prstGeom>
          <a:noFill/>
        </p:spPr>
        <p:txBody>
          <a:bodyPr wrap="square" lIns="0" rIns="0" tIns="0" bIns="0" anchor="t">
            <a:spAutoFit/>
          </a:bodyPr>
          <a:lstStyle/>
          <a:p>
            <a:pPr algn="l"/>
            <a:r>
              <a:rPr sz="975" b="0" i="0">
                <a:solidFill>
                  <a:srgbClr val="051C2C"/>
                </a:solidFill>
                <a:latin typeface="Arial"/>
              </a:rPr>
              <a:t>Cost and price by product and customer</a:t>
            </a:r>
          </a:p>
        </p:txBody>
      </p:sp>
      <p:sp>
        <p:nvSpPr>
          <p:cNvPr id="57" name="Rectangle 56"/>
          <p:cNvSpPr/>
          <p:nvPr/>
        </p:nvSpPr>
        <p:spPr>
          <a:xfrm>
            <a:off x="31146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32099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L1</a:t>
            </a:r>
          </a:p>
        </p:txBody>
      </p:sp>
      <p:sp>
        <p:nvSpPr>
          <p:cNvPr id="59" name="TextBox 58"/>
          <p:cNvSpPr txBox="1"/>
          <p:nvPr/>
        </p:nvSpPr>
        <p:spPr>
          <a:xfrm>
            <a:off x="3209925" y="5124450"/>
            <a:ext cx="2190750" cy="409575"/>
          </a:xfrm>
          <a:prstGeom prst="rect">
            <a:avLst/>
          </a:prstGeom>
          <a:noFill/>
        </p:spPr>
        <p:txBody>
          <a:bodyPr wrap="square" lIns="0" rIns="0" tIns="0" bIns="0" anchor="t">
            <a:spAutoFit/>
          </a:bodyPr>
          <a:lstStyle/>
          <a:p>
            <a:pPr algn="l"/>
            <a:r>
              <a:rPr sz="930" b="0" i="0">
                <a:solidFill>
                  <a:srgbClr val="051C2C"/>
                </a:solidFill>
                <a:latin typeface="Arial"/>
              </a:rPr>
              <a:t>Govern shared product, customer and asset data</a:t>
            </a:r>
          </a:p>
        </p:txBody>
      </p:sp>
      <p:sp>
        <p:nvSpPr>
          <p:cNvPr id="60" name="Rectangle 59"/>
          <p:cNvSpPr/>
          <p:nvPr/>
        </p:nvSpPr>
        <p:spPr>
          <a:xfrm>
            <a:off x="56673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57626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L2</a:t>
            </a:r>
          </a:p>
        </p:txBody>
      </p:sp>
      <p:sp>
        <p:nvSpPr>
          <p:cNvPr id="62" name="TextBox 61"/>
          <p:cNvSpPr txBox="1"/>
          <p:nvPr/>
        </p:nvSpPr>
        <p:spPr>
          <a:xfrm>
            <a:off x="5762625" y="5124450"/>
            <a:ext cx="2190750" cy="409575"/>
          </a:xfrm>
          <a:prstGeom prst="rect">
            <a:avLst/>
          </a:prstGeom>
          <a:noFill/>
        </p:spPr>
        <p:txBody>
          <a:bodyPr wrap="square" lIns="0" rIns="0" tIns="0" bIns="0" anchor="t">
            <a:spAutoFit/>
          </a:bodyPr>
          <a:lstStyle/>
          <a:p>
            <a:pPr algn="l"/>
            <a:r>
              <a:rPr sz="885" b="0" i="0">
                <a:solidFill>
                  <a:srgbClr val="051C2C"/>
                </a:solidFill>
                <a:latin typeface="Arial"/>
              </a:rPr>
              <a:t>Build planning and quality analytics skills in plants</a:t>
            </a:r>
          </a:p>
        </p:txBody>
      </p:sp>
      <p:sp>
        <p:nvSpPr>
          <p:cNvPr id="63" name="Rectangle 62"/>
          <p:cNvSpPr/>
          <p:nvPr/>
        </p:nvSpPr>
        <p:spPr>
          <a:xfrm>
            <a:off x="82200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83153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L3</a:t>
            </a:r>
          </a:p>
        </p:txBody>
      </p:sp>
      <p:sp>
        <p:nvSpPr>
          <p:cNvPr id="65" name="TextBox 64"/>
          <p:cNvSpPr txBox="1"/>
          <p:nvPr/>
        </p:nvSpPr>
        <p:spPr>
          <a:xfrm>
            <a:off x="8315325" y="5124450"/>
            <a:ext cx="2190750" cy="409575"/>
          </a:xfrm>
          <a:prstGeom prst="rect">
            <a:avLst/>
          </a:prstGeom>
          <a:noFill/>
        </p:spPr>
        <p:txBody>
          <a:bodyPr wrap="square" lIns="0" rIns="0" tIns="0" bIns="0" anchor="t">
            <a:spAutoFit/>
          </a:bodyPr>
          <a:lstStyle/>
          <a:p>
            <a:pPr algn="l"/>
            <a:r>
              <a:rPr sz="944" b="0" i="0">
                <a:solidFill>
                  <a:srgbClr val="051C2C"/>
                </a:solidFill>
                <a:latin typeface="Arial"/>
              </a:rPr>
              <a:t>Create a service sales and data science team</a:t>
            </a:r>
          </a:p>
        </p:txBody>
      </p:sp>
      <p:sp>
        <p:nvSpPr>
          <p:cNvPr id="66" name="Rectangle 65"/>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8" name="TextBox 67"/>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Start master data clean-up in the first quarter, because three process objectives stall without it.</a:t>
            </a:r>
          </a:p>
        </p:txBody>
      </p:sp>
      <p:sp>
        <p:nvSpPr>
          <p:cNvPr id="69" name="TextBox 6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70" name="TextBox 6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8</a:t>
            </a:r>
          </a:p>
        </p:txBody>
      </p:sp>
      <p:sp>
        <p:nvSpPr>
          <p:cNvPr id="71" name="Rectangle 7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Posture: 50% offence, 50% defence</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07" b="0" i="0">
                <a:solidFill>
                  <a:srgbClr val="5B6772"/>
                </a:solidFill>
                <a:latin typeface="Arial"/>
              </a:rPr>
              <a:t>Delivery and service growth need planning and field analytics, but quality and costing only work on traceable, governed master data, so effort is split evenly between the two.</a:t>
            </a:r>
          </a:p>
        </p:txBody>
      </p:sp>
      <p:sp>
        <p:nvSpPr>
          <p:cNvPr id="4" name="Rectangle 3"/>
          <p:cNvSpPr/>
          <p:nvPr/>
        </p:nvSpPr>
        <p:spPr>
          <a:xfrm>
            <a:off x="609600" y="1733550"/>
            <a:ext cx="5372100" cy="43624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924050"/>
            <a:ext cx="4914900" cy="285750"/>
          </a:xfrm>
          <a:prstGeom prst="rect">
            <a:avLst/>
          </a:prstGeom>
          <a:noFill/>
        </p:spPr>
        <p:txBody>
          <a:bodyPr wrap="square" lIns="0" rIns="0" tIns="0" bIns="0" anchor="t">
            <a:spAutoFit/>
          </a:bodyPr>
          <a:lstStyle/>
          <a:p>
            <a:pPr algn="l"/>
            <a:r>
              <a:rPr sz="1500" b="1" i="0">
                <a:solidFill>
                  <a:srgbClr val="2251FF"/>
                </a:solidFill>
                <a:latin typeface="Arial"/>
              </a:rPr>
              <a:t>Defence objectives</a:t>
            </a:r>
          </a:p>
        </p:txBody>
      </p:sp>
      <p:sp>
        <p:nvSpPr>
          <p:cNvPr id="6" name="Rectangle 5"/>
          <p:cNvSpPr/>
          <p:nvPr/>
        </p:nvSpPr>
        <p:spPr>
          <a:xfrm>
            <a:off x="838200" y="25050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28700" y="2400300"/>
            <a:ext cx="4686300" cy="609600"/>
          </a:xfrm>
          <a:prstGeom prst="rect">
            <a:avLst/>
          </a:prstGeom>
          <a:noFill/>
        </p:spPr>
        <p:txBody>
          <a:bodyPr wrap="square" lIns="0" rIns="0" tIns="0" bIns="0" anchor="t">
            <a:spAutoFit/>
          </a:bodyPr>
          <a:lstStyle/>
          <a:p>
            <a:pPr algn="l"/>
            <a:r>
              <a:rPr sz="1327" b="0" i="0">
                <a:solidFill>
                  <a:srgbClr val="051C2C"/>
                </a:solidFill>
                <a:latin typeface="Arial"/>
              </a:rPr>
              <a:t>D1  Govern one master record for materials, customers and installed assets</a:t>
            </a:r>
          </a:p>
        </p:txBody>
      </p:sp>
      <p:sp>
        <p:nvSpPr>
          <p:cNvPr id="8" name="Rectangle 7"/>
          <p:cNvSpPr/>
          <p:nvPr/>
        </p:nvSpPr>
        <p:spPr>
          <a:xfrm>
            <a:off x="838200" y="31146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28700" y="3009900"/>
            <a:ext cx="4686300" cy="609600"/>
          </a:xfrm>
          <a:prstGeom prst="rect">
            <a:avLst/>
          </a:prstGeom>
          <a:noFill/>
        </p:spPr>
        <p:txBody>
          <a:bodyPr wrap="square" lIns="0" rIns="0" tIns="0" bIns="0" anchor="t">
            <a:spAutoFit/>
          </a:bodyPr>
          <a:lstStyle/>
          <a:p>
            <a:pPr algn="l"/>
            <a:r>
              <a:rPr sz="1327" b="0" i="0">
                <a:solidFill>
                  <a:srgbClr val="051C2C"/>
                </a:solidFill>
                <a:latin typeface="Arial"/>
              </a:rPr>
              <a:t>D3  Link process, inspection and supplier-lot data to every serial number</a:t>
            </a:r>
          </a:p>
        </p:txBody>
      </p:sp>
      <p:sp>
        <p:nvSpPr>
          <p:cNvPr id="10" name="Rectangle 9"/>
          <p:cNvSpPr/>
          <p:nvPr/>
        </p:nvSpPr>
        <p:spPr>
          <a:xfrm>
            <a:off x="838200" y="37242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28700" y="3619500"/>
            <a:ext cx="4686300" cy="609600"/>
          </a:xfrm>
          <a:prstGeom prst="rect">
            <a:avLst/>
          </a:prstGeom>
          <a:noFill/>
        </p:spPr>
        <p:txBody>
          <a:bodyPr wrap="square" lIns="0" rIns="0" tIns="0" bIns="0" anchor="t">
            <a:spAutoFit/>
          </a:bodyPr>
          <a:lstStyle/>
          <a:p>
            <a:pPr algn="l"/>
            <a:r>
              <a:rPr sz="1350" b="0" i="0">
                <a:solidFill>
                  <a:srgbClr val="051C2C"/>
                </a:solidFill>
                <a:latin typeface="Arial"/>
              </a:rPr>
              <a:t>D6  Embed data quality rules and named ownership in every plant</a:t>
            </a:r>
          </a:p>
        </p:txBody>
      </p:sp>
      <p:sp>
        <p:nvSpPr>
          <p:cNvPr id="12" name="Rectangle 11"/>
          <p:cNvSpPr/>
          <p:nvPr/>
        </p:nvSpPr>
        <p:spPr>
          <a:xfrm>
            <a:off x="6210300" y="1733550"/>
            <a:ext cx="5372100" cy="43624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38900" y="1924050"/>
            <a:ext cx="4914900" cy="285750"/>
          </a:xfrm>
          <a:prstGeom prst="rect">
            <a:avLst/>
          </a:prstGeom>
          <a:noFill/>
        </p:spPr>
        <p:txBody>
          <a:bodyPr wrap="square" lIns="0" rIns="0" tIns="0" bIns="0" anchor="t">
            <a:spAutoFit/>
          </a:bodyPr>
          <a:lstStyle/>
          <a:p>
            <a:pPr algn="l"/>
            <a:r>
              <a:rPr sz="1500" b="1" i="0">
                <a:solidFill>
                  <a:srgbClr val="051C2C"/>
                </a:solidFill>
                <a:latin typeface="Arial"/>
              </a:rPr>
              <a:t>Offence objectives</a:t>
            </a:r>
          </a:p>
        </p:txBody>
      </p:sp>
      <p:sp>
        <p:nvSpPr>
          <p:cNvPr id="14" name="Rectangle 13"/>
          <p:cNvSpPr/>
          <p:nvPr/>
        </p:nvSpPr>
        <p:spPr>
          <a:xfrm>
            <a:off x="6438900" y="25050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629400" y="2400300"/>
            <a:ext cx="4686300" cy="609600"/>
          </a:xfrm>
          <a:prstGeom prst="rect">
            <a:avLst/>
          </a:prstGeom>
          <a:noFill/>
        </p:spPr>
        <p:txBody>
          <a:bodyPr wrap="square" lIns="0" rIns="0" tIns="0" bIns="0" anchor="t">
            <a:spAutoFit/>
          </a:bodyPr>
          <a:lstStyle/>
          <a:p>
            <a:pPr algn="l"/>
            <a:r>
              <a:rPr sz="1350" b="0" i="0">
                <a:solidFill>
                  <a:srgbClr val="051C2C"/>
                </a:solidFill>
                <a:latin typeface="Arial"/>
              </a:rPr>
              <a:t>D2  Give planners a daily, trusted view of demand and capacity</a:t>
            </a:r>
          </a:p>
        </p:txBody>
      </p:sp>
      <p:sp>
        <p:nvSpPr>
          <p:cNvPr id="16" name="Rectangle 15"/>
          <p:cNvSpPr/>
          <p:nvPr/>
        </p:nvSpPr>
        <p:spPr>
          <a:xfrm>
            <a:off x="6438900" y="31146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29400" y="3009900"/>
            <a:ext cx="4686300" cy="609600"/>
          </a:xfrm>
          <a:prstGeom prst="rect">
            <a:avLst/>
          </a:prstGeom>
          <a:noFill/>
        </p:spPr>
        <p:txBody>
          <a:bodyPr wrap="square" lIns="0" rIns="0" tIns="0" bIns="0" anchor="t">
            <a:spAutoFit/>
          </a:bodyPr>
          <a:lstStyle/>
          <a:p>
            <a:pPr algn="l"/>
            <a:r>
              <a:rPr sz="1342" b="0" i="0">
                <a:solidFill>
                  <a:srgbClr val="051C2C"/>
                </a:solidFill>
                <a:latin typeface="Arial"/>
              </a:rPr>
              <a:t>D4  Turn condition data from connected components into service triggers</a:t>
            </a:r>
          </a:p>
        </p:txBody>
      </p:sp>
      <p:sp>
        <p:nvSpPr>
          <p:cNvPr id="18" name="Rectangle 17"/>
          <p:cNvSpPr/>
          <p:nvPr/>
        </p:nvSpPr>
        <p:spPr>
          <a:xfrm>
            <a:off x="6438900" y="37242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29400" y="3619500"/>
            <a:ext cx="4686300" cy="609600"/>
          </a:xfrm>
          <a:prstGeom prst="rect">
            <a:avLst/>
          </a:prstGeom>
          <a:noFill/>
        </p:spPr>
        <p:txBody>
          <a:bodyPr wrap="square" lIns="0" rIns="0" tIns="0" bIns="0" anchor="t">
            <a:spAutoFit/>
          </a:bodyPr>
          <a:lstStyle/>
          <a:p>
            <a:pPr algn="l"/>
            <a:r>
              <a:rPr sz="1350" b="0" i="0">
                <a:solidFill>
                  <a:srgbClr val="051C2C"/>
                </a:solidFill>
                <a:latin typeface="Arial"/>
              </a:rPr>
              <a:t>D5  Produce cost-to-serve and margin by SKU and customer every month</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9</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Data objectives, traced to the strategy map</a:t>
            </a:r>
          </a:p>
        </p:txBody>
      </p:sp>
      <p:graphicFrame>
        <p:nvGraphicFramePr>
          <p:cNvPr id="3" name="Table 2"/>
          <p:cNvGraphicFramePr>
            <a:graphicFrameLocks noGrp="1"/>
          </p:cNvGraphicFramePr>
          <p:nvPr/>
        </p:nvGraphicFramePr>
        <p:xfrm>
          <a:off x="609600" y="1257300"/>
          <a:ext cx="10972800" cy="3733800"/>
        </p:xfrm>
        <a:graphic>
          <a:graphicData uri="http://schemas.openxmlformats.org/drawingml/2006/table">
            <a:tbl>
              <a:tblPr firstRow="1" bandRow="1">
                <a:tableStyleId>{5C22544A-7EE6-4342-B048-85BDC9FD1C3A}</a:tableStyleId>
              </a:tblPr>
              <a:tblGrid>
                <a:gridCol w="812800"/>
                <a:gridCol w="6502400"/>
                <a:gridCol w="2032000"/>
                <a:gridCol w="1625600"/>
              </a:tblGrid>
              <a:tr h="533400">
                <a:tc>
                  <a:txBody>
                    <a:bodyPr wrap="square"/>
                    <a:lstStyle/>
                    <a:p>
                      <a:r>
                        <a:rPr sz="1050" b="1" i="0">
                          <a:solidFill>
                            <a:srgbClr val="FFFFFF"/>
                          </a:solidFill>
                          <a:latin typeface="Arial"/>
                        </a:rPr>
                        <a:t>ID</a:t>
                      </a:r>
                    </a:p>
                  </a:txBody>
                  <a:tcPr marL="95250" marR="95250" marT="38100" marB="38100" anchor="ctr">
                    <a:solidFill>
                      <a:srgbClr val="051C2C"/>
                    </a:solidFill>
                  </a:tcPr>
                </a:tc>
                <a:tc>
                  <a:txBody>
                    <a:bodyPr wrap="square"/>
                    <a:lstStyle/>
                    <a:p>
                      <a:r>
                        <a:rPr sz="1050" b="1" i="0">
                          <a:solidFill>
                            <a:srgbClr val="FFFFFF"/>
                          </a:solidFill>
                          <a:latin typeface="Arial"/>
                        </a:rPr>
                        <a:t>Data objective</a:t>
                      </a:r>
                    </a:p>
                  </a:txBody>
                  <a:tcPr marL="95250" marR="95250" marT="38100" marB="38100" anchor="ctr">
                    <a:solidFill>
                      <a:srgbClr val="051C2C"/>
                    </a:solidFill>
                  </a:tcPr>
                </a:tc>
                <a:tc>
                  <a:txBody>
                    <a:bodyPr wrap="square"/>
                    <a:lstStyle/>
                    <a:p>
                      <a:r>
                        <a:rPr sz="1050" b="1" i="0">
                          <a:solidFill>
                            <a:srgbClr val="FFFFFF"/>
                          </a:solidFill>
                          <a:latin typeface="Arial"/>
                        </a:rPr>
                        <a:t>Serves</a:t>
                      </a:r>
                    </a:p>
                  </a:txBody>
                  <a:tcPr marL="95250" marR="95250" marT="38100" marB="38100" anchor="ctr">
                    <a:solidFill>
                      <a:srgbClr val="051C2C"/>
                    </a:solidFill>
                  </a:tcPr>
                </a:tc>
                <a:tc>
                  <a:txBody>
                    <a:bodyPr wrap="square"/>
                    <a:lstStyle/>
                    <a:p>
                      <a:r>
                        <a:rPr sz="1050" b="1" i="0">
                          <a:solidFill>
                            <a:srgbClr val="FFFFFF"/>
                          </a:solidFill>
                          <a:latin typeface="Arial"/>
                        </a:rPr>
                        <a:t>Type</a:t>
                      </a:r>
                    </a:p>
                  </a:txBody>
                  <a:tcPr marL="95250" marR="95250" marT="38100" marB="38100" anchor="ctr">
                    <a:solidFill>
                      <a:srgbClr val="051C2C"/>
                    </a:solidFill>
                  </a:tcPr>
                </a:tc>
              </a:tr>
              <a:tr h="533400">
                <a:tc>
                  <a:txBody>
                    <a:bodyPr wrap="square"/>
                    <a:lstStyle/>
                    <a:p>
                      <a:r>
                        <a:rPr sz="1050" b="0" i="0">
                          <a:solidFill>
                            <a:srgbClr val="051C2C"/>
                          </a:solidFill>
                          <a:latin typeface="Arial"/>
                        </a:rPr>
                        <a:t>D1</a:t>
                      </a:r>
                    </a:p>
                  </a:txBody>
                  <a:tcPr marL="95250" marR="95250" marT="38100" marB="38100" anchor="ctr">
                    <a:solidFill>
                      <a:srgbClr val="FFFFFF"/>
                    </a:solidFill>
                  </a:tcPr>
                </a:tc>
                <a:tc>
                  <a:txBody>
                    <a:bodyPr wrap="square"/>
                    <a:lstStyle/>
                    <a:p>
                      <a:r>
                        <a:rPr sz="1050" b="0" i="0">
                          <a:solidFill>
                            <a:srgbClr val="051C2C"/>
                          </a:solidFill>
                          <a:latin typeface="Arial"/>
                        </a:rPr>
                        <a:t>Govern one master record for materials, customers and installed assets</a:t>
                      </a:r>
                    </a:p>
                  </a:txBody>
                  <a:tcPr marL="95250" marR="95250" marT="38100" marB="38100" anchor="ctr">
                    <a:solidFill>
                      <a:srgbClr val="FFFFFF"/>
                    </a:solidFill>
                  </a:tcPr>
                </a:tc>
                <a:tc>
                  <a:txBody>
                    <a:bodyPr wrap="square"/>
                    <a:lstStyle/>
                    <a:p>
                      <a:r>
                        <a:rPr sz="1050" b="0" i="0">
                          <a:solidFill>
                            <a:srgbClr val="051C2C"/>
                          </a:solidFill>
                          <a:latin typeface="Arial"/>
                        </a:rPr>
                        <a:t>L1, P4</a:t>
                      </a:r>
                    </a:p>
                  </a:txBody>
                  <a:tcPr marL="95250" marR="95250" marT="38100" marB="38100" anchor="ctr">
                    <a:solidFill>
                      <a:srgbClr val="FFFFFF"/>
                    </a:solidFill>
                  </a:tcPr>
                </a:tc>
                <a:tc>
                  <a:txBody>
                    <a:bodyPr wrap="square"/>
                    <a:lstStyle/>
                    <a:p>
                      <a:r>
                        <a:rPr sz="1050" b="0" i="0">
                          <a:solidFill>
                            <a:srgbClr val="051C2C"/>
                          </a:solidFill>
                          <a:latin typeface="Arial"/>
                        </a:rPr>
                        <a:t>Defence</a:t>
                      </a:r>
                    </a:p>
                  </a:txBody>
                  <a:tcPr marL="95250" marR="95250" marT="38100" marB="38100" anchor="ctr">
                    <a:solidFill>
                      <a:srgbClr val="FFFFFF"/>
                    </a:solidFill>
                  </a:tcPr>
                </a:tc>
              </a:tr>
              <a:tr h="533400">
                <a:tc>
                  <a:txBody>
                    <a:bodyPr wrap="square"/>
                    <a:lstStyle/>
                    <a:p>
                      <a:r>
                        <a:rPr sz="1050" b="0" i="0">
                          <a:solidFill>
                            <a:srgbClr val="051C2C"/>
                          </a:solidFill>
                          <a:latin typeface="Arial"/>
                        </a:rPr>
                        <a:t>D2</a:t>
                      </a:r>
                    </a:p>
                  </a:txBody>
                  <a:tcPr marL="95250" marR="95250" marT="38100" marB="38100" anchor="ctr">
                    <a:solidFill>
                      <a:srgbClr val="F6F7F9"/>
                    </a:solidFill>
                  </a:tcPr>
                </a:tc>
                <a:tc>
                  <a:txBody>
                    <a:bodyPr wrap="square"/>
                    <a:lstStyle/>
                    <a:p>
                      <a:r>
                        <a:rPr sz="1050" b="0" i="0">
                          <a:solidFill>
                            <a:srgbClr val="051C2C"/>
                          </a:solidFill>
                          <a:latin typeface="Arial"/>
                        </a:rPr>
                        <a:t>Give planners a daily, trusted view of demand and capacity</a:t>
                      </a:r>
                    </a:p>
                  </a:txBody>
                  <a:tcPr marL="95250" marR="95250" marT="38100" marB="38100" anchor="ctr">
                    <a:solidFill>
                      <a:srgbClr val="F6F7F9"/>
                    </a:solidFill>
                  </a:tcPr>
                </a:tc>
                <a:tc>
                  <a:txBody>
                    <a:bodyPr wrap="square"/>
                    <a:lstStyle/>
                    <a:p>
                      <a:r>
                        <a:rPr sz="1050" b="0" i="0">
                          <a:solidFill>
                            <a:srgbClr val="051C2C"/>
                          </a:solidFill>
                          <a:latin typeface="Arial"/>
                        </a:rPr>
                        <a:t>P1, C1</a:t>
                      </a:r>
                    </a:p>
                  </a:txBody>
                  <a:tcPr marL="95250" marR="95250" marT="38100" marB="38100" anchor="ctr">
                    <a:solidFill>
                      <a:srgbClr val="F6F7F9"/>
                    </a:solidFill>
                  </a:tcPr>
                </a:tc>
                <a:tc>
                  <a:txBody>
                    <a:bodyPr wrap="square"/>
                    <a:lstStyle/>
                    <a:p>
                      <a:r>
                        <a:rPr sz="1050" b="0" i="0">
                          <a:solidFill>
                            <a:srgbClr val="051C2C"/>
                          </a:solidFill>
                          <a:latin typeface="Arial"/>
                        </a:rPr>
                        <a:t>Offence</a:t>
                      </a:r>
                    </a:p>
                  </a:txBody>
                  <a:tcPr marL="95250" marR="95250" marT="38100" marB="38100" anchor="ctr">
                    <a:solidFill>
                      <a:srgbClr val="F6F7F9"/>
                    </a:solidFill>
                  </a:tcPr>
                </a:tc>
              </a:tr>
              <a:tr h="533400">
                <a:tc>
                  <a:txBody>
                    <a:bodyPr wrap="square"/>
                    <a:lstStyle/>
                    <a:p>
                      <a:r>
                        <a:rPr sz="1050" b="0" i="0">
                          <a:solidFill>
                            <a:srgbClr val="051C2C"/>
                          </a:solidFill>
                          <a:latin typeface="Arial"/>
                        </a:rPr>
                        <a:t>D3</a:t>
                      </a:r>
                    </a:p>
                  </a:txBody>
                  <a:tcPr marL="95250" marR="95250" marT="38100" marB="38100" anchor="ctr">
                    <a:solidFill>
                      <a:srgbClr val="FFFFFF"/>
                    </a:solidFill>
                  </a:tcPr>
                </a:tc>
                <a:tc>
                  <a:txBody>
                    <a:bodyPr wrap="square"/>
                    <a:lstStyle/>
                    <a:p>
                      <a:r>
                        <a:rPr sz="1050" b="0" i="0">
                          <a:solidFill>
                            <a:srgbClr val="051C2C"/>
                          </a:solidFill>
                          <a:latin typeface="Arial"/>
                        </a:rPr>
                        <a:t>Link process, inspection and supplier-lot data to every serial number</a:t>
                      </a:r>
                    </a:p>
                  </a:txBody>
                  <a:tcPr marL="95250" marR="95250" marT="38100" marB="38100" anchor="ctr">
                    <a:solidFill>
                      <a:srgbClr val="FFFFFF"/>
                    </a:solidFill>
                  </a:tcPr>
                </a:tc>
                <a:tc>
                  <a:txBody>
                    <a:bodyPr wrap="square"/>
                    <a:lstStyle/>
                    <a:p>
                      <a:r>
                        <a:rPr sz="1050" b="0" i="0">
                          <a:solidFill>
                            <a:srgbClr val="051C2C"/>
                          </a:solidFill>
                          <a:latin typeface="Arial"/>
                        </a:rPr>
                        <a:t>P2, C2</a:t>
                      </a:r>
                    </a:p>
                  </a:txBody>
                  <a:tcPr marL="95250" marR="95250" marT="38100" marB="38100" anchor="ctr">
                    <a:solidFill>
                      <a:srgbClr val="FFFFFF"/>
                    </a:solidFill>
                  </a:tcPr>
                </a:tc>
                <a:tc>
                  <a:txBody>
                    <a:bodyPr wrap="square"/>
                    <a:lstStyle/>
                    <a:p>
                      <a:r>
                        <a:rPr sz="1050" b="0" i="0">
                          <a:solidFill>
                            <a:srgbClr val="051C2C"/>
                          </a:solidFill>
                          <a:latin typeface="Arial"/>
                        </a:rPr>
                        <a:t>Defence</a:t>
                      </a:r>
                    </a:p>
                  </a:txBody>
                  <a:tcPr marL="95250" marR="95250" marT="38100" marB="38100" anchor="ctr">
                    <a:solidFill>
                      <a:srgbClr val="FFFFFF"/>
                    </a:solidFill>
                  </a:tcPr>
                </a:tc>
              </a:tr>
              <a:tr h="533400">
                <a:tc>
                  <a:txBody>
                    <a:bodyPr wrap="square"/>
                    <a:lstStyle/>
                    <a:p>
                      <a:r>
                        <a:rPr sz="1050" b="0" i="0">
                          <a:solidFill>
                            <a:srgbClr val="051C2C"/>
                          </a:solidFill>
                          <a:latin typeface="Arial"/>
                        </a:rPr>
                        <a:t>D4</a:t>
                      </a:r>
                    </a:p>
                  </a:txBody>
                  <a:tcPr marL="95250" marR="95250" marT="38100" marB="38100" anchor="ctr">
                    <a:solidFill>
                      <a:srgbClr val="F6F7F9"/>
                    </a:solidFill>
                  </a:tcPr>
                </a:tc>
                <a:tc>
                  <a:txBody>
                    <a:bodyPr wrap="square"/>
                    <a:lstStyle/>
                    <a:p>
                      <a:r>
                        <a:rPr sz="1050" b="0" i="0">
                          <a:solidFill>
                            <a:srgbClr val="051C2C"/>
                          </a:solidFill>
                          <a:latin typeface="Arial"/>
                        </a:rPr>
                        <a:t>Turn condition data from connected components into service triggers</a:t>
                      </a:r>
                    </a:p>
                  </a:txBody>
                  <a:tcPr marL="95250" marR="95250" marT="38100" marB="38100" anchor="ctr">
                    <a:solidFill>
                      <a:srgbClr val="F6F7F9"/>
                    </a:solidFill>
                  </a:tcPr>
                </a:tc>
                <a:tc>
                  <a:txBody>
                    <a:bodyPr wrap="square"/>
                    <a:lstStyle/>
                    <a:p>
                      <a:r>
                        <a:rPr sz="1050" b="0" i="0">
                          <a:solidFill>
                            <a:srgbClr val="051C2C"/>
                          </a:solidFill>
                          <a:latin typeface="Arial"/>
                        </a:rPr>
                        <a:t>P3, C3</a:t>
                      </a:r>
                    </a:p>
                  </a:txBody>
                  <a:tcPr marL="95250" marR="95250" marT="38100" marB="38100" anchor="ctr">
                    <a:solidFill>
                      <a:srgbClr val="F6F7F9"/>
                    </a:solidFill>
                  </a:tcPr>
                </a:tc>
                <a:tc>
                  <a:txBody>
                    <a:bodyPr wrap="square"/>
                    <a:lstStyle/>
                    <a:p>
                      <a:r>
                        <a:rPr sz="1050" b="0" i="0">
                          <a:solidFill>
                            <a:srgbClr val="051C2C"/>
                          </a:solidFill>
                          <a:latin typeface="Arial"/>
                        </a:rPr>
                        <a:t>Offence</a:t>
                      </a:r>
                    </a:p>
                  </a:txBody>
                  <a:tcPr marL="95250" marR="95250" marT="38100" marB="38100" anchor="ctr">
                    <a:solidFill>
                      <a:srgbClr val="F6F7F9"/>
                    </a:solidFill>
                  </a:tcPr>
                </a:tc>
              </a:tr>
              <a:tr h="533400">
                <a:tc>
                  <a:txBody>
                    <a:bodyPr wrap="square"/>
                    <a:lstStyle/>
                    <a:p>
                      <a:r>
                        <a:rPr sz="1050" b="0" i="0">
                          <a:solidFill>
                            <a:srgbClr val="051C2C"/>
                          </a:solidFill>
                          <a:latin typeface="Arial"/>
                        </a:rPr>
                        <a:t>D5</a:t>
                      </a:r>
                    </a:p>
                  </a:txBody>
                  <a:tcPr marL="95250" marR="95250" marT="38100" marB="38100" anchor="ctr">
                    <a:solidFill>
                      <a:srgbClr val="FFFFFF"/>
                    </a:solidFill>
                  </a:tcPr>
                </a:tc>
                <a:tc>
                  <a:txBody>
                    <a:bodyPr wrap="square"/>
                    <a:lstStyle/>
                    <a:p>
                      <a:r>
                        <a:rPr sz="1050" b="0" i="0">
                          <a:solidFill>
                            <a:srgbClr val="051C2C"/>
                          </a:solidFill>
                          <a:latin typeface="Arial"/>
                        </a:rPr>
                        <a:t>Produce cost-to-serve and margin by SKU and customer every month</a:t>
                      </a:r>
                    </a:p>
                  </a:txBody>
                  <a:tcPr marL="95250" marR="95250" marT="38100" marB="38100" anchor="ctr">
                    <a:solidFill>
                      <a:srgbClr val="FFFFFF"/>
                    </a:solidFill>
                  </a:tcPr>
                </a:tc>
                <a:tc>
                  <a:txBody>
                    <a:bodyPr wrap="square"/>
                    <a:lstStyle/>
                    <a:p>
                      <a:r>
                        <a:rPr sz="1050" b="0" i="0">
                          <a:solidFill>
                            <a:srgbClr val="051C2C"/>
                          </a:solidFill>
                          <a:latin typeface="Arial"/>
                        </a:rPr>
                        <a:t>P4, F3</a:t>
                      </a:r>
                    </a:p>
                  </a:txBody>
                  <a:tcPr marL="95250" marR="95250" marT="38100" marB="38100" anchor="ctr">
                    <a:solidFill>
                      <a:srgbClr val="FFFFFF"/>
                    </a:solidFill>
                  </a:tcPr>
                </a:tc>
                <a:tc>
                  <a:txBody>
                    <a:bodyPr wrap="square"/>
                    <a:lstStyle/>
                    <a:p>
                      <a:r>
                        <a:rPr sz="1050" b="0" i="0">
                          <a:solidFill>
                            <a:srgbClr val="051C2C"/>
                          </a:solidFill>
                          <a:latin typeface="Arial"/>
                        </a:rPr>
                        <a:t>Offence</a:t>
                      </a:r>
                    </a:p>
                  </a:txBody>
                  <a:tcPr marL="95250" marR="95250" marT="38100" marB="38100" anchor="ctr">
                    <a:solidFill>
                      <a:srgbClr val="FFFFFF"/>
                    </a:solidFill>
                  </a:tcPr>
                </a:tc>
              </a:tr>
              <a:tr h="533400">
                <a:tc>
                  <a:txBody>
                    <a:bodyPr wrap="square"/>
                    <a:lstStyle/>
                    <a:p>
                      <a:r>
                        <a:rPr sz="1050" b="0" i="0">
                          <a:solidFill>
                            <a:srgbClr val="051C2C"/>
                          </a:solidFill>
                          <a:latin typeface="Arial"/>
                        </a:rPr>
                        <a:t>D6</a:t>
                      </a:r>
                    </a:p>
                  </a:txBody>
                  <a:tcPr marL="95250" marR="95250" marT="38100" marB="38100" anchor="ctr">
                    <a:solidFill>
                      <a:srgbClr val="F6F7F9"/>
                    </a:solidFill>
                  </a:tcPr>
                </a:tc>
                <a:tc>
                  <a:txBody>
                    <a:bodyPr wrap="square"/>
                    <a:lstStyle/>
                    <a:p>
                      <a:r>
                        <a:rPr sz="1050" b="0" i="0">
                          <a:solidFill>
                            <a:srgbClr val="051C2C"/>
                          </a:solidFill>
                          <a:latin typeface="Arial"/>
                        </a:rPr>
                        <a:t>Embed data quality rules and named ownership in every plant</a:t>
                      </a:r>
                    </a:p>
                  </a:txBody>
                  <a:tcPr marL="95250" marR="95250" marT="38100" marB="38100" anchor="ctr">
                    <a:solidFill>
                      <a:srgbClr val="F6F7F9"/>
                    </a:solidFill>
                  </a:tcPr>
                </a:tc>
                <a:tc>
                  <a:txBody>
                    <a:bodyPr wrap="square"/>
                    <a:lstStyle/>
                    <a:p>
                      <a:r>
                        <a:rPr sz="1050" b="0" i="0">
                          <a:solidFill>
                            <a:srgbClr val="051C2C"/>
                          </a:solidFill>
                          <a:latin typeface="Arial"/>
                        </a:rPr>
                        <a:t>L1, L2</a:t>
                      </a:r>
                    </a:p>
                  </a:txBody>
                  <a:tcPr marL="95250" marR="95250" marT="38100" marB="38100" anchor="ctr">
                    <a:solidFill>
                      <a:srgbClr val="F6F7F9"/>
                    </a:solidFill>
                  </a:tcPr>
                </a:tc>
                <a:tc>
                  <a:txBody>
                    <a:bodyPr wrap="square"/>
                    <a:lstStyle/>
                    <a:p>
                      <a:r>
                        <a:rPr sz="1050" b="0" i="0">
                          <a:solidFill>
                            <a:srgbClr val="051C2C"/>
                          </a:solidFill>
                          <a:latin typeface="Arial"/>
                        </a:rPr>
                        <a:t>Defence</a:t>
                      </a:r>
                    </a:p>
                  </a:txBody>
                  <a:tcPr marL="95250" marR="95250" marT="38100" marB="38100" anchor="ctr">
                    <a:solidFill>
                      <a:srgbClr val="F6F7F9"/>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Run defence and offence from one backlog, so traceability and service analytics are built on the same serial-level data.</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10</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Data strategy scorecard</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Illustrative baselines and targets.</a:t>
            </a:r>
          </a:p>
        </p:txBody>
      </p:sp>
      <p:graphicFrame>
        <p:nvGraphicFramePr>
          <p:cNvPr id="4" name="Table 3"/>
          <p:cNvGraphicFramePr>
            <a:graphicFrameLocks noGrp="1"/>
          </p:cNvGraphicFramePr>
          <p:nvPr/>
        </p:nvGraphicFramePr>
        <p:xfrm>
          <a:off x="609600" y="1581150"/>
          <a:ext cx="10972796" cy="3200400"/>
        </p:xfrm>
        <a:graphic>
          <a:graphicData uri="http://schemas.openxmlformats.org/drawingml/2006/table">
            <a:tbl>
              <a:tblPr firstRow="1" bandRow="1">
                <a:tableStyleId>{5C22544A-7EE6-4342-B048-85BDC9FD1C3A}</a:tableStyleId>
              </a:tblPr>
              <a:tblGrid>
                <a:gridCol w="1406769"/>
                <a:gridCol w="2110153"/>
                <a:gridCol w="2110153"/>
                <a:gridCol w="703384"/>
                <a:gridCol w="1406769"/>
                <a:gridCol w="2250830"/>
                <a:gridCol w="984738"/>
              </a:tblGrid>
              <a:tr h="533400">
                <a:tc>
                  <a:txBody>
                    <a:bodyPr wrap="square"/>
                    <a:lstStyle/>
                    <a:p>
                      <a:r>
                        <a:rPr sz="975" b="1" i="0">
                          <a:solidFill>
                            <a:srgbClr val="FFFFFF"/>
                          </a:solidFill>
                          <a:latin typeface="Arial"/>
                        </a:rPr>
                        <a:t>Perspective</a:t>
                      </a:r>
                    </a:p>
                  </a:txBody>
                  <a:tcPr marL="95250" marR="95250" marT="38100" marB="38100" anchor="ctr">
                    <a:solidFill>
                      <a:srgbClr val="051C2C"/>
                    </a:solidFill>
                  </a:tcPr>
                </a:tc>
                <a:tc>
                  <a:txBody>
                    <a:bodyPr wrap="square"/>
                    <a:lstStyle/>
                    <a:p>
                      <a:r>
                        <a:rPr sz="975" b="1" i="0">
                          <a:solidFill>
                            <a:srgbClr val="FFFFFF"/>
                          </a:solidFill>
                          <a:latin typeface="Arial"/>
                        </a:rPr>
                        <a:t>Objective</a:t>
                      </a:r>
                    </a:p>
                  </a:txBody>
                  <a:tcPr marL="95250" marR="95250" marT="38100" marB="38100" anchor="ctr">
                    <a:solidFill>
                      <a:srgbClr val="051C2C"/>
                    </a:solidFill>
                  </a:tcPr>
                </a:tc>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Type</a:t>
                      </a:r>
                    </a:p>
                  </a:txBody>
                  <a:tcPr marL="95250" marR="95250" marT="38100" marB="38100" anchor="ctr">
                    <a:solidFill>
                      <a:srgbClr val="051C2C"/>
                    </a:solidFill>
                  </a:tcPr>
                </a:tc>
                <a:tc>
                  <a:txBody>
                    <a:bodyPr wrap="square"/>
                    <a:lstStyle/>
                    <a:p>
                      <a:r>
                        <a:rPr sz="975" b="1" i="0">
                          <a:solidFill>
                            <a:srgbClr val="FFFFFF"/>
                          </a:solidFill>
                          <a:latin typeface="Arial"/>
                        </a:rPr>
                        <a:t>Baseline to target</a:t>
                      </a:r>
                    </a:p>
                  </a:txBody>
                  <a:tcPr marL="95250" marR="95250" marT="38100" marB="38100" anchor="ctr">
                    <a:solidFill>
                      <a:srgbClr val="051C2C"/>
                    </a:solidFill>
                  </a:tcPr>
                </a:tc>
                <a:tc>
                  <a:txBody>
                    <a:bodyPr wrap="square"/>
                    <a:lstStyle/>
                    <a:p>
                      <a:r>
                        <a:rPr sz="975" b="1" i="0">
                          <a:solidFill>
                            <a:srgbClr val="FFFFFF"/>
                          </a:solidFill>
                          <a:latin typeface="Arial"/>
                        </a:rPr>
                        <a:t>Initiative</a:t>
                      </a:r>
                    </a:p>
                  </a:txBody>
                  <a:tcPr marL="95250" marR="95250" marT="38100" marB="38100" anchor="ctr">
                    <a:solidFill>
                      <a:srgbClr val="051C2C"/>
                    </a:solidFill>
                  </a:tcPr>
                </a:tc>
                <a:tc>
                  <a:txBody>
                    <a:bodyPr wrap="square"/>
                    <a:lstStyle/>
                    <a:p>
                      <a:r>
                        <a:rPr sz="975" b="1" i="0">
                          <a:solidFill>
                            <a:srgbClr val="FFFFFF"/>
                          </a:solidFill>
                          <a:latin typeface="Arial"/>
                        </a:rPr>
                        <a:t>Owner</a:t>
                      </a:r>
                    </a:p>
                  </a:txBody>
                  <a:tcPr marL="95250" marR="95250" marT="38100" marB="38100" anchor="ctr">
                    <a:solidFill>
                      <a:srgbClr val="051C2C"/>
                    </a:solidFill>
                  </a:tcPr>
                </a:tc>
              </a:tr>
              <a:tr h="533400">
                <a:tc>
                  <a:txBody>
                    <a:bodyPr wrap="square"/>
                    <a:lstStyle/>
                    <a:p>
                      <a:r>
                        <a:rPr sz="975" b="0" i="0">
                          <a:solidFill>
                            <a:srgbClr val="051C2C"/>
                          </a:solidFill>
                          <a:latin typeface="Arial"/>
                        </a:rPr>
                        <a:t>Value</a:t>
                      </a:r>
                    </a:p>
                  </a:txBody>
                  <a:tcPr marL="95250" marR="95250" marT="38100" marB="38100" anchor="ctr">
                    <a:solidFill>
                      <a:srgbClr val="FFFFFF"/>
                    </a:solidFill>
                  </a:tcPr>
                </a:tc>
                <a:tc>
                  <a:txBody>
                    <a:bodyPr wrap="square"/>
                    <a:lstStyle/>
                    <a:p>
                      <a:r>
                        <a:rPr sz="975" b="0" i="0">
                          <a:solidFill>
                            <a:srgbClr val="051C2C"/>
                          </a:solidFill>
                          <a:latin typeface="Arial"/>
                        </a:rPr>
                        <a:t>Deliver on time, in full</a:t>
                      </a:r>
                    </a:p>
                  </a:txBody>
                  <a:tcPr marL="95250" marR="95250" marT="38100" marB="38100" anchor="ctr">
                    <a:solidFill>
                      <a:srgbClr val="FFFFFF"/>
                    </a:solidFill>
                  </a:tcPr>
                </a:tc>
                <a:tc>
                  <a:txBody>
                    <a:bodyPr wrap="square"/>
                    <a:lstStyle/>
                    <a:p>
                      <a:r>
                        <a:rPr sz="975" b="0" i="0">
                          <a:solidFill>
                            <a:srgbClr val="051C2C"/>
                          </a:solidFill>
                          <a:latin typeface="Arial"/>
                        </a:rPr>
                        <a:t>OTIF against customer request date</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c>
                  <a:txBody>
                    <a:bodyPr wrap="square"/>
                    <a:lstStyle/>
                    <a:p>
                      <a:r>
                        <a:rPr sz="975" b="0" i="0">
                          <a:solidFill>
                            <a:srgbClr val="051C2C"/>
                          </a:solidFill>
                          <a:latin typeface="Arial"/>
                        </a:rPr>
                        <a:t>88% to 95%</a:t>
                      </a:r>
                    </a:p>
                  </a:txBody>
                  <a:tcPr marL="95250" marR="95250" marT="38100" marB="38100" anchor="ctr">
                    <a:solidFill>
                      <a:srgbClr val="FFFFFF"/>
                    </a:solidFill>
                  </a:tcPr>
                </a:tc>
                <a:tc>
                  <a:txBody>
                    <a:bodyPr wrap="square"/>
                    <a:lstStyle/>
                    <a:p>
                      <a:r>
                        <a:rPr sz="975" b="0" i="0">
                          <a:solidFill>
                            <a:srgbClr val="051C2C"/>
                          </a:solidFill>
                          <a:latin typeface="Arial"/>
                        </a:rPr>
                        <a:t>Integrated planning data product</a:t>
                      </a:r>
                    </a:p>
                  </a:txBody>
                  <a:tcPr marL="95250" marR="95250" marT="38100" marB="38100" anchor="ctr">
                    <a:solidFill>
                      <a:srgbClr val="FFFFFF"/>
                    </a:solidFill>
                  </a:tcPr>
                </a:tc>
                <a:tc>
                  <a:txBody>
                    <a:bodyPr wrap="square"/>
                    <a:lstStyle/>
                    <a:p>
                      <a:r>
                        <a:rPr sz="975" b="0" i="0">
                          <a:solidFill>
                            <a:srgbClr val="051C2C"/>
                          </a:solidFill>
                          <a:latin typeface="Arial"/>
                        </a:rPr>
                        <a:t>COO</a:t>
                      </a:r>
                    </a:p>
                  </a:txBody>
                  <a:tcPr marL="95250" marR="95250" marT="38100" marB="38100" anchor="ctr">
                    <a:solidFill>
                      <a:srgbClr val="FFFFFF"/>
                    </a:solidFill>
                  </a:tcPr>
                </a:tc>
              </a:tr>
              <a:tr h="533400">
                <a:tc>
                  <a:txBody>
                    <a:bodyPr wrap="square"/>
                    <a:lstStyle/>
                    <a:p>
                      <a:r>
                        <a:rPr sz="975" b="0" i="0">
                          <a:solidFill>
                            <a:srgbClr val="051C2C"/>
                          </a:solidFill>
                          <a:latin typeface="Arial"/>
                        </a:rPr>
                        <a:t>Value</a:t>
                      </a:r>
                    </a:p>
                  </a:txBody>
                  <a:tcPr marL="95250" marR="95250" marT="38100" marB="38100" anchor="ctr">
                    <a:solidFill>
                      <a:srgbClr val="F6F7F9"/>
                    </a:solidFill>
                  </a:tcPr>
                </a:tc>
                <a:tc>
                  <a:txBody>
                    <a:bodyPr wrap="square"/>
                    <a:lstStyle/>
                    <a:p>
                      <a:r>
                        <a:rPr sz="975" b="0" i="0">
                          <a:solidFill>
                            <a:srgbClr val="051C2C"/>
                          </a:solidFill>
                          <a:latin typeface="Arial"/>
                        </a:rPr>
                        <a:t>Build quality in at the line</a:t>
                      </a:r>
                    </a:p>
                  </a:txBody>
                  <a:tcPr marL="95250" marR="95250" marT="38100" marB="38100" anchor="ctr">
                    <a:solidFill>
                      <a:srgbClr val="F6F7F9"/>
                    </a:solidFill>
                  </a:tcPr>
                </a:tc>
                <a:tc>
                  <a:txBody>
                    <a:bodyPr wrap="square"/>
                    <a:lstStyle/>
                    <a:p>
                      <a:r>
                        <a:rPr sz="975" b="0" i="0">
                          <a:solidFill>
                            <a:srgbClr val="051C2C"/>
                          </a:solidFill>
                          <a:latin typeface="Arial"/>
                        </a:rPr>
                        <a:t>First-pass yield on critical lines</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c>
                  <a:txBody>
                    <a:bodyPr wrap="square"/>
                    <a:lstStyle/>
                    <a:p>
                      <a:r>
                        <a:rPr sz="975" b="0" i="0">
                          <a:solidFill>
                            <a:srgbClr val="051C2C"/>
                          </a:solidFill>
                          <a:latin typeface="Arial"/>
                        </a:rPr>
                        <a:t>91% to 96%</a:t>
                      </a:r>
                    </a:p>
                  </a:txBody>
                  <a:tcPr marL="95250" marR="95250" marT="38100" marB="38100" anchor="ctr">
                    <a:solidFill>
                      <a:srgbClr val="F6F7F9"/>
                    </a:solidFill>
                  </a:tcPr>
                </a:tc>
                <a:tc>
                  <a:txBody>
                    <a:bodyPr wrap="square"/>
                    <a:lstStyle/>
                    <a:p>
                      <a:r>
                        <a:rPr sz="975" b="0" i="0">
                          <a:solidFill>
                            <a:srgbClr val="051C2C"/>
                          </a:solidFill>
                          <a:latin typeface="Arial"/>
                        </a:rPr>
                        <a:t>Statistical process control alerts</a:t>
                      </a:r>
                    </a:p>
                  </a:txBody>
                  <a:tcPr marL="95250" marR="95250" marT="38100" marB="38100" anchor="ctr">
                    <a:solidFill>
                      <a:srgbClr val="F6F7F9"/>
                    </a:solidFill>
                  </a:tcPr>
                </a:tc>
                <a:tc>
                  <a:txBody>
                    <a:bodyPr wrap="square"/>
                    <a:lstStyle/>
                    <a:p>
                      <a:r>
                        <a:rPr sz="975" b="0" i="0">
                          <a:solidFill>
                            <a:srgbClr val="051C2C"/>
                          </a:solidFill>
                          <a:latin typeface="Arial"/>
                        </a:rPr>
                        <a:t>Operations director</a:t>
                      </a:r>
                    </a:p>
                  </a:txBody>
                  <a:tcPr marL="95250" marR="95250" marT="38100" marB="38100" anchor="ctr">
                    <a:solidFill>
                      <a:srgbClr val="F6F7F9"/>
                    </a:solidFill>
                  </a:tcPr>
                </a:tc>
              </a:tr>
              <a:tr h="533400">
                <a:tc>
                  <a:txBody>
                    <a:bodyPr wrap="square"/>
                    <a:lstStyle/>
                    <a:p>
                      <a:r>
                        <a:rPr sz="975" b="0" i="0">
                          <a:solidFill>
                            <a:srgbClr val="051C2C"/>
                          </a:solidFill>
                          <a:latin typeface="Arial"/>
                        </a:rPr>
                        <a:t>Value</a:t>
                      </a:r>
                    </a:p>
                  </a:txBody>
                  <a:tcPr marL="95250" marR="95250" marT="38100" marB="38100" anchor="ctr">
                    <a:solidFill>
                      <a:srgbClr val="FFFFFF"/>
                    </a:solidFill>
                  </a:tcPr>
                </a:tc>
                <a:tc>
                  <a:txBody>
                    <a:bodyPr wrap="square"/>
                    <a:lstStyle/>
                    <a:p>
                      <a:r>
                        <a:rPr sz="975" b="0" i="0">
                          <a:solidFill>
                            <a:srgbClr val="051C2C"/>
                          </a:solidFill>
                          <a:latin typeface="Arial"/>
                        </a:rPr>
                        <a:t>Cut cost of poor quality</a:t>
                      </a:r>
                    </a:p>
                  </a:txBody>
                  <a:tcPr marL="95250" marR="95250" marT="38100" marB="38100" anchor="ctr">
                    <a:solidFill>
                      <a:srgbClr val="FFFFFF"/>
                    </a:solidFill>
                  </a:tcPr>
                </a:tc>
                <a:tc>
                  <a:txBody>
                    <a:bodyPr wrap="square"/>
                    <a:lstStyle/>
                    <a:p>
                      <a:r>
                        <a:rPr sz="975" b="0" i="0">
                          <a:solidFill>
                            <a:srgbClr val="051C2C"/>
                          </a:solidFill>
                          <a:latin typeface="Arial"/>
                        </a:rPr>
                        <a:t>Scrap, rework and warranty as a share of sales</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c>
                  <a:txBody>
                    <a:bodyPr wrap="square"/>
                    <a:lstStyle/>
                    <a:p>
                      <a:r>
                        <a:rPr sz="975" b="0" i="0">
                          <a:solidFill>
                            <a:srgbClr val="051C2C"/>
                          </a:solidFill>
                          <a:latin typeface="Arial"/>
                        </a:rPr>
                        <a:t>3.8% to 2.6%</a:t>
                      </a:r>
                    </a:p>
                  </a:txBody>
                  <a:tcPr marL="95250" marR="95250" marT="38100" marB="38100" anchor="ctr">
                    <a:solidFill>
                      <a:srgbClr val="FFFFFF"/>
                    </a:solidFill>
                  </a:tcPr>
                </a:tc>
                <a:tc>
                  <a:txBody>
                    <a:bodyPr wrap="square"/>
                    <a:lstStyle/>
                    <a:p>
                      <a:r>
                        <a:rPr sz="975" b="0" i="0">
                          <a:solidFill>
                            <a:srgbClr val="051C2C"/>
                          </a:solidFill>
                          <a:latin typeface="Arial"/>
                        </a:rPr>
                        <a:t>Serial-level traceability</a:t>
                      </a:r>
                    </a:p>
                  </a:txBody>
                  <a:tcPr marL="95250" marR="95250" marT="38100" marB="38100" anchor="ctr">
                    <a:solidFill>
                      <a:srgbClr val="FFFFFF"/>
                    </a:solidFill>
                  </a:tcPr>
                </a:tc>
                <a:tc>
                  <a:txBody>
                    <a:bodyPr wrap="square"/>
                    <a:lstStyle/>
                    <a:p>
                      <a:r>
                        <a:rPr sz="975" b="0" i="0">
                          <a:solidFill>
                            <a:srgbClr val="051C2C"/>
                          </a:solidFill>
                          <a:latin typeface="Arial"/>
                        </a:rPr>
                        <a:t>VP Quality</a:t>
                      </a:r>
                    </a:p>
                  </a:txBody>
                  <a:tcPr marL="95250" marR="95250" marT="38100" marB="38100" anchor="ctr">
                    <a:solidFill>
                      <a:srgbClr val="FFFFFF"/>
                    </a:solidFill>
                  </a:tcPr>
                </a:tc>
              </a:tr>
              <a:tr h="533400">
                <a:tc>
                  <a:txBody>
                    <a:bodyPr wrap="square"/>
                    <a:lstStyle/>
                    <a:p>
                      <a:r>
                        <a:rPr sz="975" b="0" i="0">
                          <a:solidFill>
                            <a:srgbClr val="051C2C"/>
                          </a:solidFill>
                          <a:latin typeface="Arial"/>
                        </a:rPr>
                        <a:t>Value</a:t>
                      </a:r>
                    </a:p>
                  </a:txBody>
                  <a:tcPr marL="95250" marR="95250" marT="38100" marB="38100" anchor="ctr">
                    <a:solidFill>
                      <a:srgbClr val="F6F7F9"/>
                    </a:solidFill>
                  </a:tcPr>
                </a:tc>
                <a:tc>
                  <a:txBody>
                    <a:bodyPr wrap="square"/>
                    <a:lstStyle/>
                    <a:p>
                      <a:r>
                        <a:rPr sz="975" b="0" i="0">
                          <a:solidFill>
                            <a:srgbClr val="051C2C"/>
                          </a:solidFill>
                          <a:latin typeface="Arial"/>
                        </a:rPr>
                        <a:t>Grow connected service revenue</a:t>
                      </a:r>
                    </a:p>
                  </a:txBody>
                  <a:tcPr marL="95250" marR="95250" marT="38100" marB="38100" anchor="ctr">
                    <a:solidFill>
                      <a:srgbClr val="F6F7F9"/>
                    </a:solidFill>
                  </a:tcPr>
                </a:tc>
                <a:tc>
                  <a:txBody>
                    <a:bodyPr wrap="square"/>
                    <a:lstStyle/>
                    <a:p>
                      <a:r>
                        <a:rPr sz="975" b="0" i="0">
                          <a:solidFill>
                            <a:srgbClr val="051C2C"/>
                          </a:solidFill>
                          <a:latin typeface="Arial"/>
                        </a:rPr>
                        <a:t>Recurring service revenue as a share of total revenue</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c>
                  <a:txBody>
                    <a:bodyPr wrap="square"/>
                    <a:lstStyle/>
                    <a:p>
                      <a:r>
                        <a:rPr sz="975" b="0" i="0">
                          <a:solidFill>
                            <a:srgbClr val="051C2C"/>
                          </a:solidFill>
                          <a:latin typeface="Arial"/>
                        </a:rPr>
                        <a:t>4% to 9%</a:t>
                      </a:r>
                    </a:p>
                  </a:txBody>
                  <a:tcPr marL="95250" marR="95250" marT="38100" marB="38100" anchor="ctr">
                    <a:solidFill>
                      <a:srgbClr val="F6F7F9"/>
                    </a:solidFill>
                  </a:tcPr>
                </a:tc>
                <a:tc>
                  <a:txBody>
                    <a:bodyPr wrap="square"/>
                    <a:lstStyle/>
                    <a:p>
                      <a:r>
                        <a:rPr sz="975" b="0" i="0">
                          <a:solidFill>
                            <a:srgbClr val="051C2C"/>
                          </a:solidFill>
                          <a:latin typeface="Arial"/>
                        </a:rPr>
                        <a:t>Connected-component service pilot</a:t>
                      </a:r>
                    </a:p>
                  </a:txBody>
                  <a:tcPr marL="95250" marR="95250" marT="38100" marB="38100" anchor="ctr">
                    <a:solidFill>
                      <a:srgbClr val="F6F7F9"/>
                    </a:solidFill>
                  </a:tcPr>
                </a:tc>
                <a:tc>
                  <a:txBody>
                    <a:bodyPr wrap="square"/>
                    <a:lstStyle/>
                    <a:p>
                      <a:r>
                        <a:rPr sz="975" b="0" i="0">
                          <a:solidFill>
                            <a:srgbClr val="051C2C"/>
                          </a:solidFill>
                          <a:latin typeface="Arial"/>
                        </a:rPr>
                        <a:t>Head of Aftermarket</a:t>
                      </a:r>
                    </a:p>
                  </a:txBody>
                  <a:tcPr marL="95250" marR="95250" marT="38100" marB="38100" anchor="ctr">
                    <a:solidFill>
                      <a:srgbClr val="F6F7F9"/>
                    </a:solidFill>
                  </a:tcPr>
                </a:tc>
              </a:tr>
              <a:tr h="533400">
                <a:tc>
                  <a:txBody>
                    <a:bodyPr wrap="square"/>
                    <a:lstStyle/>
                    <a:p>
                      <a:r>
                        <a:rPr sz="975" b="0" i="0">
                          <a:solidFill>
                            <a:srgbClr val="051C2C"/>
                          </a:solidFill>
                          <a:latin typeface="Arial"/>
                        </a:rPr>
                        <a:t>Stakeholder</a:t>
                      </a:r>
                    </a:p>
                  </a:txBody>
                  <a:tcPr marL="95250" marR="95250" marT="38100" marB="38100" anchor="ctr">
                    <a:solidFill>
                      <a:srgbClr val="FFFFFF"/>
                    </a:solidFill>
                  </a:tcPr>
                </a:tc>
                <a:tc>
                  <a:txBody>
                    <a:bodyPr wrap="square"/>
                    <a:lstStyle/>
                    <a:p>
                      <a:r>
                        <a:rPr sz="975" b="0" i="0">
                          <a:solidFill>
                            <a:srgbClr val="051C2C"/>
                          </a:solidFill>
                          <a:latin typeface="Arial"/>
                        </a:rPr>
                        <a:t>Planners work from one plan</a:t>
                      </a:r>
                    </a:p>
                  </a:txBody>
                  <a:tcPr marL="95250" marR="95250" marT="38100" marB="38100" anchor="ctr">
                    <a:solidFill>
                      <a:srgbClr val="FFFFFF"/>
                    </a:solidFill>
                  </a:tcPr>
                </a:tc>
                <a:tc>
                  <a:txBody>
                    <a:bodyPr wrap="square"/>
                    <a:lstStyle/>
                    <a:p>
                      <a:r>
                        <a:rPr sz="975" b="0" i="0">
                          <a:solidFill>
                            <a:srgbClr val="051C2C"/>
                          </a:solidFill>
                          <a:latin typeface="Arial"/>
                        </a:rPr>
                        <a:t>Planners using the shared demand and capacity view weekly</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0% to 90%</a:t>
                      </a:r>
                    </a:p>
                  </a:txBody>
                  <a:tcPr marL="95250" marR="95250" marT="38100" marB="38100" anchor="ctr">
                    <a:solidFill>
                      <a:srgbClr val="FFFFFF"/>
                    </a:solidFill>
                  </a:tcPr>
                </a:tc>
                <a:tc>
                  <a:txBody>
                    <a:bodyPr wrap="square"/>
                    <a:lstStyle/>
                    <a:p>
                      <a:r>
                        <a:rPr sz="975" b="0" i="0">
                          <a:solidFill>
                            <a:srgbClr val="051C2C"/>
                          </a:solidFill>
                          <a:latin typeface="Arial"/>
                        </a:rPr>
                        <a:t>Integrated planning data product</a:t>
                      </a:r>
                    </a:p>
                  </a:txBody>
                  <a:tcPr marL="95250" marR="95250" marT="38100" marB="38100" anchor="ctr">
                    <a:solidFill>
                      <a:srgbClr val="FFFFFF"/>
                    </a:solidFill>
                  </a:tcPr>
                </a:tc>
                <a:tc>
                  <a:txBody>
                    <a:bodyPr wrap="square"/>
                    <a:lstStyle/>
                    <a:p>
                      <a:r>
                        <a:rPr sz="975" b="0" i="0">
                          <a:solidFill>
                            <a:srgbClr val="051C2C"/>
                          </a:solidFill>
                          <a:latin typeface="Arial"/>
                        </a:rPr>
                        <a:t>Supply chain director</a:t>
                      </a:r>
                    </a:p>
                  </a:txBody>
                  <a:tcPr marL="95250" marR="95250" marT="38100" marB="38100" anchor="ctr">
                    <a:solidFill>
                      <a:srgbClr val="FFFFFF"/>
                    </a:solidFill>
                  </a:tcPr>
                </a:tc>
              </a:tr>
            </a:tbl>
          </a:graphicData>
        </a:graphic>
      </p:graphicFrame>
      <p:sp>
        <p:nvSpPr>
          <p:cNvPr id="5" name="Rectangle 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7" name="TextBox 6"/>
          <p:cNvSpPr txBox="1"/>
          <p:nvPr/>
        </p:nvSpPr>
        <p:spPr>
          <a:xfrm>
            <a:off x="1809750" y="5772150"/>
            <a:ext cx="9582150" cy="495300"/>
          </a:xfrm>
          <a:prstGeom prst="rect">
            <a:avLst/>
          </a:prstGeom>
          <a:noFill/>
        </p:spPr>
        <p:txBody>
          <a:bodyPr wrap="square" lIns="0" rIns="0" tIns="0" bIns="0" anchor="ctr">
            <a:spAutoFit/>
          </a:bodyPr>
          <a:lstStyle/>
          <a:p>
            <a:pPr algn="l"/>
            <a:r>
              <a:rPr sz="1170" b="0" i="0">
                <a:solidFill>
                  <a:srgbClr val="FFFFFF"/>
                </a:solidFill>
                <a:latin typeface="Arial"/>
              </a:rPr>
              <a:t>Review the lead measures monthly at the operations meeting, because OTIF and yield will only move a quarter or two after they do.</a:t>
            </a:r>
          </a:p>
        </p:txBody>
      </p:sp>
      <p:sp>
        <p:nvSpPr>
          <p:cNvPr id="8" name="TextBox 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9" name="TextBox 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11</a:t>
            </a:r>
          </a:p>
        </p:txBody>
      </p:sp>
      <p:sp>
        <p:nvSpPr>
          <p:cNvPr id="10" name="Rectangle 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Data strategy scorecard (continued)</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Illustrative baselines and targets.</a:t>
            </a:r>
          </a:p>
        </p:txBody>
      </p:sp>
      <p:graphicFrame>
        <p:nvGraphicFramePr>
          <p:cNvPr id="4" name="Table 3"/>
          <p:cNvGraphicFramePr>
            <a:graphicFrameLocks noGrp="1"/>
          </p:cNvGraphicFramePr>
          <p:nvPr/>
        </p:nvGraphicFramePr>
        <p:xfrm>
          <a:off x="609600" y="1581150"/>
          <a:ext cx="10972796" cy="3200400"/>
        </p:xfrm>
        <a:graphic>
          <a:graphicData uri="http://schemas.openxmlformats.org/drawingml/2006/table">
            <a:tbl>
              <a:tblPr firstRow="1" bandRow="1">
                <a:tableStyleId>{5C22544A-7EE6-4342-B048-85BDC9FD1C3A}</a:tableStyleId>
              </a:tblPr>
              <a:tblGrid>
                <a:gridCol w="1406769"/>
                <a:gridCol w="2110153"/>
                <a:gridCol w="2110153"/>
                <a:gridCol w="703384"/>
                <a:gridCol w="1406769"/>
                <a:gridCol w="2250830"/>
                <a:gridCol w="984738"/>
              </a:tblGrid>
              <a:tr h="533400">
                <a:tc>
                  <a:txBody>
                    <a:bodyPr wrap="square"/>
                    <a:lstStyle/>
                    <a:p>
                      <a:r>
                        <a:rPr sz="975" b="1" i="0">
                          <a:solidFill>
                            <a:srgbClr val="FFFFFF"/>
                          </a:solidFill>
                          <a:latin typeface="Arial"/>
                        </a:rPr>
                        <a:t>Perspective</a:t>
                      </a:r>
                    </a:p>
                  </a:txBody>
                  <a:tcPr marL="95250" marR="95250" marT="38100" marB="38100" anchor="ctr">
                    <a:solidFill>
                      <a:srgbClr val="051C2C"/>
                    </a:solidFill>
                  </a:tcPr>
                </a:tc>
                <a:tc>
                  <a:txBody>
                    <a:bodyPr wrap="square"/>
                    <a:lstStyle/>
                    <a:p>
                      <a:r>
                        <a:rPr sz="975" b="1" i="0">
                          <a:solidFill>
                            <a:srgbClr val="FFFFFF"/>
                          </a:solidFill>
                          <a:latin typeface="Arial"/>
                        </a:rPr>
                        <a:t>Objective</a:t>
                      </a:r>
                    </a:p>
                  </a:txBody>
                  <a:tcPr marL="95250" marR="95250" marT="38100" marB="38100" anchor="ctr">
                    <a:solidFill>
                      <a:srgbClr val="051C2C"/>
                    </a:solidFill>
                  </a:tcPr>
                </a:tc>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Type</a:t>
                      </a:r>
                    </a:p>
                  </a:txBody>
                  <a:tcPr marL="95250" marR="95250" marT="38100" marB="38100" anchor="ctr">
                    <a:solidFill>
                      <a:srgbClr val="051C2C"/>
                    </a:solidFill>
                  </a:tcPr>
                </a:tc>
                <a:tc>
                  <a:txBody>
                    <a:bodyPr wrap="square"/>
                    <a:lstStyle/>
                    <a:p>
                      <a:r>
                        <a:rPr sz="975" b="1" i="0">
                          <a:solidFill>
                            <a:srgbClr val="FFFFFF"/>
                          </a:solidFill>
                          <a:latin typeface="Arial"/>
                        </a:rPr>
                        <a:t>Baseline to target</a:t>
                      </a:r>
                    </a:p>
                  </a:txBody>
                  <a:tcPr marL="95250" marR="95250" marT="38100" marB="38100" anchor="ctr">
                    <a:solidFill>
                      <a:srgbClr val="051C2C"/>
                    </a:solidFill>
                  </a:tcPr>
                </a:tc>
                <a:tc>
                  <a:txBody>
                    <a:bodyPr wrap="square"/>
                    <a:lstStyle/>
                    <a:p>
                      <a:r>
                        <a:rPr sz="975" b="1" i="0">
                          <a:solidFill>
                            <a:srgbClr val="FFFFFF"/>
                          </a:solidFill>
                          <a:latin typeface="Arial"/>
                        </a:rPr>
                        <a:t>Initiative</a:t>
                      </a:r>
                    </a:p>
                  </a:txBody>
                  <a:tcPr marL="95250" marR="95250" marT="38100" marB="38100" anchor="ctr">
                    <a:solidFill>
                      <a:srgbClr val="051C2C"/>
                    </a:solidFill>
                  </a:tcPr>
                </a:tc>
                <a:tc>
                  <a:txBody>
                    <a:bodyPr wrap="square"/>
                    <a:lstStyle/>
                    <a:p>
                      <a:r>
                        <a:rPr sz="975" b="1" i="0">
                          <a:solidFill>
                            <a:srgbClr val="FFFFFF"/>
                          </a:solidFill>
                          <a:latin typeface="Arial"/>
                        </a:rPr>
                        <a:t>Owner</a:t>
                      </a:r>
                    </a:p>
                  </a:txBody>
                  <a:tcPr marL="95250" marR="95250" marT="38100" marB="38100" anchor="ctr">
                    <a:solidFill>
                      <a:srgbClr val="051C2C"/>
                    </a:solidFill>
                  </a:tcPr>
                </a:tc>
              </a:tr>
              <a:tr h="533400">
                <a:tc>
                  <a:txBody>
                    <a:bodyPr wrap="square"/>
                    <a:lstStyle/>
                    <a:p>
                      <a:r>
                        <a:rPr sz="975" b="0" i="0">
                          <a:solidFill>
                            <a:srgbClr val="051C2C"/>
                          </a:solidFill>
                          <a:latin typeface="Arial"/>
                        </a:rPr>
                        <a:t>Stakeholder</a:t>
                      </a:r>
                    </a:p>
                  </a:txBody>
                  <a:tcPr marL="95250" marR="95250" marT="38100" marB="38100" anchor="ctr">
                    <a:solidFill>
                      <a:srgbClr val="FFFFFF"/>
                    </a:solidFill>
                  </a:tcPr>
                </a:tc>
                <a:tc>
                  <a:txBody>
                    <a:bodyPr wrap="square"/>
                    <a:lstStyle/>
                    <a:p>
                      <a:r>
                        <a:rPr sz="975" b="0" i="0">
                          <a:solidFill>
                            <a:srgbClr val="051C2C"/>
                          </a:solidFill>
                          <a:latin typeface="Arial"/>
                        </a:rPr>
                        <a:t>Faster margin answers for commercial teams</a:t>
                      </a:r>
                    </a:p>
                  </a:txBody>
                  <a:tcPr marL="95250" marR="95250" marT="38100" marB="38100" anchor="ctr">
                    <a:solidFill>
                      <a:srgbClr val="FFFFFF"/>
                    </a:solidFill>
                  </a:tcPr>
                </a:tc>
                <a:tc>
                  <a:txBody>
                    <a:bodyPr wrap="square"/>
                    <a:lstStyle/>
                    <a:p>
                      <a:r>
                        <a:rPr sz="975" b="0" i="0">
                          <a:solidFill>
                            <a:srgbClr val="051C2C"/>
                          </a:solidFill>
                          <a:latin typeface="Arial"/>
                        </a:rPr>
                        <a:t>Time to produce the product and customer margin pack</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10 working days to 1 working day</a:t>
                      </a:r>
                    </a:p>
                  </a:txBody>
                  <a:tcPr marL="95250" marR="95250" marT="38100" marB="38100" anchor="ctr">
                    <a:solidFill>
                      <a:srgbClr val="FFFFFF"/>
                    </a:solidFill>
                  </a:tcPr>
                </a:tc>
                <a:tc>
                  <a:txBody>
                    <a:bodyPr wrap="square"/>
                    <a:lstStyle/>
                    <a:p>
                      <a:r>
                        <a:rPr sz="975" b="0" i="0">
                          <a:solidFill>
                            <a:srgbClr val="051C2C"/>
                          </a:solidFill>
                          <a:latin typeface="Arial"/>
                        </a:rPr>
                        <a:t>Cost-to-serve model</a:t>
                      </a:r>
                    </a:p>
                  </a:txBody>
                  <a:tcPr marL="95250" marR="95250" marT="38100" marB="38100" anchor="ctr">
                    <a:solidFill>
                      <a:srgbClr val="FFFFFF"/>
                    </a:solidFill>
                  </a:tcPr>
                </a:tc>
                <a:tc>
                  <a:txBody>
                    <a:bodyPr wrap="square"/>
                    <a:lstStyle/>
                    <a:p>
                      <a:r>
                        <a:rPr sz="975" b="0" i="0">
                          <a:solidFill>
                            <a:srgbClr val="051C2C"/>
                          </a:solidFill>
                          <a:latin typeface="Arial"/>
                        </a:rPr>
                        <a:t>CFO</a:t>
                      </a:r>
                    </a:p>
                  </a:txBody>
                  <a:tcPr marL="95250" marR="95250" marT="38100" marB="38100" anchor="ctr">
                    <a:solidFill>
                      <a:srgbClr val="FFFFFF"/>
                    </a:solidFill>
                  </a:tcPr>
                </a:tc>
              </a:tr>
              <a:tr h="533400">
                <a:tc>
                  <a:txBody>
                    <a:bodyPr wrap="square"/>
                    <a:lstStyle/>
                    <a:p>
                      <a:r>
                        <a:rPr sz="975" b="0" i="0">
                          <a:solidFill>
                            <a:srgbClr val="051C2C"/>
                          </a:solidFill>
                          <a:latin typeface="Arial"/>
                        </a:rPr>
                        <a:t>Data operations</a:t>
                      </a:r>
                    </a:p>
                  </a:txBody>
                  <a:tcPr marL="95250" marR="95250" marT="38100" marB="38100" anchor="ctr">
                    <a:solidFill>
                      <a:srgbClr val="F6F7F9"/>
                    </a:solidFill>
                  </a:tcPr>
                </a:tc>
                <a:tc>
                  <a:txBody>
                    <a:bodyPr wrap="square"/>
                    <a:lstStyle/>
                    <a:p>
                      <a:r>
                        <a:rPr sz="975" b="0" i="0">
                          <a:solidFill>
                            <a:srgbClr val="051C2C"/>
                          </a:solidFill>
                          <a:latin typeface="Arial"/>
                        </a:rPr>
                        <a:t>Clean material and customer master</a:t>
                      </a:r>
                    </a:p>
                  </a:txBody>
                  <a:tcPr marL="95250" marR="95250" marT="38100" marB="38100" anchor="ctr">
                    <a:solidFill>
                      <a:srgbClr val="F6F7F9"/>
                    </a:solidFill>
                  </a:tcPr>
                </a:tc>
                <a:tc>
                  <a:txBody>
                    <a:bodyPr wrap="square"/>
                    <a:lstStyle/>
                    <a:p>
                      <a:r>
                        <a:rPr sz="975" b="0" i="0">
                          <a:solidFill>
                            <a:srgbClr val="051C2C"/>
                          </a:solidFill>
                          <a:latin typeface="Arial"/>
                        </a:rPr>
                        <a:t>Master records passing completeness and validity rules</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c>
                  <a:txBody>
                    <a:bodyPr wrap="square"/>
                    <a:lstStyle/>
                    <a:p>
                      <a:r>
                        <a:rPr sz="975" b="0" i="0">
                          <a:solidFill>
                            <a:srgbClr val="051C2C"/>
                          </a:solidFill>
                          <a:latin typeface="Arial"/>
                        </a:rPr>
                        <a:t>71% to 97%</a:t>
                      </a:r>
                    </a:p>
                  </a:txBody>
                  <a:tcPr marL="95250" marR="95250" marT="38100" marB="38100" anchor="ctr">
                    <a:solidFill>
                      <a:srgbClr val="F6F7F9"/>
                    </a:solidFill>
                  </a:tcPr>
                </a:tc>
                <a:tc>
                  <a:txBody>
                    <a:bodyPr wrap="square"/>
                    <a:lstStyle/>
                    <a:p>
                      <a:r>
                        <a:rPr sz="975" b="0" i="0">
                          <a:solidFill>
                            <a:srgbClr val="051C2C"/>
                          </a:solidFill>
                          <a:latin typeface="Arial"/>
                        </a:rPr>
                        <a:t>Master data clean-up and ownership</a:t>
                      </a:r>
                    </a:p>
                  </a:txBody>
                  <a:tcPr marL="95250" marR="95250" marT="38100" marB="38100" anchor="ctr">
                    <a:solidFill>
                      <a:srgbClr val="F6F7F9"/>
                    </a:solidFill>
                  </a:tcPr>
                </a:tc>
                <a:tc>
                  <a:txBody>
                    <a:bodyPr wrap="square"/>
                    <a:lstStyle/>
                    <a:p>
                      <a:r>
                        <a:rPr sz="975" b="0" i="0">
                          <a:solidFill>
                            <a:srgbClr val="051C2C"/>
                          </a:solidFill>
                          <a:latin typeface="Arial"/>
                        </a:rPr>
                        <a:t>Data governance lead</a:t>
                      </a:r>
                    </a:p>
                  </a:txBody>
                  <a:tcPr marL="95250" marR="95250" marT="38100" marB="38100" anchor="ctr">
                    <a:solidFill>
                      <a:srgbClr val="F6F7F9"/>
                    </a:solidFill>
                  </a:tcPr>
                </a:tc>
              </a:tr>
              <a:tr h="533400">
                <a:tc>
                  <a:txBody>
                    <a:bodyPr wrap="square"/>
                    <a:lstStyle/>
                    <a:p>
                      <a:r>
                        <a:rPr sz="975" b="0" i="0">
                          <a:solidFill>
                            <a:srgbClr val="051C2C"/>
                          </a:solidFill>
                          <a:latin typeface="Arial"/>
                        </a:rPr>
                        <a:t>Data operations</a:t>
                      </a:r>
                    </a:p>
                  </a:txBody>
                  <a:tcPr marL="95250" marR="95250" marT="38100" marB="38100" anchor="ctr">
                    <a:solidFill>
                      <a:srgbClr val="FFFFFF"/>
                    </a:solidFill>
                  </a:tcPr>
                </a:tc>
                <a:tc>
                  <a:txBody>
                    <a:bodyPr wrap="square"/>
                    <a:lstStyle/>
                    <a:p>
                      <a:r>
                        <a:rPr sz="975" b="0" i="0">
                          <a:solidFill>
                            <a:srgbClr val="051C2C"/>
                          </a:solidFill>
                          <a:latin typeface="Arial"/>
                        </a:rPr>
                        <a:t>Traceable production</a:t>
                      </a:r>
                    </a:p>
                  </a:txBody>
                  <a:tcPr marL="95250" marR="95250" marT="38100" marB="38100" anchor="ctr">
                    <a:solidFill>
                      <a:srgbClr val="FFFFFF"/>
                    </a:solidFill>
                  </a:tcPr>
                </a:tc>
                <a:tc>
                  <a:txBody>
                    <a:bodyPr wrap="square"/>
                    <a:lstStyle/>
                    <a:p>
                      <a:r>
                        <a:rPr sz="975" b="0" i="0">
                          <a:solidFill>
                            <a:srgbClr val="051C2C"/>
                          </a:solidFill>
                          <a:latin typeface="Arial"/>
                        </a:rPr>
                        <a:t>Serial numbers with full process and supplier-lot genealogy</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35% to 90%</a:t>
                      </a:r>
                    </a:p>
                  </a:txBody>
                  <a:tcPr marL="95250" marR="95250" marT="38100" marB="38100" anchor="ctr">
                    <a:solidFill>
                      <a:srgbClr val="FFFFFF"/>
                    </a:solidFill>
                  </a:tcPr>
                </a:tc>
                <a:tc>
                  <a:txBody>
                    <a:bodyPr wrap="square"/>
                    <a:lstStyle/>
                    <a:p>
                      <a:r>
                        <a:rPr sz="975" b="0" i="0">
                          <a:solidFill>
                            <a:srgbClr val="051C2C"/>
                          </a:solidFill>
                          <a:latin typeface="Arial"/>
                        </a:rPr>
                        <a:t>Serial-level traceability</a:t>
                      </a:r>
                    </a:p>
                  </a:txBody>
                  <a:tcPr marL="95250" marR="95250" marT="38100" marB="38100" anchor="ctr">
                    <a:solidFill>
                      <a:srgbClr val="FFFFFF"/>
                    </a:solidFill>
                  </a:tcPr>
                </a:tc>
                <a:tc>
                  <a:txBody>
                    <a:bodyPr wrap="square"/>
                    <a:lstStyle/>
                    <a:p>
                      <a:r>
                        <a:rPr sz="975" b="0" i="0">
                          <a:solidFill>
                            <a:srgbClr val="051C2C"/>
                          </a:solidFill>
                          <a:latin typeface="Arial"/>
                        </a:rPr>
                        <a:t>Plant managers</a:t>
                      </a:r>
                    </a:p>
                  </a:txBody>
                  <a:tcPr marL="95250" marR="95250" marT="38100" marB="38100" anchor="ctr">
                    <a:solidFill>
                      <a:srgbClr val="FFFFFF"/>
                    </a:solidFill>
                  </a:tcPr>
                </a:tc>
              </a:tr>
              <a:tr h="533400">
                <a:tc>
                  <a:txBody>
                    <a:bodyPr wrap="square"/>
                    <a:lstStyle/>
                    <a:p>
                      <a:r>
                        <a:rPr sz="975" b="0" i="0">
                          <a:solidFill>
                            <a:srgbClr val="051C2C"/>
                          </a:solidFill>
                          <a:latin typeface="Arial"/>
                        </a:rPr>
                        <a:t>Capability</a:t>
                      </a:r>
                    </a:p>
                  </a:txBody>
                  <a:tcPr marL="95250" marR="95250" marT="38100" marB="38100" anchor="ctr">
                    <a:solidFill>
                      <a:srgbClr val="F6F7F9"/>
                    </a:solidFill>
                  </a:tcPr>
                </a:tc>
                <a:tc>
                  <a:txBody>
                    <a:bodyPr wrap="square"/>
                    <a:lstStyle/>
                    <a:p>
                      <a:r>
                        <a:rPr sz="975" b="0" i="0">
                          <a:solidFill>
                            <a:srgbClr val="051C2C"/>
                          </a:solidFill>
                          <a:latin typeface="Arial"/>
                        </a:rPr>
                        <a:t>Accountable data ownership</a:t>
                      </a:r>
                    </a:p>
                  </a:txBody>
                  <a:tcPr marL="95250" marR="95250" marT="38100" marB="38100" anchor="ctr">
                    <a:solidFill>
                      <a:srgbClr val="F6F7F9"/>
                    </a:solidFill>
                  </a:tcPr>
                </a:tc>
                <a:tc>
                  <a:txBody>
                    <a:bodyPr wrap="square"/>
                    <a:lstStyle/>
                    <a:p>
                      <a:r>
                        <a:rPr sz="975" b="0" i="0">
                          <a:solidFill>
                            <a:srgbClr val="051C2C"/>
                          </a:solidFill>
                          <a:latin typeface="Arial"/>
                        </a:rPr>
                        <a:t>Critical data domains with a named owner and steward</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c>
                  <a:txBody>
                    <a:bodyPr wrap="square"/>
                    <a:lstStyle/>
                    <a:p>
                      <a:r>
                        <a:rPr sz="975" b="0" i="0">
                          <a:solidFill>
                            <a:srgbClr val="051C2C"/>
                          </a:solidFill>
                          <a:latin typeface="Arial"/>
                        </a:rPr>
                        <a:t>2 of 7 to 7 of 7</a:t>
                      </a:r>
                    </a:p>
                  </a:txBody>
                  <a:tcPr marL="95250" marR="95250" marT="38100" marB="38100" anchor="ctr">
                    <a:solidFill>
                      <a:srgbClr val="F6F7F9"/>
                    </a:solidFill>
                  </a:tcPr>
                </a:tc>
                <a:tc>
                  <a:txBody>
                    <a:bodyPr wrap="square"/>
                    <a:lstStyle/>
                    <a:p>
                      <a:r>
                        <a:rPr sz="975" b="0" i="0">
                          <a:solidFill>
                            <a:srgbClr val="051C2C"/>
                          </a:solidFill>
                          <a:latin typeface="Arial"/>
                        </a:rPr>
                        <a:t>Data governance operating model</a:t>
                      </a:r>
                    </a:p>
                  </a:txBody>
                  <a:tcPr marL="95250" marR="95250" marT="38100" marB="38100" anchor="ctr">
                    <a:solidFill>
                      <a:srgbClr val="F6F7F9"/>
                    </a:solidFill>
                  </a:tcPr>
                </a:tc>
                <a:tc>
                  <a:txBody>
                    <a:bodyPr wrap="square"/>
                    <a:lstStyle/>
                    <a:p>
                      <a:r>
                        <a:rPr sz="975" b="0" i="0">
                          <a:solidFill>
                            <a:srgbClr val="051C2C"/>
                          </a:solidFill>
                          <a:latin typeface="Arial"/>
                        </a:rPr>
                        <a:t>CDO</a:t>
                      </a:r>
                    </a:p>
                  </a:txBody>
                  <a:tcPr marL="95250" marR="95250" marT="38100" marB="38100" anchor="ctr">
                    <a:solidFill>
                      <a:srgbClr val="F6F7F9"/>
                    </a:solidFill>
                  </a:tcPr>
                </a:tc>
              </a:tr>
              <a:tr h="533400">
                <a:tc>
                  <a:txBody>
                    <a:bodyPr wrap="square"/>
                    <a:lstStyle/>
                    <a:p>
                      <a:r>
                        <a:rPr sz="975" b="0" i="0">
                          <a:solidFill>
                            <a:srgbClr val="051C2C"/>
                          </a:solidFill>
                          <a:latin typeface="Arial"/>
                        </a:rPr>
                        <a:t>Capability</a:t>
                      </a:r>
                    </a:p>
                  </a:txBody>
                  <a:tcPr marL="95250" marR="95250" marT="38100" marB="38100" anchor="ctr">
                    <a:solidFill>
                      <a:srgbClr val="FFFFFF"/>
                    </a:solidFill>
                  </a:tcPr>
                </a:tc>
                <a:tc>
                  <a:txBody>
                    <a:bodyPr wrap="square"/>
                    <a:lstStyle/>
                    <a:p>
                      <a:r>
                        <a:rPr sz="975" b="0" i="0">
                          <a:solidFill>
                            <a:srgbClr val="051C2C"/>
                          </a:solidFill>
                          <a:latin typeface="Arial"/>
                        </a:rPr>
                        <a:t>Analytics skills in the plants</a:t>
                      </a:r>
                    </a:p>
                  </a:txBody>
                  <a:tcPr marL="95250" marR="95250" marT="38100" marB="38100" anchor="ctr">
                    <a:solidFill>
                      <a:srgbClr val="FFFFFF"/>
                    </a:solidFill>
                  </a:tcPr>
                </a:tc>
                <a:tc>
                  <a:txBody>
                    <a:bodyPr wrap="square"/>
                    <a:lstStyle/>
                    <a:p>
                      <a:r>
                        <a:rPr sz="975" b="0" i="0">
                          <a:solidFill>
                            <a:srgbClr val="051C2C"/>
                          </a:solidFill>
                          <a:latin typeface="Arial"/>
                        </a:rPr>
                        <a:t>Process engineers certified in self-service analytics</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5 to 60</a:t>
                      </a:r>
                    </a:p>
                  </a:txBody>
                  <a:tcPr marL="95250" marR="95250" marT="38100" marB="38100" anchor="ctr">
                    <a:solidFill>
                      <a:srgbClr val="FFFFFF"/>
                    </a:solidFill>
                  </a:tcPr>
                </a:tc>
                <a:tc>
                  <a:txBody>
                    <a:bodyPr wrap="square"/>
                    <a:lstStyle/>
                    <a:p>
                      <a:r>
                        <a:rPr sz="975" b="0" i="0">
                          <a:solidFill>
                            <a:srgbClr val="051C2C"/>
                          </a:solidFill>
                          <a:latin typeface="Arial"/>
                        </a:rPr>
                        <a:t>Plant analytics academy</a:t>
                      </a:r>
                    </a:p>
                  </a:txBody>
                  <a:tcPr marL="95250" marR="95250" marT="38100" marB="38100" anchor="ctr">
                    <a:solidFill>
                      <a:srgbClr val="FFFFFF"/>
                    </a:solidFill>
                  </a:tcPr>
                </a:tc>
                <a:tc>
                  <a:txBody>
                    <a:bodyPr wrap="square"/>
                    <a:lstStyle/>
                    <a:p>
                      <a:r>
                        <a:rPr sz="975" b="0" i="0">
                          <a:solidFill>
                            <a:srgbClr val="051C2C"/>
                          </a:solidFill>
                          <a:latin typeface="Arial"/>
                        </a:rPr>
                        <a:t>HR director</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Prioritised use cases</a:t>
            </a:r>
          </a:p>
        </p:txBody>
      </p:sp>
      <p:graphicFrame>
        <p:nvGraphicFramePr>
          <p:cNvPr id="3" name="Table 2"/>
          <p:cNvGraphicFramePr>
            <a:graphicFrameLocks noGrp="1"/>
          </p:cNvGraphicFramePr>
          <p:nvPr/>
        </p:nvGraphicFramePr>
        <p:xfrm>
          <a:off x="609600" y="1257300"/>
          <a:ext cx="10972798" cy="4267200"/>
        </p:xfrm>
        <a:graphic>
          <a:graphicData uri="http://schemas.openxmlformats.org/drawingml/2006/table">
            <a:tbl>
              <a:tblPr firstRow="1" bandRow="1">
                <a:tableStyleId>{5C22544A-7EE6-4342-B048-85BDC9FD1C3A}</a:tableStyleId>
              </a:tblPr>
              <a:tblGrid>
                <a:gridCol w="2786742"/>
                <a:gridCol w="870857"/>
                <a:gridCol w="870857"/>
                <a:gridCol w="1219200"/>
                <a:gridCol w="5225142"/>
              </a:tblGrid>
              <a:tr h="533400">
                <a:tc>
                  <a:txBody>
                    <a:bodyPr wrap="square"/>
                    <a:lstStyle/>
                    <a:p>
                      <a:r>
                        <a:rPr sz="1200" b="1" i="0">
                          <a:solidFill>
                            <a:srgbClr val="FFFFFF"/>
                          </a:solidFill>
                          <a:latin typeface="Arial"/>
                        </a:rPr>
                        <a:t>Use case</a:t>
                      </a:r>
                    </a:p>
                  </a:txBody>
                  <a:tcPr marL="95250" marR="95250" marT="38100" marB="38100" anchor="ctr">
                    <a:solidFill>
                      <a:srgbClr val="051C2C"/>
                    </a:solidFill>
                  </a:tcPr>
                </a:tc>
                <a:tc>
                  <a:txBody>
                    <a:bodyPr wrap="square"/>
                    <a:lstStyle/>
                    <a:p>
                      <a:r>
                        <a:rPr sz="1200" b="1" i="0">
                          <a:solidFill>
                            <a:srgbClr val="FFFFFF"/>
                          </a:solidFill>
                          <a:latin typeface="Arial"/>
                        </a:rPr>
                        <a:t>Theme</a:t>
                      </a:r>
                    </a:p>
                  </a:txBody>
                  <a:tcPr marL="95250" marR="95250" marT="38100" marB="38100" anchor="ctr">
                    <a:solidFill>
                      <a:srgbClr val="051C2C"/>
                    </a:solidFill>
                  </a:tcPr>
                </a:tc>
                <a:tc>
                  <a:txBody>
                    <a:bodyPr wrap="square"/>
                    <a:lstStyle/>
                    <a:p>
                      <a:r>
                        <a:rPr sz="1200" b="1" i="0">
                          <a:solidFill>
                            <a:srgbClr val="FFFFFF"/>
                          </a:solidFill>
                          <a:latin typeface="Arial"/>
                        </a:rPr>
                        <a:t>Value</a:t>
                      </a:r>
                    </a:p>
                  </a:txBody>
                  <a:tcPr marL="95250" marR="95250" marT="38100" marB="38100" anchor="ctr">
                    <a:solidFill>
                      <a:srgbClr val="051C2C"/>
                    </a:solidFill>
                  </a:tcPr>
                </a:tc>
                <a:tc>
                  <a:txBody>
                    <a:bodyPr wrap="square"/>
                    <a:lstStyle/>
                    <a:p>
                      <a:r>
                        <a:rPr sz="1200" b="1" i="0">
                          <a:solidFill>
                            <a:srgbClr val="FFFFFF"/>
                          </a:solidFill>
                          <a:latin typeface="Arial"/>
                        </a:rPr>
                        <a:t>Feasibility</a:t>
                      </a:r>
                    </a:p>
                  </a:txBody>
                  <a:tcPr marL="95250" marR="95250" marT="38100" marB="38100" anchor="ctr">
                    <a:solidFill>
                      <a:srgbClr val="051C2C"/>
                    </a:solidFill>
                  </a:tcPr>
                </a:tc>
                <a:tc>
                  <a:txBody>
                    <a:bodyPr wrap="square"/>
                    <a:lstStyle/>
                    <a:p>
                      <a:r>
                        <a:rPr sz="1200" b="1" i="0">
                          <a:solidFill>
                            <a:srgbClr val="FFFFFF"/>
                          </a:solidFill>
                          <a:latin typeface="Arial"/>
                        </a:rPr>
                        <a:t>Decision it improves</a:t>
                      </a:r>
                    </a:p>
                  </a:txBody>
                  <a:tcPr marL="95250" marR="95250" marT="38100" marB="38100" anchor="ctr">
                    <a:solidFill>
                      <a:srgbClr val="051C2C"/>
                    </a:solidFill>
                  </a:tcPr>
                </a:tc>
              </a:tr>
              <a:tr h="533400">
                <a:tc>
                  <a:txBody>
                    <a:bodyPr wrap="square"/>
                    <a:lstStyle/>
                    <a:p>
                      <a:r>
                        <a:rPr sz="1200" b="0" i="0">
                          <a:solidFill>
                            <a:srgbClr val="051C2C"/>
                          </a:solidFill>
                          <a:latin typeface="Arial"/>
                        </a:rPr>
                        <a:t>Promise-date engine</a:t>
                      </a:r>
                    </a:p>
                  </a:txBody>
                  <a:tcPr marL="95250" marR="95250" marT="38100" marB="38100" anchor="ctr">
                    <a:solidFill>
                      <a:srgbClr val="FFFFFF"/>
                    </a:solidFill>
                  </a:tcPr>
                </a:tc>
                <a:tc>
                  <a:txBody>
                    <a:bodyPr wrap="square"/>
                    <a:lstStyle/>
                    <a:p>
                      <a:r>
                        <a:rPr sz="1200" b="0" i="0">
                          <a:solidFill>
                            <a:srgbClr val="051C2C"/>
                          </a:solidFill>
                          <a:latin typeface="Arial"/>
                        </a:rPr>
                        <a:t>T1</a:t>
                      </a:r>
                    </a:p>
                  </a:txBody>
                  <a:tcPr marL="95250" marR="95250" marT="38100" marB="38100" anchor="ctr">
                    <a:solidFill>
                      <a:srgbClr val="FFFFFF"/>
                    </a:solidFill>
                  </a:tcPr>
                </a:tc>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What delivery date can we safely commit to on this order?</a:t>
                      </a:r>
                    </a:p>
                  </a:txBody>
                  <a:tcPr marL="95250" marR="95250" marT="38100" marB="38100" anchor="ctr">
                    <a:solidFill>
                      <a:srgbClr val="FFFFFF"/>
                    </a:solidFill>
                  </a:tcPr>
                </a:tc>
              </a:tr>
              <a:tr h="533400">
                <a:tc>
                  <a:txBody>
                    <a:bodyPr wrap="square"/>
                    <a:lstStyle/>
                    <a:p>
                      <a:r>
                        <a:rPr sz="1200" b="0" i="0">
                          <a:solidFill>
                            <a:srgbClr val="051C2C"/>
                          </a:solidFill>
                          <a:latin typeface="Arial"/>
                        </a:rPr>
                        <a:t>Defect early warning on critical lines</a:t>
                      </a:r>
                    </a:p>
                  </a:txBody>
                  <a:tcPr marL="95250" marR="95250" marT="38100" marB="38100" anchor="ctr">
                    <a:solidFill>
                      <a:srgbClr val="F6F7F9"/>
                    </a:solidFill>
                  </a:tcPr>
                </a:tc>
                <a:tc>
                  <a:txBody>
                    <a:bodyPr wrap="square"/>
                    <a:lstStyle/>
                    <a:p>
                      <a:r>
                        <a:rPr sz="1200" b="0" i="0">
                          <a:solidFill>
                            <a:srgbClr val="051C2C"/>
                          </a:solidFill>
                          <a:latin typeface="Arial"/>
                        </a:rPr>
                        <a:t>T2</a:t>
                      </a:r>
                    </a:p>
                  </a:txBody>
                  <a:tcPr marL="95250" marR="95250" marT="38100" marB="38100" anchor="ctr">
                    <a:solidFill>
                      <a:srgbClr val="F6F7F9"/>
                    </a:solidFill>
                  </a:tcPr>
                </a:tc>
                <a:tc>
                  <a:txBody>
                    <a:bodyPr wrap="square"/>
                    <a:lstStyle/>
                    <a:p>
                      <a:r>
                        <a:rPr sz="1200" b="0" i="0">
                          <a:solidFill>
                            <a:srgbClr val="051C2C"/>
                          </a:solidFill>
                          <a:latin typeface="Arial"/>
                        </a:rPr>
                        <a:t>5</a:t>
                      </a:r>
                    </a:p>
                  </a:txBody>
                  <a:tcPr marL="95250" marR="95250" marT="38100" marB="38100" anchor="ctr">
                    <a:solidFill>
                      <a:srgbClr val="F6F7F9"/>
                    </a:solidFill>
                  </a:tcPr>
                </a:tc>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Should this line be stopped and adjusted now?</a:t>
                      </a:r>
                    </a:p>
                  </a:txBody>
                  <a:tcPr marL="95250" marR="95250" marT="38100" marB="38100" anchor="ctr">
                    <a:solidFill>
                      <a:srgbClr val="F6F7F9"/>
                    </a:solidFill>
                  </a:tcPr>
                </a:tc>
              </a:tr>
              <a:tr h="533400">
                <a:tc>
                  <a:txBody>
                    <a:bodyPr wrap="square"/>
                    <a:lstStyle/>
                    <a:p>
                      <a:r>
                        <a:rPr sz="1200" b="0" i="0">
                          <a:solidFill>
                            <a:srgbClr val="051C2C"/>
                          </a:solidFill>
                          <a:latin typeface="Arial"/>
                        </a:rPr>
                        <a:t>Product and customer margin review</a:t>
                      </a:r>
                    </a:p>
                  </a:txBody>
                  <a:tcPr marL="95250" marR="95250" marT="38100" marB="38100" anchor="ctr">
                    <a:solidFill>
                      <a:srgbClr val="FFFFFF"/>
                    </a:solidFill>
                  </a:tcPr>
                </a:tc>
                <a:tc>
                  <a:txBody>
                    <a:bodyPr wrap="square"/>
                    <a:lstStyle/>
                    <a:p>
                      <a:r>
                        <a:rPr sz="1200" b="0" i="0">
                          <a:solidFill>
                            <a:srgbClr val="051C2C"/>
                          </a:solidFill>
                          <a:latin typeface="Arial"/>
                        </a:rPr>
                        <a:t>T4</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Which products and accounts should we reprice, redesign or exit?</a:t>
                      </a:r>
                    </a:p>
                  </a:txBody>
                  <a:tcPr marL="95250" marR="95250" marT="38100" marB="38100" anchor="ctr">
                    <a:solidFill>
                      <a:srgbClr val="FFFFFF"/>
                    </a:solidFill>
                  </a:tcPr>
                </a:tc>
              </a:tr>
              <a:tr h="533400">
                <a:tc>
                  <a:txBody>
                    <a:bodyPr wrap="square"/>
                    <a:lstStyle/>
                    <a:p>
                      <a:r>
                        <a:rPr sz="1200" b="0" i="0">
                          <a:solidFill>
                            <a:srgbClr val="051C2C"/>
                          </a:solidFill>
                          <a:latin typeface="Arial"/>
                        </a:rPr>
                        <a:t>Predicted replacement offers</a:t>
                      </a:r>
                    </a:p>
                  </a:txBody>
                  <a:tcPr marL="95250" marR="95250" marT="38100" marB="38100" anchor="ctr">
                    <a:solidFill>
                      <a:srgbClr val="F6F7F9"/>
                    </a:solidFill>
                  </a:tcPr>
                </a:tc>
                <a:tc>
                  <a:txBody>
                    <a:bodyPr wrap="square"/>
                    <a:lstStyle/>
                    <a:p>
                      <a:r>
                        <a:rPr sz="1200" b="0" i="0">
                          <a:solidFill>
                            <a:srgbClr val="051C2C"/>
                          </a:solidFill>
                          <a:latin typeface="Arial"/>
                        </a:rPr>
                        <a:t>T3</a:t>
                      </a:r>
                    </a:p>
                  </a:txBody>
                  <a:tcPr marL="95250" marR="95250" marT="38100" marB="38100" anchor="ctr">
                    <a:solidFill>
                      <a:srgbClr val="F6F7F9"/>
                    </a:solidFill>
                  </a:tcPr>
                </a:tc>
                <a:tc>
                  <a:txBody>
                    <a:bodyPr wrap="square"/>
                    <a:lstStyle/>
                    <a:p>
                      <a:r>
                        <a:rPr sz="1200" b="0" i="0">
                          <a:solidFill>
                            <a:srgbClr val="051C2C"/>
                          </a:solidFill>
                          <a:latin typeface="Arial"/>
                        </a:rPr>
                        <a:t>5</a:t>
                      </a:r>
                    </a:p>
                  </a:txBody>
                  <a:tcPr marL="95250" marR="95250" marT="38100" marB="38100" anchor="ctr">
                    <a:solidFill>
                      <a:srgbClr val="F6F7F9"/>
                    </a:solidFill>
                  </a:tcPr>
                </a:tc>
                <a:tc>
                  <a:txBody>
                    <a:bodyPr wrap="square"/>
                    <a:lstStyle/>
                    <a:p>
                      <a:r>
                        <a:rPr sz="1200" b="0" i="0">
                          <a:solidFill>
                            <a:srgbClr val="051C2C"/>
                          </a:solidFill>
                          <a:latin typeface="Arial"/>
                        </a:rPr>
                        <a:t>3</a:t>
                      </a:r>
                    </a:p>
                  </a:txBody>
                  <a:tcPr marL="95250" marR="95250" marT="38100" marB="38100" anchor="ctr">
                    <a:solidFill>
                      <a:srgbClr val="F6F7F9"/>
                    </a:solidFill>
                  </a:tcPr>
                </a:tc>
                <a:tc>
                  <a:txBody>
                    <a:bodyPr wrap="square"/>
                    <a:lstStyle/>
                    <a:p>
                      <a:r>
                        <a:rPr sz="1200" b="0" i="0">
                          <a:solidFill>
                            <a:srgbClr val="051C2C"/>
                          </a:solidFill>
                          <a:latin typeface="Arial"/>
                        </a:rPr>
                        <a:t>When should we offer an operator a replacement before failure, and at what price?</a:t>
                      </a:r>
                    </a:p>
                  </a:txBody>
                  <a:tcPr marL="95250" marR="95250" marT="38100" marB="38100" anchor="ctr">
                    <a:solidFill>
                      <a:srgbClr val="F6F7F9"/>
                    </a:solidFill>
                  </a:tcPr>
                </a:tc>
              </a:tr>
              <a:tr h="533400">
                <a:tc>
                  <a:txBody>
                    <a:bodyPr wrap="square"/>
                    <a:lstStyle/>
                    <a:p>
                      <a:r>
                        <a:rPr sz="1200" b="0" i="0">
                          <a:solidFill>
                            <a:srgbClr val="051C2C"/>
                          </a:solidFill>
                          <a:latin typeface="Arial"/>
                        </a:rPr>
                        <a:t>Constrained sales and operations plan</a:t>
                      </a:r>
                    </a:p>
                  </a:txBody>
                  <a:tcPr marL="95250" marR="95250" marT="38100" marB="38100" anchor="ctr">
                    <a:solidFill>
                      <a:srgbClr val="FFFFFF"/>
                    </a:solidFill>
                  </a:tcPr>
                </a:tc>
                <a:tc>
                  <a:txBody>
                    <a:bodyPr wrap="square"/>
                    <a:lstStyle/>
                    <a:p>
                      <a:r>
                        <a:rPr sz="1200" b="0" i="0">
                          <a:solidFill>
                            <a:srgbClr val="051C2C"/>
                          </a:solidFill>
                          <a:latin typeface="Arial"/>
                        </a:rPr>
                        <a:t>T1</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Which demand do we serve first when capacity is short?</a:t>
                      </a:r>
                    </a:p>
                  </a:txBody>
                  <a:tcPr marL="95250" marR="95250" marT="38100" marB="38100" anchor="ctr">
                    <a:solidFill>
                      <a:srgbClr val="FFFFFF"/>
                    </a:solidFill>
                  </a:tcPr>
                </a:tc>
              </a:tr>
              <a:tr h="533400">
                <a:tc>
                  <a:txBody>
                    <a:bodyPr wrap="square"/>
                    <a:lstStyle/>
                    <a:p>
                      <a:r>
                        <a:rPr sz="1200" b="0" i="0">
                          <a:solidFill>
                            <a:srgbClr val="051C2C"/>
                          </a:solidFill>
                          <a:latin typeface="Arial"/>
                        </a:rPr>
                        <a:t>Supplier lot quality scoring</a:t>
                      </a:r>
                    </a:p>
                  </a:txBody>
                  <a:tcPr marL="95250" marR="95250" marT="38100" marB="38100" anchor="ctr">
                    <a:solidFill>
                      <a:srgbClr val="F6F7F9"/>
                    </a:solidFill>
                  </a:tcPr>
                </a:tc>
                <a:tc>
                  <a:txBody>
                    <a:bodyPr wrap="square"/>
                    <a:lstStyle/>
                    <a:p>
                      <a:r>
                        <a:rPr sz="1200" b="0" i="0">
                          <a:solidFill>
                            <a:srgbClr val="051C2C"/>
                          </a:solidFill>
                          <a:latin typeface="Arial"/>
                        </a:rPr>
                        <a:t>T2</a:t>
                      </a:r>
                    </a:p>
                  </a:txBody>
                  <a:tcPr marL="95250" marR="95250" marT="38100" marB="38100" anchor="ctr">
                    <a:solidFill>
                      <a:srgbClr val="F6F7F9"/>
                    </a:solidFill>
                  </a:tcPr>
                </a:tc>
                <a:tc>
                  <a:txBody>
                    <a:bodyPr wrap="square"/>
                    <a:lstStyle/>
                    <a:p>
                      <a:r>
                        <a:rPr sz="1200" b="0" i="0">
                          <a:solidFill>
                            <a:srgbClr val="051C2C"/>
                          </a:solidFill>
                          <a:latin typeface="Arial"/>
                        </a:rPr>
                        <a:t>3</a:t>
                      </a:r>
                    </a:p>
                  </a:txBody>
                  <a:tcPr marL="95250" marR="95250" marT="38100" marB="38100" anchor="ctr">
                    <a:solidFill>
                      <a:srgbClr val="F6F7F9"/>
                    </a:solidFill>
                  </a:tcPr>
                </a:tc>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Which incoming supplier lots need inspection or containment?</a:t>
                      </a:r>
                    </a:p>
                  </a:txBody>
                  <a:tcPr marL="95250" marR="95250" marT="38100" marB="38100" anchor="ctr">
                    <a:solidFill>
                      <a:srgbClr val="F6F7F9"/>
                    </a:solidFill>
                  </a:tcPr>
                </a:tc>
              </a:tr>
              <a:tr h="533400">
                <a:tc>
                  <a:txBody>
                    <a:bodyPr wrap="square"/>
                    <a:lstStyle/>
                    <a:p>
                      <a:r>
                        <a:rPr sz="1200" b="0" i="0">
                          <a:solidFill>
                            <a:srgbClr val="051C2C"/>
                          </a:solidFill>
                          <a:latin typeface="Arial"/>
                        </a:rPr>
                        <a:t>Warranty claim root cause</a:t>
                      </a:r>
                    </a:p>
                  </a:txBody>
                  <a:tcPr marL="95250" marR="95250" marT="38100" marB="38100" anchor="ctr">
                    <a:solidFill>
                      <a:srgbClr val="FFFFFF"/>
                    </a:solidFill>
                  </a:tcPr>
                </a:tc>
                <a:tc>
                  <a:txBody>
                    <a:bodyPr wrap="square"/>
                    <a:lstStyle/>
                    <a:p>
                      <a:r>
                        <a:rPr sz="1200" b="0" i="0">
                          <a:solidFill>
                            <a:srgbClr val="051C2C"/>
                          </a:solidFill>
                          <a:latin typeface="Arial"/>
                        </a:rPr>
                        <a:t>T2</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Which design, process or supplier cause drives this claim pattern?</a:t>
                      </a:r>
                    </a:p>
                  </a:txBody>
                  <a:tcPr marL="95250" marR="95250" marT="38100" marB="38100" anchor="ctr">
                    <a:solidFill>
                      <a:srgbClr val="FFFFFF"/>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Build those two first, because they share the product master and can prove value on the plant floor within a quarter.</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13</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Build once, use many: data products by use case</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Seven use cases were scored on value and feasibility; the promise-date engine and defect early warning scored highest on both.</a:t>
            </a:r>
          </a:p>
        </p:txBody>
      </p:sp>
      <p:sp>
        <p:nvSpPr>
          <p:cNvPr id="4" name="Rectangle 3"/>
          <p:cNvSpPr/>
          <p:nvPr/>
        </p:nvSpPr>
        <p:spPr>
          <a:xfrm>
            <a:off x="3771900"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829050" y="1733550"/>
            <a:ext cx="1152525" cy="552450"/>
          </a:xfrm>
          <a:prstGeom prst="rect">
            <a:avLst/>
          </a:prstGeom>
          <a:noFill/>
        </p:spPr>
        <p:txBody>
          <a:bodyPr wrap="square" lIns="0" rIns="0" tIns="0" bIns="0" anchor="ctr">
            <a:spAutoFit/>
          </a:bodyPr>
          <a:lstStyle/>
          <a:p>
            <a:pPr algn="ctr"/>
            <a:r>
              <a:rPr sz="907" b="1" i="0">
                <a:solidFill>
                  <a:srgbClr val="FFFFFF"/>
                </a:solidFill>
                <a:latin typeface="Arial"/>
              </a:rPr>
              <a:t>Product and material master</a:t>
            </a:r>
          </a:p>
        </p:txBody>
      </p:sp>
      <p:sp>
        <p:nvSpPr>
          <p:cNvPr id="6" name="Rectangle 5"/>
          <p:cNvSpPr/>
          <p:nvPr/>
        </p:nvSpPr>
        <p:spPr>
          <a:xfrm>
            <a:off x="5076825"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133975" y="1733550"/>
            <a:ext cx="1152525" cy="552450"/>
          </a:xfrm>
          <a:prstGeom prst="rect">
            <a:avLst/>
          </a:prstGeom>
          <a:noFill/>
        </p:spPr>
        <p:txBody>
          <a:bodyPr wrap="square" lIns="0" rIns="0" tIns="0" bIns="0" anchor="ctr">
            <a:spAutoFit/>
          </a:bodyPr>
          <a:lstStyle/>
          <a:p>
            <a:pPr algn="ctr"/>
            <a:r>
              <a:rPr sz="944" b="1" i="0">
                <a:solidFill>
                  <a:srgbClr val="FFFFFF"/>
                </a:solidFill>
                <a:latin typeface="Arial"/>
              </a:rPr>
              <a:t>Demand and capacity view</a:t>
            </a:r>
          </a:p>
        </p:txBody>
      </p:sp>
      <p:sp>
        <p:nvSpPr>
          <p:cNvPr id="8" name="Rectangle 7"/>
          <p:cNvSpPr/>
          <p:nvPr/>
        </p:nvSpPr>
        <p:spPr>
          <a:xfrm>
            <a:off x="6381750"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38900" y="1733550"/>
            <a:ext cx="1152525" cy="552450"/>
          </a:xfrm>
          <a:prstGeom prst="rect">
            <a:avLst/>
          </a:prstGeom>
          <a:noFill/>
        </p:spPr>
        <p:txBody>
          <a:bodyPr wrap="square" lIns="0" rIns="0" tIns="0" bIns="0" anchor="ctr">
            <a:spAutoFit/>
          </a:bodyPr>
          <a:lstStyle/>
          <a:p>
            <a:pPr algn="ctr"/>
            <a:r>
              <a:rPr sz="975" b="1" i="0">
                <a:solidFill>
                  <a:srgbClr val="FFFFFF"/>
                </a:solidFill>
                <a:latin typeface="Arial"/>
              </a:rPr>
              <a:t>Production genealogy</a:t>
            </a:r>
          </a:p>
        </p:txBody>
      </p:sp>
      <p:sp>
        <p:nvSpPr>
          <p:cNvPr id="10" name="Rectangle 9"/>
          <p:cNvSpPr/>
          <p:nvPr/>
        </p:nvSpPr>
        <p:spPr>
          <a:xfrm>
            <a:off x="7686675"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43825" y="1733550"/>
            <a:ext cx="1152525" cy="552450"/>
          </a:xfrm>
          <a:prstGeom prst="rect">
            <a:avLst/>
          </a:prstGeom>
          <a:noFill/>
        </p:spPr>
        <p:txBody>
          <a:bodyPr wrap="square" lIns="0" rIns="0" tIns="0" bIns="0" anchor="ctr">
            <a:spAutoFit/>
          </a:bodyPr>
          <a:lstStyle/>
          <a:p>
            <a:pPr algn="ctr"/>
            <a:r>
              <a:rPr sz="960" b="1" i="0">
                <a:solidFill>
                  <a:srgbClr val="FFFFFF"/>
                </a:solidFill>
                <a:latin typeface="Arial"/>
              </a:rPr>
              <a:t>Supplier quality record</a:t>
            </a:r>
          </a:p>
        </p:txBody>
      </p:sp>
      <p:sp>
        <p:nvSpPr>
          <p:cNvPr id="12" name="Rectangle 11"/>
          <p:cNvSpPr/>
          <p:nvPr/>
        </p:nvSpPr>
        <p:spPr>
          <a:xfrm>
            <a:off x="8991600"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048750" y="1733550"/>
            <a:ext cx="1152525" cy="552450"/>
          </a:xfrm>
          <a:prstGeom prst="rect">
            <a:avLst/>
          </a:prstGeom>
          <a:noFill/>
        </p:spPr>
        <p:txBody>
          <a:bodyPr wrap="square" lIns="0" rIns="0" tIns="0" bIns="0" anchor="ctr">
            <a:spAutoFit/>
          </a:bodyPr>
          <a:lstStyle/>
          <a:p>
            <a:pPr algn="ctr"/>
            <a:r>
              <a:rPr sz="975" b="1" i="0">
                <a:solidFill>
                  <a:srgbClr val="FFFFFF"/>
                </a:solidFill>
                <a:latin typeface="Arial"/>
              </a:rPr>
              <a:t>Installed base 360</a:t>
            </a:r>
          </a:p>
        </p:txBody>
      </p:sp>
      <p:sp>
        <p:nvSpPr>
          <p:cNvPr id="14" name="Rectangle 13"/>
          <p:cNvSpPr/>
          <p:nvPr/>
        </p:nvSpPr>
        <p:spPr>
          <a:xfrm>
            <a:off x="10296525"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353675" y="1733550"/>
            <a:ext cx="1152525" cy="552450"/>
          </a:xfrm>
          <a:prstGeom prst="rect">
            <a:avLst/>
          </a:prstGeom>
          <a:noFill/>
        </p:spPr>
        <p:txBody>
          <a:bodyPr wrap="square" lIns="0" rIns="0" tIns="0" bIns="0" anchor="ctr">
            <a:spAutoFit/>
          </a:bodyPr>
          <a:lstStyle/>
          <a:p>
            <a:pPr algn="ctr"/>
            <a:r>
              <a:rPr sz="944" b="1" i="0">
                <a:solidFill>
                  <a:srgbClr val="FFFFFF"/>
                </a:solidFill>
                <a:latin typeface="Arial"/>
              </a:rPr>
              <a:t>Cost-to-serve and margin</a:t>
            </a:r>
          </a:p>
        </p:txBody>
      </p:sp>
      <p:sp>
        <p:nvSpPr>
          <p:cNvPr id="16" name="Rectangle 15"/>
          <p:cNvSpPr/>
          <p:nvPr/>
        </p:nvSpPr>
        <p:spPr>
          <a:xfrm>
            <a:off x="609600" y="2343150"/>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3900" y="2343150"/>
            <a:ext cx="2952750" cy="446314"/>
          </a:xfrm>
          <a:prstGeom prst="rect">
            <a:avLst/>
          </a:prstGeom>
          <a:noFill/>
        </p:spPr>
        <p:txBody>
          <a:bodyPr wrap="square" lIns="0" rIns="0" tIns="0" bIns="0" anchor="ctr">
            <a:spAutoFit/>
          </a:bodyPr>
          <a:lstStyle/>
          <a:p>
            <a:pPr algn="l"/>
            <a:r>
              <a:rPr sz="1050" b="0" i="0">
                <a:solidFill>
                  <a:srgbClr val="051C2C"/>
                </a:solidFill>
                <a:latin typeface="Arial"/>
              </a:rPr>
              <a:t>Promise-date engine</a:t>
            </a:r>
          </a:p>
        </p:txBody>
      </p:sp>
      <p:sp>
        <p:nvSpPr>
          <p:cNvPr id="18" name="Oval 17"/>
          <p:cNvSpPr/>
          <p:nvPr/>
        </p:nvSpPr>
        <p:spPr>
          <a:xfrm>
            <a:off x="4319587" y="2480582"/>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5624512" y="2480582"/>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09600" y="2789464"/>
            <a:ext cx="10972800" cy="446314"/>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23900" y="2789464"/>
            <a:ext cx="2952750" cy="446314"/>
          </a:xfrm>
          <a:prstGeom prst="rect">
            <a:avLst/>
          </a:prstGeom>
          <a:noFill/>
        </p:spPr>
        <p:txBody>
          <a:bodyPr wrap="square" lIns="0" rIns="0" tIns="0" bIns="0" anchor="ctr">
            <a:spAutoFit/>
          </a:bodyPr>
          <a:lstStyle/>
          <a:p>
            <a:pPr algn="l"/>
            <a:r>
              <a:rPr sz="1050" b="0" i="0">
                <a:solidFill>
                  <a:srgbClr val="051C2C"/>
                </a:solidFill>
                <a:latin typeface="Arial"/>
              </a:rPr>
              <a:t>Constrained sales and operations plan</a:t>
            </a:r>
          </a:p>
        </p:txBody>
      </p:sp>
      <p:sp>
        <p:nvSpPr>
          <p:cNvPr id="22" name="Oval 21"/>
          <p:cNvSpPr/>
          <p:nvPr/>
        </p:nvSpPr>
        <p:spPr>
          <a:xfrm>
            <a:off x="5624512" y="2926896"/>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10844212" y="2926896"/>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09600" y="3235778"/>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3900" y="3235778"/>
            <a:ext cx="2952750" cy="446314"/>
          </a:xfrm>
          <a:prstGeom prst="rect">
            <a:avLst/>
          </a:prstGeom>
          <a:noFill/>
        </p:spPr>
        <p:txBody>
          <a:bodyPr wrap="square" lIns="0" rIns="0" tIns="0" bIns="0" anchor="ctr">
            <a:spAutoFit/>
          </a:bodyPr>
          <a:lstStyle/>
          <a:p>
            <a:pPr algn="l"/>
            <a:r>
              <a:rPr sz="1050" b="0" i="0">
                <a:solidFill>
                  <a:srgbClr val="051C2C"/>
                </a:solidFill>
                <a:latin typeface="Arial"/>
              </a:rPr>
              <a:t>Defect early warning on critical lines</a:t>
            </a:r>
          </a:p>
        </p:txBody>
      </p:sp>
      <p:sp>
        <p:nvSpPr>
          <p:cNvPr id="26" name="Oval 25"/>
          <p:cNvSpPr/>
          <p:nvPr/>
        </p:nvSpPr>
        <p:spPr>
          <a:xfrm>
            <a:off x="4319587" y="3373210"/>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6929437" y="3373210"/>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609600" y="3682092"/>
            <a:ext cx="10972800" cy="446314"/>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23900" y="3682092"/>
            <a:ext cx="2952750" cy="446314"/>
          </a:xfrm>
          <a:prstGeom prst="rect">
            <a:avLst/>
          </a:prstGeom>
          <a:noFill/>
        </p:spPr>
        <p:txBody>
          <a:bodyPr wrap="square" lIns="0" rIns="0" tIns="0" bIns="0" anchor="ctr">
            <a:spAutoFit/>
          </a:bodyPr>
          <a:lstStyle/>
          <a:p>
            <a:pPr algn="l"/>
            <a:r>
              <a:rPr sz="1050" b="0" i="0">
                <a:solidFill>
                  <a:srgbClr val="051C2C"/>
                </a:solidFill>
                <a:latin typeface="Arial"/>
              </a:rPr>
              <a:t>Supplier lot quality scoring</a:t>
            </a:r>
          </a:p>
        </p:txBody>
      </p:sp>
      <p:sp>
        <p:nvSpPr>
          <p:cNvPr id="30" name="Oval 29"/>
          <p:cNvSpPr/>
          <p:nvPr/>
        </p:nvSpPr>
        <p:spPr>
          <a:xfrm>
            <a:off x="6929437" y="3819525"/>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8234362" y="3819525"/>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609600" y="4128407"/>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23900" y="4128407"/>
            <a:ext cx="2952750" cy="446314"/>
          </a:xfrm>
          <a:prstGeom prst="rect">
            <a:avLst/>
          </a:prstGeom>
          <a:noFill/>
        </p:spPr>
        <p:txBody>
          <a:bodyPr wrap="square" lIns="0" rIns="0" tIns="0" bIns="0" anchor="ctr">
            <a:spAutoFit/>
          </a:bodyPr>
          <a:lstStyle/>
          <a:p>
            <a:pPr algn="l"/>
            <a:r>
              <a:rPr sz="1050" b="0" i="0">
                <a:solidFill>
                  <a:srgbClr val="051C2C"/>
                </a:solidFill>
                <a:latin typeface="Arial"/>
              </a:rPr>
              <a:t>Warranty claim root cause</a:t>
            </a:r>
          </a:p>
        </p:txBody>
      </p:sp>
      <p:sp>
        <p:nvSpPr>
          <p:cNvPr id="34" name="Oval 33"/>
          <p:cNvSpPr/>
          <p:nvPr/>
        </p:nvSpPr>
        <p:spPr>
          <a:xfrm>
            <a:off x="6929437" y="4265839"/>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8234362" y="4265839"/>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9539287" y="4265839"/>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609600" y="4574721"/>
            <a:ext cx="10972800" cy="446314"/>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723900" y="4574721"/>
            <a:ext cx="2952750" cy="446314"/>
          </a:xfrm>
          <a:prstGeom prst="rect">
            <a:avLst/>
          </a:prstGeom>
          <a:noFill/>
        </p:spPr>
        <p:txBody>
          <a:bodyPr wrap="square" lIns="0" rIns="0" tIns="0" bIns="0" anchor="ctr">
            <a:spAutoFit/>
          </a:bodyPr>
          <a:lstStyle/>
          <a:p>
            <a:pPr algn="l"/>
            <a:r>
              <a:rPr sz="1050" b="0" i="0">
                <a:solidFill>
                  <a:srgbClr val="051C2C"/>
                </a:solidFill>
                <a:latin typeface="Arial"/>
              </a:rPr>
              <a:t>Predicted replacement offers</a:t>
            </a:r>
          </a:p>
        </p:txBody>
      </p:sp>
      <p:sp>
        <p:nvSpPr>
          <p:cNvPr id="39" name="Oval 38"/>
          <p:cNvSpPr/>
          <p:nvPr/>
        </p:nvSpPr>
        <p:spPr>
          <a:xfrm>
            <a:off x="4319587" y="4712153"/>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9539287" y="4712153"/>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10844212" y="4712153"/>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609600" y="5021035"/>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23900" y="5021035"/>
            <a:ext cx="2952750" cy="446314"/>
          </a:xfrm>
          <a:prstGeom prst="rect">
            <a:avLst/>
          </a:prstGeom>
          <a:noFill/>
        </p:spPr>
        <p:txBody>
          <a:bodyPr wrap="square" lIns="0" rIns="0" tIns="0" bIns="0" anchor="ctr">
            <a:spAutoFit/>
          </a:bodyPr>
          <a:lstStyle/>
          <a:p>
            <a:pPr algn="l"/>
            <a:r>
              <a:rPr sz="1050" b="0" i="0">
                <a:solidFill>
                  <a:srgbClr val="051C2C"/>
                </a:solidFill>
                <a:latin typeface="Arial"/>
              </a:rPr>
              <a:t>Product and customer margin review</a:t>
            </a:r>
          </a:p>
        </p:txBody>
      </p:sp>
      <p:sp>
        <p:nvSpPr>
          <p:cNvPr id="44" name="Oval 43"/>
          <p:cNvSpPr/>
          <p:nvPr/>
        </p:nvSpPr>
        <p:spPr>
          <a:xfrm>
            <a:off x="4319587" y="5158467"/>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10844212" y="5158467"/>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3752850"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4</a:t>
            </a:r>
          </a:p>
        </p:txBody>
      </p:sp>
      <p:sp>
        <p:nvSpPr>
          <p:cNvPr id="47" name="TextBox 46"/>
          <p:cNvSpPr txBox="1"/>
          <p:nvPr/>
        </p:nvSpPr>
        <p:spPr>
          <a:xfrm>
            <a:off x="5057775"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2</a:t>
            </a:r>
          </a:p>
        </p:txBody>
      </p:sp>
      <p:sp>
        <p:nvSpPr>
          <p:cNvPr id="48" name="TextBox 47"/>
          <p:cNvSpPr txBox="1"/>
          <p:nvPr/>
        </p:nvSpPr>
        <p:spPr>
          <a:xfrm>
            <a:off x="6362700"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3</a:t>
            </a:r>
          </a:p>
        </p:txBody>
      </p:sp>
      <p:sp>
        <p:nvSpPr>
          <p:cNvPr id="49" name="TextBox 48"/>
          <p:cNvSpPr txBox="1"/>
          <p:nvPr/>
        </p:nvSpPr>
        <p:spPr>
          <a:xfrm>
            <a:off x="7667625"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2</a:t>
            </a:r>
          </a:p>
        </p:txBody>
      </p:sp>
      <p:sp>
        <p:nvSpPr>
          <p:cNvPr id="50" name="TextBox 49"/>
          <p:cNvSpPr txBox="1"/>
          <p:nvPr/>
        </p:nvSpPr>
        <p:spPr>
          <a:xfrm>
            <a:off x="8972550"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2</a:t>
            </a:r>
          </a:p>
        </p:txBody>
      </p:sp>
      <p:sp>
        <p:nvSpPr>
          <p:cNvPr id="51" name="TextBox 50"/>
          <p:cNvSpPr txBox="1"/>
          <p:nvPr/>
        </p:nvSpPr>
        <p:spPr>
          <a:xfrm>
            <a:off x="10277475"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3</a:t>
            </a:r>
          </a:p>
        </p:txBody>
      </p:sp>
      <p:sp>
        <p:nvSpPr>
          <p:cNvPr id="52" name="Rectangle 51"/>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54" name="TextBox 53"/>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Build those two first, because they share the product master and can prove value on the plant floor within a quarter.</a:t>
            </a:r>
          </a:p>
        </p:txBody>
      </p:sp>
      <p:sp>
        <p:nvSpPr>
          <p:cNvPr id="55" name="TextBox 5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56" name="TextBox 5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14</a:t>
            </a:r>
          </a:p>
        </p:txBody>
      </p:sp>
      <p:sp>
        <p:nvSpPr>
          <p:cNvPr id="57" name="Rectangle 5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Roadmap</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The roadmap puts governance, master data and planning in H1, traceability and costing in H2, and scaled service contracts only in H3.</a:t>
            </a:r>
          </a:p>
        </p:txBody>
      </p:sp>
      <p:sp>
        <p:nvSpPr>
          <p:cNvPr id="4" name="Rectangle 3"/>
          <p:cNvSpPr/>
          <p:nvPr/>
        </p:nvSpPr>
        <p:spPr>
          <a:xfrm>
            <a:off x="609600" y="1733550"/>
            <a:ext cx="3556000" cy="384810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7335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905000"/>
            <a:ext cx="3213100" cy="476250"/>
          </a:xfrm>
          <a:prstGeom prst="rect">
            <a:avLst/>
          </a:prstGeom>
          <a:noFill/>
        </p:spPr>
        <p:txBody>
          <a:bodyPr wrap="square" lIns="0" rIns="0" tIns="0" bIns="0" anchor="t">
            <a:spAutoFit/>
          </a:bodyPr>
          <a:lstStyle/>
          <a:p>
            <a:pPr algn="l"/>
            <a:r>
              <a:rPr sz="1350" b="1" i="0">
                <a:solidFill>
                  <a:srgbClr val="051C2C"/>
                </a:solidFill>
                <a:latin typeface="Arial"/>
              </a:rPr>
              <a:t>Horizon 1: 0-6 months</a:t>
            </a:r>
          </a:p>
        </p:txBody>
      </p:sp>
      <p:sp>
        <p:nvSpPr>
          <p:cNvPr id="7" name="Rectangle 6"/>
          <p:cNvSpPr/>
          <p:nvPr/>
        </p:nvSpPr>
        <p:spPr>
          <a:xfrm>
            <a:off x="781050" y="2590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33450" y="2495550"/>
            <a:ext cx="3060700" cy="666750"/>
          </a:xfrm>
          <a:prstGeom prst="rect">
            <a:avLst/>
          </a:prstGeom>
          <a:noFill/>
        </p:spPr>
        <p:txBody>
          <a:bodyPr wrap="square" lIns="0" rIns="0" tIns="0" bIns="0" anchor="t">
            <a:spAutoFit/>
          </a:bodyPr>
          <a:lstStyle/>
          <a:p>
            <a:pPr algn="l"/>
            <a:r>
              <a:rPr sz="997" b="0" i="0">
                <a:solidFill>
                  <a:srgbClr val="051C2C"/>
                </a:solidFill>
                <a:latin typeface="Arial"/>
              </a:rPr>
              <a:t>Data governance operating model: owners and stewards named for seven critical domains</a:t>
            </a:r>
          </a:p>
        </p:txBody>
      </p:sp>
      <p:sp>
        <p:nvSpPr>
          <p:cNvPr id="9" name="Rectangle 8"/>
          <p:cNvSpPr/>
          <p:nvPr/>
        </p:nvSpPr>
        <p:spPr>
          <a:xfrm>
            <a:off x="781050" y="3257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3450" y="3162300"/>
            <a:ext cx="3060700" cy="666750"/>
          </a:xfrm>
          <a:prstGeom prst="rect">
            <a:avLst/>
          </a:prstGeom>
          <a:noFill/>
        </p:spPr>
        <p:txBody>
          <a:bodyPr wrap="square" lIns="0" rIns="0" tIns="0" bIns="0" anchor="t">
            <a:spAutoFit/>
          </a:bodyPr>
          <a:lstStyle/>
          <a:p>
            <a:pPr algn="l"/>
            <a:r>
              <a:rPr sz="1110" b="0" i="0">
                <a:solidFill>
                  <a:srgbClr val="051C2C"/>
                </a:solidFill>
                <a:latin typeface="Arial"/>
              </a:rPr>
              <a:t>Master data clean-up and ownership for materials and customers</a:t>
            </a:r>
          </a:p>
        </p:txBody>
      </p:sp>
      <p:sp>
        <p:nvSpPr>
          <p:cNvPr id="11" name="Rectangle 10"/>
          <p:cNvSpPr/>
          <p:nvPr/>
        </p:nvSpPr>
        <p:spPr>
          <a:xfrm>
            <a:off x="781050" y="3924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3450" y="3829050"/>
            <a:ext cx="3060700" cy="666750"/>
          </a:xfrm>
          <a:prstGeom prst="rect">
            <a:avLst/>
          </a:prstGeom>
          <a:noFill/>
        </p:spPr>
        <p:txBody>
          <a:bodyPr wrap="square" lIns="0" rIns="0" tIns="0" bIns="0" anchor="t">
            <a:spAutoFit/>
          </a:bodyPr>
          <a:lstStyle/>
          <a:p>
            <a:pPr algn="l"/>
            <a:r>
              <a:rPr sz="997" b="0" i="0">
                <a:solidFill>
                  <a:srgbClr val="051C2C"/>
                </a:solidFill>
                <a:latin typeface="Arial"/>
              </a:rPr>
              <a:t>Integrated planning data product live in two plants, feeding the promise-date engine</a:t>
            </a:r>
          </a:p>
        </p:txBody>
      </p:sp>
      <p:sp>
        <p:nvSpPr>
          <p:cNvPr id="13" name="Rectangle 12"/>
          <p:cNvSpPr/>
          <p:nvPr/>
        </p:nvSpPr>
        <p:spPr>
          <a:xfrm>
            <a:off x="781050" y="4591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3450" y="4495800"/>
            <a:ext cx="3060700" cy="666750"/>
          </a:xfrm>
          <a:prstGeom prst="rect">
            <a:avLst/>
          </a:prstGeom>
          <a:noFill/>
        </p:spPr>
        <p:txBody>
          <a:bodyPr wrap="square" lIns="0" rIns="0" tIns="0" bIns="0" anchor="t">
            <a:spAutoFit/>
          </a:bodyPr>
          <a:lstStyle/>
          <a:p>
            <a:pPr algn="l"/>
            <a:r>
              <a:rPr sz="1080" b="0" i="0">
                <a:solidFill>
                  <a:srgbClr val="051C2C"/>
                </a:solidFill>
                <a:latin typeface="Arial"/>
              </a:rPr>
              <a:t>Statistical process control alerts on the three highest-scrap lines</a:t>
            </a:r>
          </a:p>
        </p:txBody>
      </p:sp>
      <p:sp>
        <p:nvSpPr>
          <p:cNvPr id="15" name="Rectangle 14"/>
          <p:cNvSpPr/>
          <p:nvPr/>
        </p:nvSpPr>
        <p:spPr>
          <a:xfrm>
            <a:off x="4318000" y="1733550"/>
            <a:ext cx="3556000" cy="38481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18000" y="17335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89450" y="1905000"/>
            <a:ext cx="3213100" cy="476250"/>
          </a:xfrm>
          <a:prstGeom prst="rect">
            <a:avLst/>
          </a:prstGeom>
          <a:noFill/>
        </p:spPr>
        <p:txBody>
          <a:bodyPr wrap="square" lIns="0" rIns="0" tIns="0" bIns="0" anchor="t">
            <a:spAutoFit/>
          </a:bodyPr>
          <a:lstStyle/>
          <a:p>
            <a:pPr algn="l"/>
            <a:r>
              <a:rPr sz="1350" b="1" i="0">
                <a:solidFill>
                  <a:srgbClr val="051C2C"/>
                </a:solidFill>
                <a:latin typeface="Arial"/>
              </a:rPr>
              <a:t>Horizon 2: 6-18 months</a:t>
            </a:r>
          </a:p>
        </p:txBody>
      </p:sp>
      <p:sp>
        <p:nvSpPr>
          <p:cNvPr id="18" name="Rectangle 17"/>
          <p:cNvSpPr/>
          <p:nvPr/>
        </p:nvSpPr>
        <p:spPr>
          <a:xfrm>
            <a:off x="4489450" y="2590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41850" y="2495550"/>
            <a:ext cx="3060700" cy="666750"/>
          </a:xfrm>
          <a:prstGeom prst="rect">
            <a:avLst/>
          </a:prstGeom>
          <a:noFill/>
        </p:spPr>
        <p:txBody>
          <a:bodyPr wrap="square" lIns="0" rIns="0" tIns="0" bIns="0" anchor="t">
            <a:spAutoFit/>
          </a:bodyPr>
          <a:lstStyle/>
          <a:p>
            <a:pPr algn="l"/>
            <a:r>
              <a:rPr sz="1050" b="0" i="0">
                <a:solidFill>
                  <a:srgbClr val="051C2C"/>
                </a:solidFill>
                <a:latin typeface="Arial"/>
              </a:rPr>
              <a:t>Serial-level traceability across all five plants, linked to supplier lots</a:t>
            </a:r>
          </a:p>
        </p:txBody>
      </p:sp>
      <p:sp>
        <p:nvSpPr>
          <p:cNvPr id="20" name="Rectangle 19"/>
          <p:cNvSpPr/>
          <p:nvPr/>
        </p:nvSpPr>
        <p:spPr>
          <a:xfrm>
            <a:off x="4489450" y="3257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41850" y="3162300"/>
            <a:ext cx="3060700" cy="666750"/>
          </a:xfrm>
          <a:prstGeom prst="rect">
            <a:avLst/>
          </a:prstGeom>
          <a:noFill/>
        </p:spPr>
        <p:txBody>
          <a:bodyPr wrap="square" lIns="0" rIns="0" tIns="0" bIns="0" anchor="t">
            <a:spAutoFit/>
          </a:bodyPr>
          <a:lstStyle/>
          <a:p>
            <a:pPr algn="l"/>
            <a:r>
              <a:rPr sz="1057" b="0" i="0">
                <a:solidFill>
                  <a:srgbClr val="051C2C"/>
                </a:solidFill>
                <a:latin typeface="Arial"/>
              </a:rPr>
              <a:t>Cost-to-serve model producing a monthly product and customer margin pack</a:t>
            </a:r>
          </a:p>
        </p:txBody>
      </p:sp>
      <p:sp>
        <p:nvSpPr>
          <p:cNvPr id="22" name="Rectangle 21"/>
          <p:cNvSpPr/>
          <p:nvPr/>
        </p:nvSpPr>
        <p:spPr>
          <a:xfrm>
            <a:off x="4489450" y="3924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41850" y="3829050"/>
            <a:ext cx="3060700" cy="666750"/>
          </a:xfrm>
          <a:prstGeom prst="rect">
            <a:avLst/>
          </a:prstGeom>
          <a:noFill/>
        </p:spPr>
        <p:txBody>
          <a:bodyPr wrap="square" lIns="0" rIns="0" tIns="0" bIns="0" anchor="t">
            <a:spAutoFit/>
          </a:bodyPr>
          <a:lstStyle/>
          <a:p>
            <a:pPr algn="l"/>
            <a:r>
              <a:rPr sz="1102" b="0" i="0">
                <a:solidFill>
                  <a:srgbClr val="051C2C"/>
                </a:solidFill>
                <a:latin typeface="Arial"/>
              </a:rPr>
              <a:t>Connected-component service pilot with ten key-account operators</a:t>
            </a:r>
          </a:p>
        </p:txBody>
      </p:sp>
      <p:sp>
        <p:nvSpPr>
          <p:cNvPr id="24" name="Rectangle 23"/>
          <p:cNvSpPr/>
          <p:nvPr/>
        </p:nvSpPr>
        <p:spPr>
          <a:xfrm>
            <a:off x="4489450" y="4591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641850" y="4495800"/>
            <a:ext cx="3060700" cy="666750"/>
          </a:xfrm>
          <a:prstGeom prst="rect">
            <a:avLst/>
          </a:prstGeom>
          <a:noFill/>
        </p:spPr>
        <p:txBody>
          <a:bodyPr wrap="square" lIns="0" rIns="0" tIns="0" bIns="0" anchor="t">
            <a:spAutoFit/>
          </a:bodyPr>
          <a:lstStyle/>
          <a:p>
            <a:pPr algn="l"/>
            <a:r>
              <a:rPr sz="1102" b="0" i="0">
                <a:solidFill>
                  <a:srgbClr val="051C2C"/>
                </a:solidFill>
                <a:latin typeface="Arial"/>
              </a:rPr>
              <a:t>Plant analytics academy: first sixty process engineers certified</a:t>
            </a:r>
          </a:p>
        </p:txBody>
      </p:sp>
      <p:sp>
        <p:nvSpPr>
          <p:cNvPr id="26" name="Rectangle 25"/>
          <p:cNvSpPr/>
          <p:nvPr/>
        </p:nvSpPr>
        <p:spPr>
          <a:xfrm>
            <a:off x="8026400" y="1733550"/>
            <a:ext cx="3556000" cy="384810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026400" y="17335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197850" y="1905000"/>
            <a:ext cx="3213100" cy="476250"/>
          </a:xfrm>
          <a:prstGeom prst="rect">
            <a:avLst/>
          </a:prstGeom>
          <a:noFill/>
        </p:spPr>
        <p:txBody>
          <a:bodyPr wrap="square" lIns="0" rIns="0" tIns="0" bIns="0" anchor="t">
            <a:spAutoFit/>
          </a:bodyPr>
          <a:lstStyle/>
          <a:p>
            <a:pPr algn="l"/>
            <a:r>
              <a:rPr sz="1350" b="1" i="0">
                <a:solidFill>
                  <a:srgbClr val="051C2C"/>
                </a:solidFill>
                <a:latin typeface="Arial"/>
              </a:rPr>
              <a:t>Horizon 3: 18-36 months</a:t>
            </a:r>
          </a:p>
        </p:txBody>
      </p:sp>
      <p:sp>
        <p:nvSpPr>
          <p:cNvPr id="29" name="Rectangle 28"/>
          <p:cNvSpPr/>
          <p:nvPr/>
        </p:nvSpPr>
        <p:spPr>
          <a:xfrm>
            <a:off x="8197850" y="2590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350250" y="2495550"/>
            <a:ext cx="3060700" cy="666750"/>
          </a:xfrm>
          <a:prstGeom prst="rect">
            <a:avLst/>
          </a:prstGeom>
          <a:noFill/>
        </p:spPr>
        <p:txBody>
          <a:bodyPr wrap="square" lIns="0" rIns="0" tIns="0" bIns="0" anchor="t">
            <a:spAutoFit/>
          </a:bodyPr>
          <a:lstStyle/>
          <a:p>
            <a:pPr algn="l"/>
            <a:r>
              <a:rPr sz="975" b="0" i="0">
                <a:solidFill>
                  <a:srgbClr val="051C2C"/>
                </a:solidFill>
                <a:latin typeface="Arial"/>
              </a:rPr>
              <a:t>Predicted replacement offers scaled into priced service contracts across the installed base</a:t>
            </a:r>
          </a:p>
        </p:txBody>
      </p:sp>
      <p:sp>
        <p:nvSpPr>
          <p:cNvPr id="31" name="Rectangle 30"/>
          <p:cNvSpPr/>
          <p:nvPr/>
        </p:nvSpPr>
        <p:spPr>
          <a:xfrm>
            <a:off x="8197850" y="3257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50250" y="3162300"/>
            <a:ext cx="3060700" cy="666750"/>
          </a:xfrm>
          <a:prstGeom prst="rect">
            <a:avLst/>
          </a:prstGeom>
          <a:noFill/>
        </p:spPr>
        <p:txBody>
          <a:bodyPr wrap="square" lIns="0" rIns="0" tIns="0" bIns="0" anchor="t">
            <a:spAutoFit/>
          </a:bodyPr>
          <a:lstStyle/>
          <a:p>
            <a:pPr algn="l"/>
            <a:r>
              <a:rPr sz="1005" b="0" i="0">
                <a:solidFill>
                  <a:srgbClr val="051C2C"/>
                </a:solidFill>
                <a:latin typeface="Arial"/>
              </a:rPr>
              <a:t>Monthly constrained sales and operations plan run entirely on shared data products</a:t>
            </a:r>
          </a:p>
        </p:txBody>
      </p:sp>
      <p:sp>
        <p:nvSpPr>
          <p:cNvPr id="33" name="Rectangle 32"/>
          <p:cNvSpPr/>
          <p:nvPr/>
        </p:nvSpPr>
        <p:spPr>
          <a:xfrm>
            <a:off x="8197850" y="3924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50250" y="3829050"/>
            <a:ext cx="3060700" cy="666750"/>
          </a:xfrm>
          <a:prstGeom prst="rect">
            <a:avLst/>
          </a:prstGeom>
          <a:noFill/>
        </p:spPr>
        <p:txBody>
          <a:bodyPr wrap="square" lIns="0" rIns="0" tIns="0" bIns="0" anchor="t">
            <a:spAutoFit/>
          </a:bodyPr>
          <a:lstStyle/>
          <a:p>
            <a:pPr algn="l"/>
            <a:r>
              <a:rPr sz="1042" b="0" i="0">
                <a:solidFill>
                  <a:srgbClr val="051C2C"/>
                </a:solidFill>
                <a:latin typeface="Arial"/>
              </a:rPr>
              <a:t>Warranty root-cause loop feeding design and supplier changes every quarter</a:t>
            </a:r>
          </a:p>
        </p:txBody>
      </p:sp>
      <p:sp>
        <p:nvSpPr>
          <p:cNvPr id="35" name="Rectangle 3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7" name="TextBox 36"/>
          <p:cNvSpPr txBox="1"/>
          <p:nvPr/>
        </p:nvSpPr>
        <p:spPr>
          <a:xfrm>
            <a:off x="1809750" y="5772150"/>
            <a:ext cx="9582150" cy="495300"/>
          </a:xfrm>
          <a:prstGeom prst="rect">
            <a:avLst/>
          </a:prstGeom>
          <a:noFill/>
        </p:spPr>
        <p:txBody>
          <a:bodyPr wrap="square" lIns="0" rIns="0" tIns="0" bIns="0" anchor="ctr">
            <a:spAutoFit/>
          </a:bodyPr>
          <a:lstStyle/>
          <a:p>
            <a:pPr algn="l"/>
            <a:r>
              <a:rPr sz="1192" b="0" i="0">
                <a:solidFill>
                  <a:srgbClr val="FFFFFF"/>
                </a:solidFill>
                <a:latin typeface="Arial"/>
              </a:rPr>
              <a:t>Hold the service scale-up until traceability and installed-base data are proven, so the new business rests on trusted data.</a:t>
            </a:r>
          </a:p>
        </p:txBody>
      </p:sp>
      <p:sp>
        <p:nvSpPr>
          <p:cNvPr id="38" name="TextBox 3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39" name="TextBox 3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15</a:t>
            </a:r>
          </a:p>
        </p:txBody>
      </p:sp>
      <p:sp>
        <p:nvSpPr>
          <p:cNvPr id="40" name="Rectangle 3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first 100 days</a:t>
            </a:r>
          </a:p>
        </p:txBody>
      </p:sp>
      <p:sp>
        <p:nvSpPr>
          <p:cNvPr id="3" name="Rectangle 2"/>
          <p:cNvSpPr/>
          <p:nvPr/>
        </p:nvSpPr>
        <p:spPr>
          <a:xfrm>
            <a:off x="609600" y="1257300"/>
            <a:ext cx="2628900" cy="43243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6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1428750"/>
            <a:ext cx="2286000" cy="476250"/>
          </a:xfrm>
          <a:prstGeom prst="rect">
            <a:avLst/>
          </a:prstGeom>
          <a:noFill/>
        </p:spPr>
        <p:txBody>
          <a:bodyPr wrap="square" lIns="0" rIns="0" tIns="0" bIns="0" anchor="t">
            <a:spAutoFit/>
          </a:bodyPr>
          <a:lstStyle/>
          <a:p>
            <a:pPr algn="l"/>
            <a:r>
              <a:rPr sz="1185" b="1" i="0">
                <a:solidFill>
                  <a:srgbClr val="051C2C"/>
                </a:solidFill>
                <a:latin typeface="Arial"/>
              </a:rPr>
              <a:t>Weeks 1-2: Mandate and baseline</a:t>
            </a:r>
          </a:p>
        </p:txBody>
      </p:sp>
      <p:sp>
        <p:nvSpPr>
          <p:cNvPr id="6" name="Rectangle 5"/>
          <p:cNvSpPr/>
          <p:nvPr/>
        </p:nvSpPr>
        <p:spPr>
          <a:xfrm>
            <a:off x="7810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3450" y="2019300"/>
            <a:ext cx="2133600" cy="666750"/>
          </a:xfrm>
          <a:prstGeom prst="rect">
            <a:avLst/>
          </a:prstGeom>
          <a:noFill/>
        </p:spPr>
        <p:txBody>
          <a:bodyPr wrap="square" lIns="0" rIns="0" tIns="0" bIns="0" anchor="t">
            <a:spAutoFit/>
          </a:bodyPr>
          <a:lstStyle/>
          <a:p>
            <a:pPr algn="l"/>
            <a:r>
              <a:rPr sz="1035" b="0" i="0">
                <a:solidFill>
                  <a:srgbClr val="051C2C"/>
                </a:solidFill>
                <a:latin typeface="Arial"/>
              </a:rPr>
              <a:t>Data council chartered with COO, CFO and VP Quality as sponsors</a:t>
            </a:r>
          </a:p>
        </p:txBody>
      </p:sp>
      <p:sp>
        <p:nvSpPr>
          <p:cNvPr id="8" name="Rectangle 7"/>
          <p:cNvSpPr/>
          <p:nvPr/>
        </p:nvSpPr>
        <p:spPr>
          <a:xfrm>
            <a:off x="7810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33450" y="2686050"/>
            <a:ext cx="2133600" cy="666750"/>
          </a:xfrm>
          <a:prstGeom prst="rect">
            <a:avLst/>
          </a:prstGeom>
          <a:noFill/>
        </p:spPr>
        <p:txBody>
          <a:bodyPr wrap="square" lIns="0" rIns="0" tIns="0" bIns="0" anchor="t">
            <a:spAutoFit/>
          </a:bodyPr>
          <a:lstStyle/>
          <a:p>
            <a:pPr algn="l"/>
            <a:r>
              <a:rPr sz="944" b="0" i="0">
                <a:solidFill>
                  <a:srgbClr val="051C2C"/>
                </a:solidFill>
                <a:latin typeface="Arial"/>
              </a:rPr>
              <a:t>Baselines for OTIF, first-pass yield and cost of poor quality agreed with finance</a:t>
            </a:r>
          </a:p>
        </p:txBody>
      </p:sp>
      <p:sp>
        <p:nvSpPr>
          <p:cNvPr id="10" name="Rectangle 9"/>
          <p:cNvSpPr/>
          <p:nvPr/>
        </p:nvSpPr>
        <p:spPr>
          <a:xfrm>
            <a:off x="7810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33450" y="3352800"/>
            <a:ext cx="2133600" cy="666750"/>
          </a:xfrm>
          <a:prstGeom prst="rect">
            <a:avLst/>
          </a:prstGeom>
          <a:noFill/>
        </p:spPr>
        <p:txBody>
          <a:bodyPr wrap="square" lIns="0" rIns="0" tIns="0" bIns="0" anchor="t">
            <a:spAutoFit/>
          </a:bodyPr>
          <a:lstStyle/>
          <a:p>
            <a:pPr algn="l"/>
            <a:r>
              <a:rPr sz="1050" b="0" i="0">
                <a:solidFill>
                  <a:srgbClr val="051C2C"/>
                </a:solidFill>
                <a:latin typeface="Arial"/>
              </a:rPr>
              <a:t>System inventory: ERP, MES, quality, CRM and field service</a:t>
            </a:r>
          </a:p>
        </p:txBody>
      </p:sp>
      <p:sp>
        <p:nvSpPr>
          <p:cNvPr id="12" name="Rectangle 11"/>
          <p:cNvSpPr/>
          <p:nvPr/>
        </p:nvSpPr>
        <p:spPr>
          <a:xfrm>
            <a:off x="3390900" y="1257300"/>
            <a:ext cx="2628900" cy="432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3909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62350" y="1428750"/>
            <a:ext cx="2286000" cy="476250"/>
          </a:xfrm>
          <a:prstGeom prst="rect">
            <a:avLst/>
          </a:prstGeom>
          <a:noFill/>
        </p:spPr>
        <p:txBody>
          <a:bodyPr wrap="square" lIns="0" rIns="0" tIns="0" bIns="0" anchor="t">
            <a:spAutoFit/>
          </a:bodyPr>
          <a:lstStyle/>
          <a:p>
            <a:pPr algn="l"/>
            <a:r>
              <a:rPr sz="1170" b="1" i="0">
                <a:solidFill>
                  <a:srgbClr val="051C2C"/>
                </a:solidFill>
                <a:latin typeface="Arial"/>
              </a:rPr>
              <a:t>Weeks 3-6: Prioritise and design</a:t>
            </a:r>
          </a:p>
        </p:txBody>
      </p:sp>
      <p:sp>
        <p:nvSpPr>
          <p:cNvPr id="15" name="Rectangle 14"/>
          <p:cNvSpPr/>
          <p:nvPr/>
        </p:nvSpPr>
        <p:spPr>
          <a:xfrm>
            <a:off x="35623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714750" y="2019300"/>
            <a:ext cx="2133600" cy="666750"/>
          </a:xfrm>
          <a:prstGeom prst="rect">
            <a:avLst/>
          </a:prstGeom>
          <a:noFill/>
        </p:spPr>
        <p:txBody>
          <a:bodyPr wrap="square" lIns="0" rIns="0" tIns="0" bIns="0" anchor="t">
            <a:spAutoFit/>
          </a:bodyPr>
          <a:lstStyle/>
          <a:p>
            <a:pPr algn="l"/>
            <a:r>
              <a:rPr sz="1050" b="0" i="0">
                <a:solidFill>
                  <a:srgbClr val="051C2C"/>
                </a:solidFill>
                <a:latin typeface="Arial"/>
              </a:rPr>
              <a:t>Use-case portfolio scored on value and feasibility</a:t>
            </a:r>
          </a:p>
        </p:txBody>
      </p:sp>
      <p:sp>
        <p:nvSpPr>
          <p:cNvPr id="17" name="Rectangle 16"/>
          <p:cNvSpPr/>
          <p:nvPr/>
        </p:nvSpPr>
        <p:spPr>
          <a:xfrm>
            <a:off x="35623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714750" y="2686050"/>
            <a:ext cx="2133600" cy="666750"/>
          </a:xfrm>
          <a:prstGeom prst="rect">
            <a:avLst/>
          </a:prstGeom>
          <a:noFill/>
        </p:spPr>
        <p:txBody>
          <a:bodyPr wrap="square" lIns="0" rIns="0" tIns="0" bIns="0" anchor="t">
            <a:spAutoFit/>
          </a:bodyPr>
          <a:lstStyle/>
          <a:p>
            <a:pPr algn="l"/>
            <a:r>
              <a:rPr sz="1050" b="0" i="0">
                <a:solidFill>
                  <a:srgbClr val="051C2C"/>
                </a:solidFill>
                <a:latin typeface="Arial"/>
              </a:rPr>
              <a:t>Owners named for product, customer and asset data</a:t>
            </a:r>
          </a:p>
        </p:txBody>
      </p:sp>
      <p:sp>
        <p:nvSpPr>
          <p:cNvPr id="19" name="Rectangle 18"/>
          <p:cNvSpPr/>
          <p:nvPr/>
        </p:nvSpPr>
        <p:spPr>
          <a:xfrm>
            <a:off x="35623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714750" y="3352800"/>
            <a:ext cx="2133600" cy="666750"/>
          </a:xfrm>
          <a:prstGeom prst="rect">
            <a:avLst/>
          </a:prstGeom>
          <a:noFill/>
        </p:spPr>
        <p:txBody>
          <a:bodyPr wrap="square" lIns="0" rIns="0" tIns="0" bIns="0" anchor="t">
            <a:spAutoFit/>
          </a:bodyPr>
          <a:lstStyle/>
          <a:p>
            <a:pPr algn="l"/>
            <a:r>
              <a:rPr sz="1019" b="0" i="0">
                <a:solidFill>
                  <a:srgbClr val="051C2C"/>
                </a:solidFill>
                <a:latin typeface="Arial"/>
              </a:rPr>
              <a:t>Designs for the demand and capacity view and production genealogy</a:t>
            </a:r>
          </a:p>
        </p:txBody>
      </p:sp>
      <p:sp>
        <p:nvSpPr>
          <p:cNvPr id="21" name="Rectangle 20"/>
          <p:cNvSpPr/>
          <p:nvPr/>
        </p:nvSpPr>
        <p:spPr>
          <a:xfrm>
            <a:off x="6172200" y="1257300"/>
            <a:ext cx="2628900" cy="43243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1722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43650" y="1428750"/>
            <a:ext cx="2286000" cy="476250"/>
          </a:xfrm>
          <a:prstGeom prst="rect">
            <a:avLst/>
          </a:prstGeom>
          <a:noFill/>
        </p:spPr>
        <p:txBody>
          <a:bodyPr wrap="square" lIns="0" rIns="0" tIns="0" bIns="0" anchor="t">
            <a:spAutoFit/>
          </a:bodyPr>
          <a:lstStyle/>
          <a:p>
            <a:pPr algn="l"/>
            <a:r>
              <a:rPr sz="1125" b="1" i="0">
                <a:solidFill>
                  <a:srgbClr val="051C2C"/>
                </a:solidFill>
                <a:latin typeface="Arial"/>
              </a:rPr>
              <a:t>Weeks 7-10: First value on the floor</a:t>
            </a:r>
          </a:p>
        </p:txBody>
      </p:sp>
      <p:sp>
        <p:nvSpPr>
          <p:cNvPr id="24" name="Rectangle 23"/>
          <p:cNvSpPr/>
          <p:nvPr/>
        </p:nvSpPr>
        <p:spPr>
          <a:xfrm>
            <a:off x="63436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96050" y="2019300"/>
            <a:ext cx="2133600" cy="666750"/>
          </a:xfrm>
          <a:prstGeom prst="rect">
            <a:avLst/>
          </a:prstGeom>
          <a:noFill/>
        </p:spPr>
        <p:txBody>
          <a:bodyPr wrap="square" lIns="0" rIns="0" tIns="0" bIns="0" anchor="t">
            <a:spAutoFit/>
          </a:bodyPr>
          <a:lstStyle/>
          <a:p>
            <a:pPr algn="l"/>
            <a:r>
              <a:rPr sz="1050" b="0" i="0">
                <a:solidFill>
                  <a:srgbClr val="051C2C"/>
                </a:solidFill>
                <a:latin typeface="Arial"/>
              </a:rPr>
              <a:t>Promise-date engine piloted with one plant's order desk</a:t>
            </a:r>
          </a:p>
        </p:txBody>
      </p:sp>
      <p:sp>
        <p:nvSpPr>
          <p:cNvPr id="26" name="Rectangle 25"/>
          <p:cNvSpPr/>
          <p:nvPr/>
        </p:nvSpPr>
        <p:spPr>
          <a:xfrm>
            <a:off x="63436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96050" y="2686050"/>
            <a:ext cx="2133600" cy="666750"/>
          </a:xfrm>
          <a:prstGeom prst="rect">
            <a:avLst/>
          </a:prstGeom>
          <a:noFill/>
        </p:spPr>
        <p:txBody>
          <a:bodyPr wrap="square" lIns="0" rIns="0" tIns="0" bIns="0" anchor="t">
            <a:spAutoFit/>
          </a:bodyPr>
          <a:lstStyle/>
          <a:p>
            <a:pPr algn="l"/>
            <a:r>
              <a:rPr sz="1050" b="0" i="0">
                <a:solidFill>
                  <a:srgbClr val="051C2C"/>
                </a:solidFill>
                <a:latin typeface="Arial"/>
              </a:rPr>
              <a:t>Process control alerts live on the first critical line</a:t>
            </a:r>
          </a:p>
        </p:txBody>
      </p:sp>
      <p:sp>
        <p:nvSpPr>
          <p:cNvPr id="28" name="Rectangle 27"/>
          <p:cNvSpPr/>
          <p:nvPr/>
        </p:nvSpPr>
        <p:spPr>
          <a:xfrm>
            <a:off x="63436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96050" y="3352800"/>
            <a:ext cx="2133600" cy="666750"/>
          </a:xfrm>
          <a:prstGeom prst="rect">
            <a:avLst/>
          </a:prstGeom>
          <a:noFill/>
        </p:spPr>
        <p:txBody>
          <a:bodyPr wrap="square" lIns="0" rIns="0" tIns="0" bIns="0" anchor="t">
            <a:spAutoFit/>
          </a:bodyPr>
          <a:lstStyle/>
          <a:p>
            <a:pPr algn="l"/>
            <a:r>
              <a:rPr sz="1050" b="0" i="0">
                <a:solidFill>
                  <a:srgbClr val="051C2C"/>
                </a:solidFill>
                <a:latin typeface="Arial"/>
              </a:rPr>
              <a:t>Master data quality rules running with a weekly scorecard</a:t>
            </a:r>
          </a:p>
        </p:txBody>
      </p:sp>
      <p:sp>
        <p:nvSpPr>
          <p:cNvPr id="30" name="Rectangle 29"/>
          <p:cNvSpPr/>
          <p:nvPr/>
        </p:nvSpPr>
        <p:spPr>
          <a:xfrm>
            <a:off x="8953500" y="1257300"/>
            <a:ext cx="2628900" cy="432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89535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124950" y="1428750"/>
            <a:ext cx="2286000" cy="476250"/>
          </a:xfrm>
          <a:prstGeom prst="rect">
            <a:avLst/>
          </a:prstGeom>
          <a:noFill/>
        </p:spPr>
        <p:txBody>
          <a:bodyPr wrap="square" lIns="0" rIns="0" tIns="0" bIns="0" anchor="t">
            <a:spAutoFit/>
          </a:bodyPr>
          <a:lstStyle/>
          <a:p>
            <a:pPr algn="l"/>
            <a:r>
              <a:rPr sz="1200" b="1" i="0">
                <a:solidFill>
                  <a:srgbClr val="051C2C"/>
                </a:solidFill>
                <a:latin typeface="Arial"/>
              </a:rPr>
              <a:t>Weeks 11-14: Prove and fund</a:t>
            </a:r>
          </a:p>
        </p:txBody>
      </p:sp>
      <p:sp>
        <p:nvSpPr>
          <p:cNvPr id="33" name="Rectangle 32"/>
          <p:cNvSpPr/>
          <p:nvPr/>
        </p:nvSpPr>
        <p:spPr>
          <a:xfrm>
            <a:off x="91249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277350" y="2019300"/>
            <a:ext cx="2133600" cy="666750"/>
          </a:xfrm>
          <a:prstGeom prst="rect">
            <a:avLst/>
          </a:prstGeom>
          <a:noFill/>
        </p:spPr>
        <p:txBody>
          <a:bodyPr wrap="square" lIns="0" rIns="0" tIns="0" bIns="0" anchor="t">
            <a:spAutoFit/>
          </a:bodyPr>
          <a:lstStyle/>
          <a:p>
            <a:pPr algn="l"/>
            <a:r>
              <a:rPr sz="1035" b="0" i="0">
                <a:solidFill>
                  <a:srgbClr val="051C2C"/>
                </a:solidFill>
                <a:latin typeface="Arial"/>
              </a:rPr>
              <a:t>Pilot results against baseline presented to the executive team</a:t>
            </a:r>
          </a:p>
        </p:txBody>
      </p:sp>
      <p:sp>
        <p:nvSpPr>
          <p:cNvPr id="35" name="Rectangle 34"/>
          <p:cNvSpPr/>
          <p:nvPr/>
        </p:nvSpPr>
        <p:spPr>
          <a:xfrm>
            <a:off x="91249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277350" y="2686050"/>
            <a:ext cx="2133600" cy="666750"/>
          </a:xfrm>
          <a:prstGeom prst="rect">
            <a:avLst/>
          </a:prstGeom>
          <a:noFill/>
        </p:spPr>
        <p:txBody>
          <a:bodyPr wrap="square" lIns="0" rIns="0" tIns="0" bIns="0" anchor="t">
            <a:spAutoFit/>
          </a:bodyPr>
          <a:lstStyle/>
          <a:p>
            <a:pPr algn="l"/>
            <a:r>
              <a:rPr sz="1050" b="0" i="0">
                <a:solidFill>
                  <a:srgbClr val="051C2C"/>
                </a:solidFill>
                <a:latin typeface="Arial"/>
              </a:rPr>
              <a:t>Funding case for traceability and the service pilot</a:t>
            </a:r>
          </a:p>
        </p:txBody>
      </p:sp>
      <p:sp>
        <p:nvSpPr>
          <p:cNvPr id="37" name="Rectangle 36"/>
          <p:cNvSpPr/>
          <p:nvPr/>
        </p:nvSpPr>
        <p:spPr>
          <a:xfrm>
            <a:off x="91249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277350" y="3352800"/>
            <a:ext cx="2133600" cy="666750"/>
          </a:xfrm>
          <a:prstGeom prst="rect">
            <a:avLst/>
          </a:prstGeom>
          <a:noFill/>
        </p:spPr>
        <p:txBody>
          <a:bodyPr wrap="square" lIns="0" rIns="0" tIns="0" bIns="0" anchor="t">
            <a:spAutoFit/>
          </a:bodyPr>
          <a:lstStyle/>
          <a:p>
            <a:pPr algn="l"/>
            <a:r>
              <a:rPr sz="1050" b="0" i="0">
                <a:solidFill>
                  <a:srgbClr val="051C2C"/>
                </a:solidFill>
                <a:latin typeface="Arial"/>
              </a:rPr>
              <a:t>Data strategy scorecard published monthly</a:t>
            </a:r>
          </a:p>
        </p:txBody>
      </p:sp>
      <p:sp>
        <p:nvSpPr>
          <p:cNvPr id="39" name="Rectangle 38"/>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41" name="TextBox 40"/>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Leave day 100 with an approved roadmap, a funded first tranche, live forums and two quick wins in delivery.</a:t>
            </a:r>
          </a:p>
        </p:txBody>
      </p:sp>
      <p:sp>
        <p:nvSpPr>
          <p:cNvPr id="42" name="TextBox 41"/>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43" name="TextBox 42"/>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16</a:t>
            </a:r>
          </a:p>
        </p:txBody>
      </p:sp>
      <p:sp>
        <p:nvSpPr>
          <p:cNvPr id="44" name="Rectangle 43"/>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Build yours</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Cascade and Scorecard Workbook: the templates behind this example</a:t>
            </a:r>
          </a:p>
        </p:txBody>
      </p:sp>
      <p:sp>
        <p:nvSpPr>
          <p:cNvPr id="5" name="Rectangle 4"/>
          <p:cNvSpPr/>
          <p:nvPr/>
        </p:nvSpPr>
        <p:spPr>
          <a:xfrm>
            <a:off x="609600" y="21621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2076450"/>
            <a:ext cx="10096500" cy="819150"/>
          </a:xfrm>
          <a:prstGeom prst="rect">
            <a:avLst/>
          </a:prstGeom>
          <a:noFill/>
        </p:spPr>
        <p:txBody>
          <a:bodyPr wrap="square" lIns="0" rIns="0" tIns="0" bIns="0" anchor="t">
            <a:spAutoFit/>
          </a:bodyPr>
          <a:lstStyle/>
          <a:p>
            <a:pPr algn="l"/>
            <a:r>
              <a:rPr sz="1650" b="0" i="0">
                <a:solidFill>
                  <a:srgbClr val="051C2C"/>
                </a:solidFill>
                <a:latin typeface="Arial"/>
              </a:rPr>
              <a:t>Scorecard Measures Library: measures and definition cards</a:t>
            </a:r>
          </a:p>
        </p:txBody>
      </p:sp>
      <p:sp>
        <p:nvSpPr>
          <p:cNvPr id="7" name="Rectangle 6"/>
          <p:cNvSpPr/>
          <p:nvPr/>
        </p:nvSpPr>
        <p:spPr>
          <a:xfrm>
            <a:off x="609600" y="29813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89560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Workshop Kit: the three workshops that produce it</a:t>
            </a:r>
          </a:p>
        </p:txBody>
      </p:sp>
      <p:sp>
        <p:nvSpPr>
          <p:cNvPr id="9" name="TextBox 8"/>
          <p:cNvSpPr txBox="1"/>
          <p:nvPr/>
        </p:nvSpPr>
        <p:spPr>
          <a:xfrm>
            <a:off x="609600" y="6000750"/>
            <a:ext cx="8572500" cy="228600"/>
          </a:xfrm>
          <a:prstGeom prst="rect">
            <a:avLst/>
          </a:prstGeom>
          <a:noFill/>
        </p:spPr>
        <p:txBody>
          <a:bodyPr wrap="square" lIns="0" rIns="0" tIns="0" bIns="0" anchor="t">
            <a:spAutoFit/>
          </a:bodyPr>
          <a:lstStyle/>
          <a:p>
            <a:pPr algn="l"/>
            <a:r>
              <a:rPr sz="1050" b="1" i="0">
                <a:solidFill>
                  <a:srgbClr val="2251FF"/>
                </a:solidFill>
                <a:latin typeface="Arial"/>
              </a:rPr>
              <a:t>scikiq.org/data-strategy</a:t>
            </a:r>
          </a:p>
        </p:txBody>
      </p:sp>
      <p:sp>
        <p:nvSpPr>
          <p:cNvPr id="10" name="TextBox 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Manufacturer</a:t>
            </a:r>
          </a:p>
        </p:txBody>
      </p:sp>
      <p:sp>
        <p:nvSpPr>
          <p:cNvPr id="11" name="TextBox 1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17</a:t>
            </a:r>
          </a:p>
        </p:txBody>
      </p:sp>
      <p:sp>
        <p:nvSpPr>
          <p:cNvPr id="12" name="Rectangle 1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