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66700" cy="68580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266700" y="0"/>
            <a:ext cx="119253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2000250"/>
            <a:ext cx="8572500" cy="228600"/>
          </a:xfrm>
          <a:prstGeom prst="rect">
            <a:avLst/>
          </a:prstGeom>
          <a:noFill/>
        </p:spPr>
        <p:txBody>
          <a:bodyPr wrap="square" lIns="0" rIns="0" tIns="0" bIns="0" anchor="t">
            <a:spAutoFit/>
          </a:bodyPr>
          <a:lstStyle/>
          <a:p>
            <a:pPr algn="l"/>
            <a:r>
              <a:rPr sz="1050" b="1" i="0">
                <a:solidFill>
                  <a:srgbClr val="2251FF"/>
                </a:solidFill>
                <a:latin typeface="Arial"/>
              </a:rPr>
              <a:t>WORKED EXAMPLE (ILLUSTRATIVE)</a:t>
            </a:r>
          </a:p>
        </p:txBody>
      </p:sp>
      <p:sp>
        <p:nvSpPr>
          <p:cNvPr id="5" name="TextBox 4"/>
          <p:cNvSpPr txBox="1"/>
          <p:nvPr/>
        </p:nvSpPr>
        <p:spPr>
          <a:xfrm>
            <a:off x="914400" y="2324100"/>
            <a:ext cx="9525000" cy="1619250"/>
          </a:xfrm>
          <a:prstGeom prst="rect">
            <a:avLst/>
          </a:prstGeom>
          <a:noFill/>
        </p:spPr>
        <p:txBody>
          <a:bodyPr wrap="square" lIns="0" rIns="0" tIns="0" bIns="0" anchor="t">
            <a:spAutoFit/>
          </a:bodyPr>
          <a:lstStyle/>
          <a:p>
            <a:pPr algn="l"/>
            <a:r>
              <a:rPr sz="4050" b="0" i="0">
                <a:solidFill>
                  <a:srgbClr val="051C2C"/>
                </a:solidFill>
                <a:latin typeface="Georgia"/>
              </a:rPr>
              <a:t>Data strategy for a general insurer</a:t>
            </a:r>
          </a:p>
        </p:txBody>
      </p:sp>
      <p:sp>
        <p:nvSpPr>
          <p:cNvPr id="6" name="TextBox 5"/>
          <p:cNvSpPr txBox="1"/>
          <p:nvPr/>
        </p:nvSpPr>
        <p:spPr>
          <a:xfrm>
            <a:off x="914400" y="4095750"/>
            <a:ext cx="8572500" cy="762000"/>
          </a:xfrm>
          <a:prstGeom prst="rect">
            <a:avLst/>
          </a:prstGeom>
          <a:noFill/>
        </p:spPr>
        <p:txBody>
          <a:bodyPr wrap="square" lIns="0" rIns="0" tIns="0" bIns="0" anchor="t">
            <a:spAutoFit/>
          </a:bodyPr>
          <a:lstStyle/>
          <a:p>
            <a:pPr algn="l"/>
            <a:r>
              <a:rPr sz="1575" b="0" i="0">
                <a:solidFill>
                  <a:srgbClr val="5B6772"/>
                </a:solidFill>
                <a:latin typeface="Arial"/>
              </a:rPr>
              <a:t>From vision to scorecard, one level at a time</a:t>
            </a:r>
          </a:p>
        </p:txBody>
      </p:sp>
      <p:pic>
        <p:nvPicPr>
          <p:cNvPr id="7" name="Picture 6" descr="_logo.png"/>
          <p:cNvPicPr>
            <a:picLocks noChangeAspect="1"/>
          </p:cNvPicPr>
          <p:nvPr/>
        </p:nvPicPr>
        <p:blipFill>
          <a:blip r:embed="rId2"/>
          <a:stretch>
            <a:fillRect/>
          </a:stretch>
        </p:blipFill>
        <p:spPr>
          <a:xfrm>
            <a:off x="914400" y="5715000"/>
            <a:ext cx="342900" cy="342900"/>
          </a:xfrm>
          <a:prstGeom prst="rect">
            <a:avLst/>
          </a:prstGeom>
        </p:spPr>
      </p:pic>
      <p:sp>
        <p:nvSpPr>
          <p:cNvPr id="8" name="TextBox 7"/>
          <p:cNvSpPr txBox="1"/>
          <p:nvPr/>
        </p:nvSpPr>
        <p:spPr>
          <a:xfrm>
            <a:off x="8382000" y="5829300"/>
            <a:ext cx="3143250" cy="190500"/>
          </a:xfrm>
          <a:prstGeom prst="rect">
            <a:avLst/>
          </a:prstGeom>
          <a:noFill/>
        </p:spPr>
        <p:txBody>
          <a:bodyPr wrap="square" lIns="0" rIns="0" tIns="0" bIns="0" anchor="t">
            <a:spAutoFit/>
          </a:bodyPr>
          <a:lstStyle/>
          <a:p>
            <a:pPr algn="r"/>
            <a:r>
              <a:rPr sz="975" b="0" i="0">
                <a:solidFill>
                  <a:srgbClr val="8A949E"/>
                </a:solidFill>
                <a:latin typeface="Arial"/>
              </a:rPr>
              <a:t>scikiq.org/data-strategy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SO WHAT OF THIS DECK</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2287" b="0" i="0">
                <a:solidFill>
                  <a:srgbClr val="051C2C"/>
                </a:solidFill>
                <a:latin typeface="Georgia"/>
              </a:rPr>
              <a:t>See how an insurer runs pricing, claims and regulatory evidence on one data foundation, and start with a rate adequacy view of where claims inflation outruns price.</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SITUATION</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1582" b="0" i="0">
                <a:solidFill>
                  <a:srgbClr val="051C2C"/>
                </a:solidFill>
                <a:latin typeface="Georgia"/>
              </a:rPr>
              <a:t>A property and casualty insurer writing motor, home and small commercial property and liability cover, with about 2.5 million policies sold direct and through around 900 brokers. The combined ratio has drifted above target as claims inflation outpaces pricing, leakage and fraud slip through a high-volume claims operation, and brokers complain of slow quotes and referrals. Regulatory and actuarial reporting relies on manual reconciliations, and the conduct supervisor expects evidence of fair value for every product.</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3</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THE WALKTHROUGH</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What we decided at each level, and so what</a:t>
            </a:r>
          </a:p>
        </p:txBody>
      </p:sp>
      <p:graphicFrame>
        <p:nvGraphicFramePr>
          <p:cNvPr id="4" name="Table 3"/>
          <p:cNvGraphicFramePr>
            <a:graphicFrameLocks noGrp="1"/>
          </p:cNvGraphicFramePr>
          <p:nvPr/>
        </p:nvGraphicFramePr>
        <p:xfrm>
          <a:off x="609600" y="1504950"/>
          <a:ext cx="10972798" cy="3200400"/>
        </p:xfrm>
        <a:graphic>
          <a:graphicData uri="http://schemas.openxmlformats.org/drawingml/2006/table">
            <a:tbl>
              <a:tblPr firstRow="1" bandRow="1">
                <a:tableStyleId>{5C22544A-7EE6-4342-B048-85BDC9FD1C3A}</a:tableStyleId>
              </a:tblPr>
              <a:tblGrid>
                <a:gridCol w="1673816"/>
                <a:gridCol w="4835471"/>
                <a:gridCol w="4463511"/>
              </a:tblGrid>
              <a:tr h="533400">
                <a:tc>
                  <a:txBody>
                    <a:bodyPr wrap="square"/>
                    <a:lstStyle/>
                    <a:p>
                      <a:r>
                        <a:rPr sz="1200" b="1" i="0">
                          <a:solidFill>
                            <a:srgbClr val="FFFFFF"/>
                          </a:solidFill>
                          <a:latin typeface="Arial"/>
                        </a:rPr>
                        <a:t>Level</a:t>
                      </a:r>
                    </a:p>
                  </a:txBody>
                  <a:tcPr marL="95250" marR="95250" marT="38100" marB="38100" anchor="ctr">
                    <a:solidFill>
                      <a:srgbClr val="051C2C"/>
                    </a:solidFill>
                  </a:tcPr>
                </a:tc>
                <a:tc>
                  <a:txBody>
                    <a:bodyPr wrap="square"/>
                    <a:lstStyle/>
                    <a:p>
                      <a:r>
                        <a:rPr sz="1200" b="1" i="0">
                          <a:solidFill>
                            <a:srgbClr val="FFFFFF"/>
                          </a:solidFill>
                          <a:latin typeface="Arial"/>
                        </a:rPr>
                        <a:t>What we decided, and why</a:t>
                      </a:r>
                    </a:p>
                  </a:txBody>
                  <a:tcPr marL="95250" marR="95250" marT="38100" marB="38100" anchor="ctr">
                    <a:solidFill>
                      <a:srgbClr val="051C2C"/>
                    </a:solidFill>
                  </a:tcPr>
                </a:tc>
                <a:tc>
                  <a:txBody>
                    <a:bodyPr wrap="square"/>
                    <a:lstStyle/>
                    <a:p>
                      <a:r>
                        <a:rPr sz="1200" b="1" i="0">
                          <a:solidFill>
                            <a:srgbClr val="FFFFFF"/>
                          </a:solidFill>
                          <a:latin typeface="Arial"/>
                        </a:rPr>
                        <a:t>So what for the data strategy</a:t>
                      </a:r>
                    </a:p>
                  </a:txBody>
                  <a:tcPr marL="95250" marR="95250" marT="38100" marB="38100" anchor="ctr">
                    <a:solidFill>
                      <a:srgbClr val="051C2C"/>
                    </a:solidFill>
                  </a:tcPr>
                </a:tc>
              </a:tr>
              <a:tr h="533400">
                <a:tc>
                  <a:txBody>
                    <a:bodyPr wrap="square"/>
                    <a:lstStyle/>
                    <a:p>
                      <a:r>
                        <a:rPr sz="1200" b="0" i="0">
                          <a:solidFill>
                            <a:srgbClr val="051C2C"/>
                          </a:solidFill>
                          <a:latin typeface="Arial"/>
                        </a:rPr>
                        <a:t>Vision</a:t>
                      </a:r>
                    </a:p>
                  </a:txBody>
                  <a:tcPr marL="95250" marR="95250" marT="38100" marB="38100" anchor="ctr">
                    <a:solidFill>
                      <a:srgbClr val="FFFFFF"/>
                    </a:solidFill>
                  </a:tcPr>
                </a:tc>
                <a:tc>
                  <a:txBody>
                    <a:bodyPr wrap="square"/>
                    <a:lstStyle/>
                    <a:p>
                      <a:r>
                        <a:rPr sz="1200" b="0" i="0">
                          <a:solidFill>
                            <a:srgbClr val="051C2C"/>
                          </a:solidFill>
                          <a:latin typeface="Arial"/>
                        </a:rPr>
                        <a:t>Leadership framed the vision around three moments of truth, the price, the claim and the broker relationship, rather than growth for its own sake.</a:t>
                      </a:r>
                    </a:p>
                  </a:txBody>
                  <a:tcPr marL="95250" marR="95250" marT="38100" marB="38100" anchor="ctr">
                    <a:solidFill>
                      <a:srgbClr val="FFFFFF"/>
                    </a:solidFill>
                  </a:tcPr>
                </a:tc>
                <a:tc>
                  <a:txBody>
                    <a:bodyPr wrap="square"/>
                    <a:lstStyle/>
                    <a:p>
                      <a:r>
                        <a:rPr sz="1200" b="0" i="0">
                          <a:solidFill>
                            <a:srgbClr val="051C2C"/>
                          </a:solidFill>
                          <a:latin typeface="Arial"/>
                        </a:rPr>
                        <a:t>Organise data products around pricing, claims and brokers, so each moment of truth has one accountable owner.</a:t>
                      </a:r>
                    </a:p>
                  </a:txBody>
                  <a:tcPr marL="95250" marR="95250" marT="38100" marB="38100" anchor="ctr">
                    <a:solidFill>
                      <a:srgbClr val="FFFFFF"/>
                    </a:solidFill>
                  </a:tcPr>
                </a:tc>
              </a:tr>
              <a:tr h="533400">
                <a:tc>
                  <a:txBody>
                    <a:bodyPr wrap="square"/>
                    <a:lstStyle/>
                    <a:p>
                      <a:r>
                        <a:rPr sz="1200" b="0" i="0">
                          <a:solidFill>
                            <a:srgbClr val="051C2C"/>
                          </a:solidFill>
                          <a:latin typeface="Arial"/>
                        </a:rPr>
                        <a:t>Mission</a:t>
                      </a:r>
                    </a:p>
                  </a:txBody>
                  <a:tcPr marL="95250" marR="95250" marT="38100" marB="38100" anchor="ctr">
                    <a:solidFill>
                      <a:srgbClr val="F6F7F9"/>
                    </a:solidFill>
                  </a:tcPr>
                </a:tc>
                <a:tc>
                  <a:txBody>
                    <a:bodyPr wrap="square"/>
                    <a:lstStyle/>
                    <a:p>
                      <a:r>
                        <a:rPr sz="1200" b="0" i="0">
                          <a:solidFill>
                            <a:srgbClr val="051C2C"/>
                          </a:solidFill>
                          <a:latin typeface="Arial"/>
                        </a:rPr>
                        <a:t>The mission commits to accurate pricing and fast settlement of genuine claims, and both depend on the same claims cost data.</a:t>
                      </a:r>
                    </a:p>
                  </a:txBody>
                  <a:tcPr marL="95250" marR="95250" marT="38100" marB="38100" anchor="ctr">
                    <a:solidFill>
                      <a:srgbClr val="F6F7F9"/>
                    </a:solidFill>
                  </a:tcPr>
                </a:tc>
                <a:tc>
                  <a:txBody>
                    <a:bodyPr wrap="square"/>
                    <a:lstStyle/>
                    <a:p>
                      <a:r>
                        <a:rPr sz="1200" b="0" i="0">
                          <a:solidFill>
                            <a:srgbClr val="051C2C"/>
                          </a:solidFill>
                          <a:latin typeface="Arial"/>
                        </a:rPr>
                        <a:t>Make claims cost history one shared product owned once, rather than rebuilt separately by pricing, reserving and claims.</a:t>
                      </a:r>
                    </a:p>
                  </a:txBody>
                  <a:tcPr marL="95250" marR="95250" marT="38100" marB="38100" anchor="ctr">
                    <a:solidFill>
                      <a:srgbClr val="F6F7F9"/>
                    </a:solidFill>
                  </a:tcPr>
                </a:tc>
              </a:tr>
              <a:tr h="533400">
                <a:tc>
                  <a:txBody>
                    <a:bodyPr wrap="square"/>
                    <a:lstStyle/>
                    <a:p>
                      <a:r>
                        <a:rPr sz="1200" b="0" i="0">
                          <a:solidFill>
                            <a:srgbClr val="051C2C"/>
                          </a:solidFill>
                          <a:latin typeface="Arial"/>
                        </a:rPr>
                        <a:t>Strategic choices</a:t>
                      </a:r>
                    </a:p>
                  </a:txBody>
                  <a:tcPr marL="95250" marR="95250" marT="38100" marB="38100" anchor="ctr">
                    <a:solidFill>
                      <a:srgbClr val="FFFFFF"/>
                    </a:solidFill>
                  </a:tcPr>
                </a:tc>
                <a:tc>
                  <a:txBody>
                    <a:bodyPr wrap="square"/>
                    <a:lstStyle/>
                    <a:p>
                      <a:r>
                        <a:rPr sz="1200" b="0" i="0">
                          <a:solidFill>
                            <a:srgbClr val="051C2C"/>
                          </a:solidFill>
                          <a:latin typeface="Arial"/>
                        </a:rPr>
                        <a:t>Leadership chose to restore underwriting profit through pricing and claims before chasing growth, and ruled out large corporate risks, unexplainable pricing factors and commission-led volume.</a:t>
                      </a:r>
                    </a:p>
                  </a:txBody>
                  <a:tcPr marL="95250" marR="95250" marT="38100" marB="38100" anchor="ctr">
                    <a:solidFill>
                      <a:srgbClr val="FFFFFF"/>
                    </a:solidFill>
                  </a:tcPr>
                </a:tc>
                <a:tc>
                  <a:txBody>
                    <a:bodyPr wrap="square"/>
                    <a:lstStyle/>
                    <a:p>
                      <a:r>
                        <a:rPr sz="1200" b="0" i="0">
                          <a:solidFill>
                            <a:srgbClr val="051C2C"/>
                          </a:solidFill>
                          <a:latin typeface="Arial"/>
                        </a:rPr>
                        <a:t>Because every pricing factor must be explainable and fair, build fairness testing into the pricing pipeline rather than reviewing models after the fact.</a:t>
                      </a:r>
                    </a:p>
                  </a:txBody>
                  <a:tcPr marL="95250" marR="95250" marT="38100" marB="38100" anchor="ctr">
                    <a:solidFill>
                      <a:srgbClr val="FFFFFF"/>
                    </a:solidFill>
                  </a:tcPr>
                </a:tc>
              </a:tr>
              <a:tr h="533400">
                <a:tc>
                  <a:txBody>
                    <a:bodyPr wrap="square"/>
                    <a:lstStyle/>
                    <a:p>
                      <a:r>
                        <a:rPr sz="1200" b="0" i="0">
                          <a:solidFill>
                            <a:srgbClr val="051C2C"/>
                          </a:solidFill>
                          <a:latin typeface="Arial"/>
                        </a:rPr>
                        <a:t>Themes</a:t>
                      </a:r>
                    </a:p>
                  </a:txBody>
                  <a:tcPr marL="95250" marR="95250" marT="38100" marB="38100" anchor="ctr">
                    <a:solidFill>
                      <a:srgbClr val="F6F7F9"/>
                    </a:solidFill>
                  </a:tcPr>
                </a:tc>
                <a:tc>
                  <a:txBody>
                    <a:bodyPr wrap="square"/>
                    <a:lstStyle/>
                    <a:p>
                      <a:r>
                        <a:rPr sz="1200" b="0" i="0">
                          <a:solidFill>
                            <a:srgbClr val="051C2C"/>
                          </a:solidFill>
                          <a:latin typeface="Arial"/>
                        </a:rPr>
                        <a:t>Two themes fix profit (accurate pricing, claims excellence), one grows the book (broker partnership) and one protects the licence to operate (regulatory confidence).</a:t>
                      </a:r>
                    </a:p>
                  </a:txBody>
                  <a:tcPr marL="95250" marR="95250" marT="38100" marB="38100" anchor="ctr">
                    <a:solidFill>
                      <a:srgbClr val="F6F7F9"/>
                    </a:solidFill>
                  </a:tcPr>
                </a:tc>
                <a:tc>
                  <a:txBody>
                    <a:bodyPr wrap="square"/>
                    <a:lstStyle/>
                    <a:p>
                      <a:r>
                        <a:rPr sz="1200" b="0" i="0">
                          <a:solidFill>
                            <a:srgbClr val="051C2C"/>
                          </a:solidFill>
                          <a:latin typeface="Arial"/>
                        </a:rPr>
                        <a:t>Sequence pricing and claims first, because closing the combined ratio gap funds everything else.</a:t>
                      </a:r>
                    </a:p>
                  </a:txBody>
                  <a:tcPr marL="95250" marR="95250" marT="38100" marB="38100" anchor="ctr">
                    <a:solidFill>
                      <a:srgbClr val="F6F7F9"/>
                    </a:solidFill>
                  </a:tcPr>
                </a:tc>
              </a:tr>
              <a:tr h="533400">
                <a:tc>
                  <a:txBody>
                    <a:bodyPr wrap="square"/>
                    <a:lstStyle/>
                    <a:p>
                      <a:r>
                        <a:rPr sz="1200" b="0" i="0">
                          <a:solidFill>
                            <a:srgbClr val="051C2C"/>
                          </a:solidFill>
                          <a:latin typeface="Arial"/>
                        </a:rPr>
                        <a:t>Strategy map</a:t>
                      </a:r>
                    </a:p>
                  </a:txBody>
                  <a:tcPr marL="95250" marR="95250" marT="38100" marB="38100" anchor="ctr">
                    <a:solidFill>
                      <a:srgbClr val="FFFFFF"/>
                    </a:solidFill>
                  </a:tcPr>
                </a:tc>
                <a:tc>
                  <a:txBody>
                    <a:bodyPr wrap="square"/>
                    <a:lstStyle/>
                    <a:p>
                      <a:r>
                        <a:rPr sz="1200" b="0" i="0">
                          <a:solidFill>
                            <a:srgbClr val="051C2C"/>
                          </a:solidFill>
                          <a:latin typeface="Arial"/>
                        </a:rPr>
                        <a:t>The map shows the policy, claim and party data set (L1) beneath claims triage, broker underwriting and reporting, and fair pricing (C1) as a conduct outcome as well as a profit driver.</a:t>
                      </a:r>
                    </a:p>
                  </a:txBody>
                  <a:tcPr marL="95250" marR="95250" marT="38100" marB="38100" anchor="ctr">
                    <a:solidFill>
                      <a:srgbClr val="FFFFFF"/>
                    </a:solidFill>
                  </a:tcPr>
                </a:tc>
                <a:tc>
                  <a:txBody>
                    <a:bodyPr wrap="square"/>
                    <a:lstStyle/>
                    <a:p>
                      <a:r>
                        <a:rPr sz="1200" b="0" i="0">
                          <a:solidFill>
                            <a:srgbClr val="051C2C"/>
                          </a:solidFill>
                          <a:latin typeface="Arial"/>
                        </a:rPr>
                        <a:t>Fund the party and policy master once from both offence and defence budgets, because both sides of the map depend on it.</a:t>
                      </a:r>
                    </a:p>
                  </a:txBody>
                  <a:tcPr marL="95250" marR="95250" marT="38100" marB="38100" anchor="ctr">
                    <a:solidFill>
                      <a:srgbClr val="FFFFFF"/>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4</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THE WALKTHROUGH</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What we decided at each level, and so what (continued)</a:t>
            </a:r>
          </a:p>
        </p:txBody>
      </p:sp>
      <p:graphicFrame>
        <p:nvGraphicFramePr>
          <p:cNvPr id="4" name="Table 3"/>
          <p:cNvGraphicFramePr>
            <a:graphicFrameLocks noGrp="1"/>
          </p:cNvGraphicFramePr>
          <p:nvPr/>
        </p:nvGraphicFramePr>
        <p:xfrm>
          <a:off x="609600" y="1504950"/>
          <a:ext cx="10972798" cy="2667000"/>
        </p:xfrm>
        <a:graphic>
          <a:graphicData uri="http://schemas.openxmlformats.org/drawingml/2006/table">
            <a:tbl>
              <a:tblPr firstRow="1" bandRow="1">
                <a:tableStyleId>{5C22544A-7EE6-4342-B048-85BDC9FD1C3A}</a:tableStyleId>
              </a:tblPr>
              <a:tblGrid>
                <a:gridCol w="1673816"/>
                <a:gridCol w="4835471"/>
                <a:gridCol w="4463511"/>
              </a:tblGrid>
              <a:tr h="533400">
                <a:tc>
                  <a:txBody>
                    <a:bodyPr wrap="square"/>
                    <a:lstStyle/>
                    <a:p>
                      <a:r>
                        <a:rPr sz="1200" b="1" i="0">
                          <a:solidFill>
                            <a:srgbClr val="FFFFFF"/>
                          </a:solidFill>
                          <a:latin typeface="Arial"/>
                        </a:rPr>
                        <a:t>Level</a:t>
                      </a:r>
                    </a:p>
                  </a:txBody>
                  <a:tcPr marL="95250" marR="95250" marT="38100" marB="38100" anchor="ctr">
                    <a:solidFill>
                      <a:srgbClr val="051C2C"/>
                    </a:solidFill>
                  </a:tcPr>
                </a:tc>
                <a:tc>
                  <a:txBody>
                    <a:bodyPr wrap="square"/>
                    <a:lstStyle/>
                    <a:p>
                      <a:r>
                        <a:rPr sz="1200" b="1" i="0">
                          <a:solidFill>
                            <a:srgbClr val="FFFFFF"/>
                          </a:solidFill>
                          <a:latin typeface="Arial"/>
                        </a:rPr>
                        <a:t>What we decided, and why</a:t>
                      </a:r>
                    </a:p>
                  </a:txBody>
                  <a:tcPr marL="95250" marR="95250" marT="38100" marB="38100" anchor="ctr">
                    <a:solidFill>
                      <a:srgbClr val="051C2C"/>
                    </a:solidFill>
                  </a:tcPr>
                </a:tc>
                <a:tc>
                  <a:txBody>
                    <a:bodyPr wrap="square"/>
                    <a:lstStyle/>
                    <a:p>
                      <a:r>
                        <a:rPr sz="1200" b="1" i="0">
                          <a:solidFill>
                            <a:srgbClr val="FFFFFF"/>
                          </a:solidFill>
                          <a:latin typeface="Arial"/>
                        </a:rPr>
                        <a:t>So what for the data strategy</a:t>
                      </a:r>
                    </a:p>
                  </a:txBody>
                  <a:tcPr marL="95250" marR="95250" marT="38100" marB="38100" anchor="ctr">
                    <a:solidFill>
                      <a:srgbClr val="051C2C"/>
                    </a:solidFill>
                  </a:tcPr>
                </a:tc>
              </a:tr>
              <a:tr h="533400">
                <a:tc>
                  <a:txBody>
                    <a:bodyPr wrap="square"/>
                    <a:lstStyle/>
                    <a:p>
                      <a:r>
                        <a:rPr sz="1200" b="0" i="0">
                          <a:solidFill>
                            <a:srgbClr val="051C2C"/>
                          </a:solidFill>
                          <a:latin typeface="Arial"/>
                        </a:rPr>
                        <a:t>Data objectives</a:t>
                      </a:r>
                    </a:p>
                  </a:txBody>
                  <a:tcPr marL="95250" marR="95250" marT="38100" marB="38100" anchor="ctr">
                    <a:solidFill>
                      <a:srgbClr val="FFFFFF"/>
                    </a:solidFill>
                  </a:tcPr>
                </a:tc>
                <a:tc>
                  <a:txBody>
                    <a:bodyPr wrap="square"/>
                    <a:lstStyle/>
                    <a:p>
                      <a:r>
                        <a:rPr sz="1200" b="0" i="0">
                          <a:solidFill>
                            <a:srgbClr val="051C2C"/>
                          </a:solidFill>
                          <a:latin typeface="Arial"/>
                        </a:rPr>
                        <a:t>Three objectives are offensive (pricing refresh, claims scoring, broker quotes) and three defensive (party record, reconciled reporting, fairness testing), matching the even posture.</a:t>
                      </a:r>
                    </a:p>
                  </a:txBody>
                  <a:tcPr marL="95250" marR="95250" marT="38100" marB="38100" anchor="ctr">
                    <a:solidFill>
                      <a:srgbClr val="FFFFFF"/>
                    </a:solidFill>
                  </a:tcPr>
                </a:tc>
                <a:tc>
                  <a:txBody>
                    <a:bodyPr wrap="square"/>
                    <a:lstStyle/>
                    <a:p>
                      <a:r>
                        <a:rPr sz="1200" b="0" i="0">
                          <a:solidFill>
                            <a:srgbClr val="051C2C"/>
                          </a:solidFill>
                          <a:latin typeface="Arial"/>
                        </a:rPr>
                        <a:t>Run both sets on one data foundation, so the fair value evidence the supervisor sees uses the same numbers as pricing.</a:t>
                      </a:r>
                    </a:p>
                  </a:txBody>
                  <a:tcPr marL="95250" marR="95250" marT="38100" marB="38100" anchor="ctr">
                    <a:solidFill>
                      <a:srgbClr val="FFFFFF"/>
                    </a:solidFill>
                  </a:tcPr>
                </a:tc>
              </a:tr>
              <a:tr h="533400">
                <a:tc>
                  <a:txBody>
                    <a:bodyPr wrap="square"/>
                    <a:lstStyle/>
                    <a:p>
                      <a:r>
                        <a:rPr sz="1200" b="0" i="0">
                          <a:solidFill>
                            <a:srgbClr val="051C2C"/>
                          </a:solidFill>
                          <a:latin typeface="Arial"/>
                        </a:rPr>
                        <a:t>Scorecard</a:t>
                      </a:r>
                    </a:p>
                  </a:txBody>
                  <a:tcPr marL="95250" marR="95250" marT="38100" marB="38100" anchor="ctr">
                    <a:solidFill>
                      <a:srgbClr val="F6F7F9"/>
                    </a:solidFill>
                  </a:tcPr>
                </a:tc>
                <a:tc>
                  <a:txBody>
                    <a:bodyPr wrap="square"/>
                    <a:lstStyle/>
                    <a:p>
                      <a:r>
                        <a:rPr sz="1200" b="0" i="0">
                          <a:solidFill>
                            <a:srgbClr val="051C2C"/>
                          </a:solidFill>
                          <a:latin typeface="Arial"/>
                        </a:rPr>
                        <a:t>Combined ratio, leakage, settlement speed and small commercial growth are the lag measures; pricing data latency, party matching, return adjustments and model coverage are the leads.</a:t>
                      </a:r>
                    </a:p>
                  </a:txBody>
                  <a:tcPr marL="95250" marR="95250" marT="38100" marB="38100" anchor="ctr">
                    <a:solidFill>
                      <a:srgbClr val="F6F7F9"/>
                    </a:solidFill>
                  </a:tcPr>
                </a:tc>
                <a:tc>
                  <a:txBody>
                    <a:bodyPr wrap="square"/>
                    <a:lstStyle/>
                    <a:p>
                      <a:r>
                        <a:rPr sz="1200" b="0" i="0">
                          <a:solidFill>
                            <a:srgbClr val="051C2C"/>
                          </a:solidFill>
                          <a:latin typeface="Arial"/>
                        </a:rPr>
                        <a:t>Cut pricing data latency first, because rates cannot keep up with claims inflation while the data is six weeks old.</a:t>
                      </a:r>
                    </a:p>
                  </a:txBody>
                  <a:tcPr marL="95250" marR="95250" marT="38100" marB="38100" anchor="ctr">
                    <a:solidFill>
                      <a:srgbClr val="F6F7F9"/>
                    </a:solidFill>
                  </a:tcPr>
                </a:tc>
              </a:tr>
              <a:tr h="533400">
                <a:tc>
                  <a:txBody>
                    <a:bodyPr wrap="square"/>
                    <a:lstStyle/>
                    <a:p>
                      <a:r>
                        <a:rPr sz="1200" b="0" i="0">
                          <a:solidFill>
                            <a:srgbClr val="051C2C"/>
                          </a:solidFill>
                          <a:latin typeface="Arial"/>
                        </a:rPr>
                        <a:t>Portfolio</a:t>
                      </a:r>
                    </a:p>
                  </a:txBody>
                  <a:tcPr marL="95250" marR="95250" marT="38100" marB="38100" anchor="ctr">
                    <a:solidFill>
                      <a:srgbClr val="FFFFFF"/>
                    </a:solidFill>
                  </a:tcPr>
                </a:tc>
                <a:tc>
                  <a:txBody>
                    <a:bodyPr wrap="square"/>
                    <a:lstStyle/>
                    <a:p>
                      <a:r>
                        <a:rPr sz="1200" b="0" i="0">
                          <a:solidFill>
                            <a:srgbClr val="051C2C"/>
                          </a:solidFill>
                          <a:latin typeface="Arial"/>
                        </a:rPr>
                        <a:t>Claims inflation monitoring and triage at first notice scored highest on value and feasibility; granular pricing and straight-through broker quoting need the data foundation first.</a:t>
                      </a:r>
                    </a:p>
                  </a:txBody>
                  <a:tcPr marL="95250" marR="95250" marT="38100" marB="38100" anchor="ctr">
                    <a:solidFill>
                      <a:srgbClr val="FFFFFF"/>
                    </a:solidFill>
                  </a:tcPr>
                </a:tc>
                <a:tc>
                  <a:txBody>
                    <a:bodyPr wrap="square"/>
                    <a:lstStyle/>
                    <a:p>
                      <a:r>
                        <a:rPr sz="1200" b="0" i="0">
                          <a:solidFill>
                            <a:srgbClr val="051C2C"/>
                          </a:solidFill>
                          <a:latin typeface="Arial"/>
                        </a:rPr>
                        <a:t>Deliver the rate adequacy view within the first 100 days, because it shows the board where margin is leaking today.</a:t>
                      </a:r>
                    </a:p>
                  </a:txBody>
                  <a:tcPr marL="95250" marR="95250" marT="38100" marB="38100" anchor="ctr">
                    <a:solidFill>
                      <a:srgbClr val="FFFFFF"/>
                    </a:solidFill>
                  </a:tcPr>
                </a:tc>
              </a:tr>
              <a:tr h="533400">
                <a:tc>
                  <a:txBody>
                    <a:bodyPr wrap="square"/>
                    <a:lstStyle/>
                    <a:p>
                      <a:r>
                        <a:rPr sz="1200" b="0" i="0">
                          <a:solidFill>
                            <a:srgbClr val="051C2C"/>
                          </a:solidFill>
                          <a:latin typeface="Arial"/>
                        </a:rPr>
                        <a:t>Roadmap</a:t>
                      </a:r>
                    </a:p>
                  </a:txBody>
                  <a:tcPr marL="95250" marR="95250" marT="38100" marB="38100" anchor="ctr">
                    <a:solidFill>
                      <a:srgbClr val="F6F7F9"/>
                    </a:solidFill>
                  </a:tcPr>
                </a:tc>
                <a:tc>
                  <a:txBody>
                    <a:bodyPr wrap="square"/>
                    <a:lstStyle/>
                    <a:p>
                      <a:r>
                        <a:rPr sz="1200" b="0" i="0">
                          <a:solidFill>
                            <a:srgbClr val="051C2C"/>
                          </a:solidFill>
                          <a:latin typeface="Arial"/>
                        </a:rPr>
                        <a:t>H1 builds the data foundation, the monthly pricing refresh and a motor triage pilot; H2 adds reconciled reporting, model governance and the broker service; H3 scales granular pricing and straight-through quoting.</a:t>
                      </a:r>
                    </a:p>
                  </a:txBody>
                  <a:tcPr marL="95250" marR="95250" marT="38100" marB="38100" anchor="ctr">
                    <a:solidFill>
                      <a:srgbClr val="F6F7F9"/>
                    </a:solidFill>
                  </a:tcPr>
                </a:tc>
                <a:tc>
                  <a:txBody>
                    <a:bodyPr wrap="square"/>
                    <a:lstStyle/>
                    <a:p>
                      <a:r>
                        <a:rPr sz="1200" b="0" i="0">
                          <a:solidFill>
                            <a:srgbClr val="051C2C"/>
                          </a:solidFill>
                          <a:latin typeface="Arial"/>
                        </a:rPr>
                        <a:t>Put model and fairness governance in place before granular pricing scales, so no rate change ships without fair value evidence.</a:t>
                      </a:r>
                    </a:p>
                  </a:txBody>
                  <a:tcPr marL="95250" marR="95250" marT="38100" marB="38100" anchor="ctr">
                    <a:solidFill>
                      <a:srgbClr val="F6F7F9"/>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5</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cascade: vision to choices</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170" b="0" i="0">
                <a:solidFill>
                  <a:srgbClr val="5B6772"/>
                </a:solidFill>
                <a:latin typeface="Arial"/>
              </a:rPr>
              <a:t>Leadership chose to restore underwriting profit through pricing and claims before chasing growth, and ruled out large corporate risks, unexplainable pricing factors and commission-led volume.</a:t>
            </a:r>
          </a:p>
        </p:txBody>
      </p:sp>
      <p:sp>
        <p:nvSpPr>
          <p:cNvPr id="4" name="Rectangle 3"/>
          <p:cNvSpPr/>
          <p:nvPr/>
        </p:nvSpPr>
        <p:spPr>
          <a:xfrm>
            <a:off x="609600" y="1733550"/>
            <a:ext cx="2286000" cy="5143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62000" y="1733550"/>
            <a:ext cx="2095500" cy="514350"/>
          </a:xfrm>
          <a:prstGeom prst="rect">
            <a:avLst/>
          </a:prstGeom>
          <a:noFill/>
        </p:spPr>
        <p:txBody>
          <a:bodyPr wrap="square" lIns="0" rIns="0" tIns="0" bIns="0" anchor="ctr">
            <a:spAutoFit/>
          </a:bodyPr>
          <a:lstStyle/>
          <a:p>
            <a:pPr algn="l"/>
            <a:r>
              <a:rPr sz="1275" b="1" i="0">
                <a:solidFill>
                  <a:srgbClr val="FFFFFF"/>
                </a:solidFill>
                <a:latin typeface="Arial"/>
              </a:rPr>
              <a:t>Vision</a:t>
            </a:r>
          </a:p>
        </p:txBody>
      </p:sp>
      <p:sp>
        <p:nvSpPr>
          <p:cNvPr id="6" name="Rectangle 5"/>
          <p:cNvSpPr/>
          <p:nvPr/>
        </p:nvSpPr>
        <p:spPr>
          <a:xfrm>
            <a:off x="3009900" y="1733550"/>
            <a:ext cx="8572500" cy="51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181350" y="1733550"/>
            <a:ext cx="8229600" cy="514350"/>
          </a:xfrm>
          <a:prstGeom prst="rect">
            <a:avLst/>
          </a:prstGeom>
          <a:noFill/>
        </p:spPr>
        <p:txBody>
          <a:bodyPr wrap="square" lIns="0" rIns="0" tIns="0" bIns="0" anchor="ctr">
            <a:spAutoFit/>
          </a:bodyPr>
          <a:lstStyle/>
          <a:p>
            <a:pPr algn="l"/>
            <a:r>
              <a:rPr sz="1200" b="0" i="0">
                <a:solidFill>
                  <a:srgbClr val="051C2C"/>
                </a:solidFill>
                <a:latin typeface="Arial"/>
              </a:rPr>
              <a:t>To be the insurer customers and brokers rely on to price fairly, pay quickly and stand by them when things go wrong.</a:t>
            </a:r>
          </a:p>
        </p:txBody>
      </p:sp>
      <p:sp>
        <p:nvSpPr>
          <p:cNvPr id="8" name="Rectangle 7"/>
          <p:cNvSpPr/>
          <p:nvPr/>
        </p:nvSpPr>
        <p:spPr>
          <a:xfrm>
            <a:off x="666750" y="2305050"/>
            <a:ext cx="2228850" cy="514350"/>
          </a:xfrm>
          <a:prstGeom prst="rect">
            <a:avLst/>
          </a:prstGeom>
          <a:solidFill>
            <a:srgbClr val="2B5B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19150" y="2305050"/>
            <a:ext cx="2038350" cy="514350"/>
          </a:xfrm>
          <a:prstGeom prst="rect">
            <a:avLst/>
          </a:prstGeom>
          <a:noFill/>
        </p:spPr>
        <p:txBody>
          <a:bodyPr wrap="square" lIns="0" rIns="0" tIns="0" bIns="0" anchor="ctr">
            <a:spAutoFit/>
          </a:bodyPr>
          <a:lstStyle/>
          <a:p>
            <a:pPr algn="l"/>
            <a:r>
              <a:rPr sz="1275" b="1" i="0">
                <a:solidFill>
                  <a:srgbClr val="FFFFFF"/>
                </a:solidFill>
                <a:latin typeface="Arial"/>
              </a:rPr>
              <a:t>Mission</a:t>
            </a:r>
          </a:p>
        </p:txBody>
      </p:sp>
      <p:sp>
        <p:nvSpPr>
          <p:cNvPr id="10" name="Rectangle 9"/>
          <p:cNvSpPr/>
          <p:nvPr/>
        </p:nvSpPr>
        <p:spPr>
          <a:xfrm>
            <a:off x="3009900" y="2305050"/>
            <a:ext cx="8572500" cy="5143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181350" y="2305050"/>
            <a:ext cx="8229600" cy="514350"/>
          </a:xfrm>
          <a:prstGeom prst="rect">
            <a:avLst/>
          </a:prstGeom>
          <a:noFill/>
        </p:spPr>
        <p:txBody>
          <a:bodyPr wrap="square" lIns="0" rIns="0" tIns="0" bIns="0" anchor="ctr">
            <a:spAutoFit/>
          </a:bodyPr>
          <a:lstStyle/>
          <a:p>
            <a:pPr algn="l"/>
            <a:r>
              <a:rPr sz="1095" b="0" i="0">
                <a:solidFill>
                  <a:srgbClr val="051C2C"/>
                </a:solidFill>
                <a:latin typeface="Arial"/>
              </a:rPr>
              <a:t>We protect households and small businesses against loss by pricing risk accurately, settling genuine claims fast and working with brokers as real partners.</a:t>
            </a:r>
          </a:p>
        </p:txBody>
      </p:sp>
      <p:sp>
        <p:nvSpPr>
          <p:cNvPr id="12" name="Rectangle 11"/>
          <p:cNvSpPr/>
          <p:nvPr/>
        </p:nvSpPr>
        <p:spPr>
          <a:xfrm>
            <a:off x="723900" y="2876550"/>
            <a:ext cx="2171700" cy="514350"/>
          </a:xfrm>
          <a:prstGeom prst="rect">
            <a:avLst/>
          </a:prstGeom>
          <a:solidFill>
            <a:srgbClr val="3A67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76300" y="2876550"/>
            <a:ext cx="1981200" cy="514350"/>
          </a:xfrm>
          <a:prstGeom prst="rect">
            <a:avLst/>
          </a:prstGeom>
          <a:noFill/>
        </p:spPr>
        <p:txBody>
          <a:bodyPr wrap="square" lIns="0" rIns="0" tIns="0" bIns="0" anchor="ctr">
            <a:spAutoFit/>
          </a:bodyPr>
          <a:lstStyle/>
          <a:p>
            <a:pPr algn="l"/>
            <a:r>
              <a:rPr sz="1275" b="1" i="0">
                <a:solidFill>
                  <a:srgbClr val="FFFFFF"/>
                </a:solidFill>
                <a:latin typeface="Arial"/>
              </a:rPr>
              <a:t>Winning aspiration</a:t>
            </a:r>
          </a:p>
        </p:txBody>
      </p:sp>
      <p:sp>
        <p:nvSpPr>
          <p:cNvPr id="14" name="Rectangle 13"/>
          <p:cNvSpPr/>
          <p:nvPr/>
        </p:nvSpPr>
        <p:spPr>
          <a:xfrm>
            <a:off x="3009900" y="2876550"/>
            <a:ext cx="8572500" cy="51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181350" y="2876550"/>
            <a:ext cx="8229600" cy="514350"/>
          </a:xfrm>
          <a:prstGeom prst="rect">
            <a:avLst/>
          </a:prstGeom>
          <a:noFill/>
        </p:spPr>
        <p:txBody>
          <a:bodyPr wrap="square" lIns="0" rIns="0" tIns="0" bIns="0" anchor="ctr">
            <a:spAutoFit/>
          </a:bodyPr>
          <a:lstStyle/>
          <a:p>
            <a:pPr algn="l"/>
            <a:r>
              <a:rPr sz="1080" b="0" i="0">
                <a:solidFill>
                  <a:srgbClr val="051C2C"/>
                </a:solidFill>
                <a:latin typeface="Arial"/>
              </a:rPr>
              <a:t>Return to a combined ratio below target through better pricing and claims, while becoming the easiest insurer for brokers to place small commercial business with.</a:t>
            </a:r>
          </a:p>
        </p:txBody>
      </p:sp>
      <p:sp>
        <p:nvSpPr>
          <p:cNvPr id="16" name="Rectangle 15"/>
          <p:cNvSpPr/>
          <p:nvPr/>
        </p:nvSpPr>
        <p:spPr>
          <a:xfrm>
            <a:off x="781050" y="3448050"/>
            <a:ext cx="2114550" cy="514350"/>
          </a:xfrm>
          <a:prstGeom prst="rect">
            <a:avLst/>
          </a:prstGeom>
          <a:solidFill>
            <a:srgbClr val="4A74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33450" y="3448050"/>
            <a:ext cx="1924050" cy="514350"/>
          </a:xfrm>
          <a:prstGeom prst="rect">
            <a:avLst/>
          </a:prstGeom>
          <a:noFill/>
        </p:spPr>
        <p:txBody>
          <a:bodyPr wrap="square" lIns="0" rIns="0" tIns="0" bIns="0" anchor="ctr">
            <a:spAutoFit/>
          </a:bodyPr>
          <a:lstStyle/>
          <a:p>
            <a:pPr algn="l"/>
            <a:r>
              <a:rPr sz="1275" b="1" i="0">
                <a:solidFill>
                  <a:srgbClr val="FFFFFF"/>
                </a:solidFill>
                <a:latin typeface="Arial"/>
              </a:rPr>
              <a:t>Where to play</a:t>
            </a:r>
          </a:p>
        </p:txBody>
      </p:sp>
      <p:sp>
        <p:nvSpPr>
          <p:cNvPr id="18" name="Rectangle 17"/>
          <p:cNvSpPr/>
          <p:nvPr/>
        </p:nvSpPr>
        <p:spPr>
          <a:xfrm>
            <a:off x="3009900" y="3448050"/>
            <a:ext cx="8572500" cy="5143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181350" y="3448050"/>
            <a:ext cx="8229600" cy="514350"/>
          </a:xfrm>
          <a:prstGeom prst="rect">
            <a:avLst/>
          </a:prstGeom>
          <a:noFill/>
        </p:spPr>
        <p:txBody>
          <a:bodyPr wrap="square" lIns="0" rIns="0" tIns="0" bIns="0" anchor="ctr">
            <a:spAutoFit/>
          </a:bodyPr>
          <a:lstStyle/>
          <a:p>
            <a:pPr algn="l"/>
            <a:r>
              <a:rPr sz="982" b="0" i="0">
                <a:solidFill>
                  <a:srgbClr val="051C2C"/>
                </a:solidFill>
                <a:latin typeface="Arial"/>
              </a:rPr>
              <a:t>Personal motor and home, sold direct and through price-comparison channels; Small commercial property and liability, placed through regional brokers; Our home market only, in lines where we hold deep claims history</a:t>
            </a:r>
          </a:p>
        </p:txBody>
      </p:sp>
      <p:sp>
        <p:nvSpPr>
          <p:cNvPr id="20" name="Rectangle 19"/>
          <p:cNvSpPr/>
          <p:nvPr/>
        </p:nvSpPr>
        <p:spPr>
          <a:xfrm>
            <a:off x="838200" y="4019550"/>
            <a:ext cx="2057400" cy="514350"/>
          </a:xfrm>
          <a:prstGeom prst="rect">
            <a:avLst/>
          </a:prstGeom>
          <a:solidFill>
            <a:srgbClr val="5B8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90600" y="4019550"/>
            <a:ext cx="1866900" cy="514350"/>
          </a:xfrm>
          <a:prstGeom prst="rect">
            <a:avLst/>
          </a:prstGeom>
          <a:noFill/>
        </p:spPr>
        <p:txBody>
          <a:bodyPr wrap="square" lIns="0" rIns="0" tIns="0" bIns="0" anchor="ctr">
            <a:spAutoFit/>
          </a:bodyPr>
          <a:lstStyle/>
          <a:p>
            <a:pPr algn="l"/>
            <a:r>
              <a:rPr sz="1275" b="1" i="0">
                <a:solidFill>
                  <a:srgbClr val="FFFFFF"/>
                </a:solidFill>
                <a:latin typeface="Arial"/>
              </a:rPr>
              <a:t>How to win</a:t>
            </a:r>
          </a:p>
        </p:txBody>
      </p:sp>
      <p:sp>
        <p:nvSpPr>
          <p:cNvPr id="22" name="Rectangle 21"/>
          <p:cNvSpPr/>
          <p:nvPr/>
        </p:nvSpPr>
        <p:spPr>
          <a:xfrm>
            <a:off x="3009900" y="4019550"/>
            <a:ext cx="8572500" cy="51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3181350" y="4019550"/>
            <a:ext cx="8229600" cy="514350"/>
          </a:xfrm>
          <a:prstGeom prst="rect">
            <a:avLst/>
          </a:prstGeom>
          <a:noFill/>
        </p:spPr>
        <p:txBody>
          <a:bodyPr wrap="square" lIns="0" rIns="0" tIns="0" bIns="0" anchor="ctr">
            <a:spAutoFit/>
          </a:bodyPr>
          <a:lstStyle/>
          <a:p>
            <a:pPr algn="l"/>
            <a:r>
              <a:rPr sz="944" b="0" i="0">
                <a:solidFill>
                  <a:srgbClr val="051C2C"/>
                </a:solidFill>
                <a:latin typeface="Arial"/>
              </a:rPr>
              <a:t>Granular, fair pricing that reflects risk and reacts to claims inflation within weeks; Genuine claims settled fast, with leakage and fraud caught early; Brokers quoted and answered in minutes, not days, for standard small commercial risks</a:t>
            </a:r>
          </a:p>
        </p:txBody>
      </p:sp>
      <p:sp>
        <p:nvSpPr>
          <p:cNvPr id="24" name="Rectangle 23"/>
          <p:cNvSpPr/>
          <p:nvPr/>
        </p:nvSpPr>
        <p:spPr>
          <a:xfrm>
            <a:off x="895350" y="4591050"/>
            <a:ext cx="2000250" cy="514350"/>
          </a:xfrm>
          <a:prstGeom prst="rect">
            <a:avLst/>
          </a:prstGeom>
          <a:solidFill>
            <a:srgbClr val="6C9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47750" y="4591050"/>
            <a:ext cx="1809750" cy="514350"/>
          </a:xfrm>
          <a:prstGeom prst="rect">
            <a:avLst/>
          </a:prstGeom>
          <a:noFill/>
        </p:spPr>
        <p:txBody>
          <a:bodyPr wrap="square" lIns="0" rIns="0" tIns="0" bIns="0" anchor="ctr">
            <a:spAutoFit/>
          </a:bodyPr>
          <a:lstStyle/>
          <a:p>
            <a:pPr algn="l"/>
            <a:r>
              <a:rPr sz="1275" b="1" i="0">
                <a:solidFill>
                  <a:srgbClr val="FFFFFF"/>
                </a:solidFill>
                <a:latin typeface="Arial"/>
              </a:rPr>
              <a:t>Capabilities</a:t>
            </a:r>
          </a:p>
        </p:txBody>
      </p:sp>
      <p:sp>
        <p:nvSpPr>
          <p:cNvPr id="26" name="Rectangle 25"/>
          <p:cNvSpPr/>
          <p:nvPr/>
        </p:nvSpPr>
        <p:spPr>
          <a:xfrm>
            <a:off x="3009900" y="4591050"/>
            <a:ext cx="8572500" cy="5143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181350" y="4591050"/>
            <a:ext cx="8229600" cy="514350"/>
          </a:xfrm>
          <a:prstGeom prst="rect">
            <a:avLst/>
          </a:prstGeom>
          <a:noFill/>
        </p:spPr>
        <p:txBody>
          <a:bodyPr wrap="square" lIns="0" rIns="0" tIns="0" bIns="0" anchor="ctr">
            <a:spAutoFit/>
          </a:bodyPr>
          <a:lstStyle/>
          <a:p>
            <a:pPr algn="l"/>
            <a:r>
              <a:rPr sz="847" b="0" i="0">
                <a:solidFill>
                  <a:srgbClr val="051C2C"/>
                </a:solidFill>
                <a:latin typeface="Arial"/>
              </a:rPr>
              <a:t>Pricing and underwriting analytics with rate adequacy monitoring; Claims triage, leakage review and fraud detection; One policy, claim and party record across underwriting and claims systems; Straight-through underwriting rules for standard broker business; Regulatory, actuarial and conduct reporting from one reconciled source</a:t>
            </a:r>
          </a:p>
        </p:txBody>
      </p:sp>
      <p:sp>
        <p:nvSpPr>
          <p:cNvPr id="28" name="Rectangle 27"/>
          <p:cNvSpPr/>
          <p:nvPr/>
        </p:nvSpPr>
        <p:spPr>
          <a:xfrm>
            <a:off x="952500" y="5162550"/>
            <a:ext cx="1943100" cy="514350"/>
          </a:xfrm>
          <a:prstGeom prst="rect">
            <a:avLst/>
          </a:prstGeom>
          <a:solidFill>
            <a:srgbClr val="7E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104900" y="5162550"/>
            <a:ext cx="1752600" cy="514350"/>
          </a:xfrm>
          <a:prstGeom prst="rect">
            <a:avLst/>
          </a:prstGeom>
          <a:noFill/>
        </p:spPr>
        <p:txBody>
          <a:bodyPr wrap="square" lIns="0" rIns="0" tIns="0" bIns="0" anchor="ctr">
            <a:spAutoFit/>
          </a:bodyPr>
          <a:lstStyle/>
          <a:p>
            <a:pPr algn="l"/>
            <a:r>
              <a:rPr sz="1275" b="1" i="0">
                <a:solidFill>
                  <a:srgbClr val="FFFFFF"/>
                </a:solidFill>
                <a:latin typeface="Arial"/>
              </a:rPr>
              <a:t>We will not</a:t>
            </a:r>
          </a:p>
        </p:txBody>
      </p:sp>
      <p:sp>
        <p:nvSpPr>
          <p:cNvPr id="30" name="Rectangle 29"/>
          <p:cNvSpPr/>
          <p:nvPr/>
        </p:nvSpPr>
        <p:spPr>
          <a:xfrm>
            <a:off x="3009900" y="5162550"/>
            <a:ext cx="8572500" cy="51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181350" y="5162550"/>
            <a:ext cx="8229600" cy="514350"/>
          </a:xfrm>
          <a:prstGeom prst="rect">
            <a:avLst/>
          </a:prstGeom>
          <a:noFill/>
        </p:spPr>
        <p:txBody>
          <a:bodyPr wrap="square" lIns="0" rIns="0" tIns="0" bIns="0" anchor="ctr">
            <a:spAutoFit/>
          </a:bodyPr>
          <a:lstStyle/>
          <a:p>
            <a:pPr algn="l"/>
            <a:r>
              <a:rPr sz="989" b="0" i="0">
                <a:solidFill>
                  <a:srgbClr val="051C2C"/>
                </a:solidFill>
                <a:latin typeface="Arial"/>
              </a:rPr>
              <a:t>We will not write large corporate or specialty risks during the strategy period; We will not use pricing factors we cannot explain and show to be fair; We will not buy broker volume through higher commission</a:t>
            </a:r>
          </a:p>
        </p:txBody>
      </p:sp>
      <p:sp>
        <p:nvSpPr>
          <p:cNvPr id="32" name="Rectangle 31"/>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34" name="TextBox 33"/>
          <p:cNvSpPr txBox="1"/>
          <p:nvPr/>
        </p:nvSpPr>
        <p:spPr>
          <a:xfrm>
            <a:off x="1809750" y="5772150"/>
            <a:ext cx="9582150" cy="495300"/>
          </a:xfrm>
          <a:prstGeom prst="rect">
            <a:avLst/>
          </a:prstGeom>
          <a:noFill/>
        </p:spPr>
        <p:txBody>
          <a:bodyPr wrap="square" lIns="0" rIns="0" tIns="0" bIns="0" anchor="ctr">
            <a:spAutoFit/>
          </a:bodyPr>
          <a:lstStyle/>
          <a:p>
            <a:pPr algn="l"/>
            <a:r>
              <a:rPr sz="1102" b="0" i="0">
                <a:solidFill>
                  <a:srgbClr val="FFFFFF"/>
                </a:solidFill>
                <a:latin typeface="Arial"/>
              </a:rPr>
              <a:t>Because every pricing factor must be explainable and fair, build fairness testing into the pricing pipeline rather than reviewing models after the fact.</a:t>
            </a:r>
          </a:p>
        </p:txBody>
      </p:sp>
      <p:sp>
        <p:nvSpPr>
          <p:cNvPr id="35" name="TextBox 3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36" name="TextBox 3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6</a:t>
            </a:r>
          </a:p>
        </p:txBody>
      </p:sp>
      <p:sp>
        <p:nvSpPr>
          <p:cNvPr id="37" name="Rectangle 3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Strategic themes</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30" b="0" i="0">
                <a:solidFill>
                  <a:srgbClr val="5B6772"/>
                </a:solidFill>
                <a:latin typeface="Arial"/>
              </a:rPr>
              <a:t>Two themes fix profit (accurate pricing, claims excellence), one grows the book (broker partnership) and one protects the licence to operate (regulatory confidence).</a:t>
            </a:r>
          </a:p>
        </p:txBody>
      </p:sp>
      <p:sp>
        <p:nvSpPr>
          <p:cNvPr id="4" name="Rectangle 3"/>
          <p:cNvSpPr/>
          <p:nvPr/>
        </p:nvSpPr>
        <p:spPr>
          <a:xfrm>
            <a:off x="609600" y="1733550"/>
            <a:ext cx="2628900" cy="39433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7335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924050"/>
            <a:ext cx="2286000" cy="285750"/>
          </a:xfrm>
          <a:prstGeom prst="rect">
            <a:avLst/>
          </a:prstGeom>
          <a:noFill/>
        </p:spPr>
        <p:txBody>
          <a:bodyPr wrap="square" lIns="0" rIns="0" tIns="0" bIns="0" anchor="t">
            <a:spAutoFit/>
          </a:bodyPr>
          <a:lstStyle/>
          <a:p>
            <a:pPr algn="l"/>
            <a:r>
              <a:rPr sz="1575" b="1" i="0">
                <a:solidFill>
                  <a:srgbClr val="051C2C"/>
                </a:solidFill>
                <a:latin typeface="Arial"/>
              </a:rPr>
              <a:t>T1  Accurate pricing</a:t>
            </a:r>
          </a:p>
        </p:txBody>
      </p:sp>
      <p:sp>
        <p:nvSpPr>
          <p:cNvPr id="7" name="TextBox 6"/>
          <p:cNvSpPr txBox="1"/>
          <p:nvPr/>
        </p:nvSpPr>
        <p:spPr>
          <a:xfrm>
            <a:off x="781050" y="2266950"/>
            <a:ext cx="2286000" cy="3276600"/>
          </a:xfrm>
          <a:prstGeom prst="rect">
            <a:avLst/>
          </a:prstGeom>
          <a:noFill/>
        </p:spPr>
        <p:txBody>
          <a:bodyPr wrap="square" lIns="0" rIns="0" tIns="0" bIns="0" anchor="t">
            <a:spAutoFit/>
          </a:bodyPr>
          <a:lstStyle/>
          <a:p>
            <a:pPr algn="l"/>
            <a:r>
              <a:rPr sz="1125" b="0" i="0">
                <a:solidFill>
                  <a:srgbClr val="5B6772"/>
                </a:solidFill>
                <a:latin typeface="Arial"/>
              </a:rPr>
              <a:t>Price every risk accurately and fairly, and react to claims inflation within weeks.</a:t>
            </a:r>
          </a:p>
        </p:txBody>
      </p:sp>
      <p:sp>
        <p:nvSpPr>
          <p:cNvPr id="8" name="Rectangle 7"/>
          <p:cNvSpPr/>
          <p:nvPr/>
        </p:nvSpPr>
        <p:spPr>
          <a:xfrm>
            <a:off x="3390900" y="1733550"/>
            <a:ext cx="2628900" cy="39433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7335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924050"/>
            <a:ext cx="2286000" cy="285750"/>
          </a:xfrm>
          <a:prstGeom prst="rect">
            <a:avLst/>
          </a:prstGeom>
          <a:noFill/>
        </p:spPr>
        <p:txBody>
          <a:bodyPr wrap="square" lIns="0" rIns="0" tIns="0" bIns="0" anchor="t">
            <a:spAutoFit/>
          </a:bodyPr>
          <a:lstStyle/>
          <a:p>
            <a:pPr algn="l"/>
            <a:r>
              <a:rPr sz="1575" b="1" i="0">
                <a:solidFill>
                  <a:srgbClr val="051C2C"/>
                </a:solidFill>
                <a:latin typeface="Arial"/>
              </a:rPr>
              <a:t>T2  Claims excellence</a:t>
            </a:r>
          </a:p>
        </p:txBody>
      </p:sp>
      <p:sp>
        <p:nvSpPr>
          <p:cNvPr id="11" name="TextBox 10"/>
          <p:cNvSpPr txBox="1"/>
          <p:nvPr/>
        </p:nvSpPr>
        <p:spPr>
          <a:xfrm>
            <a:off x="3562350" y="2266950"/>
            <a:ext cx="2286000" cy="3276600"/>
          </a:xfrm>
          <a:prstGeom prst="rect">
            <a:avLst/>
          </a:prstGeom>
          <a:noFill/>
        </p:spPr>
        <p:txBody>
          <a:bodyPr wrap="square" lIns="0" rIns="0" tIns="0" bIns="0" anchor="t">
            <a:spAutoFit/>
          </a:bodyPr>
          <a:lstStyle/>
          <a:p>
            <a:pPr algn="l"/>
            <a:r>
              <a:rPr sz="1125" b="0" i="0">
                <a:solidFill>
                  <a:srgbClr val="5B6772"/>
                </a:solidFill>
                <a:latin typeface="Arial"/>
              </a:rPr>
              <a:t>Settle genuine claims fast and stop leakage and fraud.</a:t>
            </a:r>
          </a:p>
        </p:txBody>
      </p:sp>
      <p:sp>
        <p:nvSpPr>
          <p:cNvPr id="12" name="Rectangle 11"/>
          <p:cNvSpPr/>
          <p:nvPr/>
        </p:nvSpPr>
        <p:spPr>
          <a:xfrm>
            <a:off x="6172200" y="1733550"/>
            <a:ext cx="2628900" cy="39433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7335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924050"/>
            <a:ext cx="2286000" cy="285750"/>
          </a:xfrm>
          <a:prstGeom prst="rect">
            <a:avLst/>
          </a:prstGeom>
          <a:noFill/>
        </p:spPr>
        <p:txBody>
          <a:bodyPr wrap="square" lIns="0" rIns="0" tIns="0" bIns="0" anchor="t">
            <a:spAutoFit/>
          </a:bodyPr>
          <a:lstStyle/>
          <a:p>
            <a:pPr algn="l"/>
            <a:r>
              <a:rPr sz="1575" b="1" i="0">
                <a:solidFill>
                  <a:srgbClr val="051C2C"/>
                </a:solidFill>
                <a:latin typeface="Arial"/>
              </a:rPr>
              <a:t>T3  Broker partnership</a:t>
            </a:r>
          </a:p>
        </p:txBody>
      </p:sp>
      <p:sp>
        <p:nvSpPr>
          <p:cNvPr id="15" name="TextBox 14"/>
          <p:cNvSpPr txBox="1"/>
          <p:nvPr/>
        </p:nvSpPr>
        <p:spPr>
          <a:xfrm>
            <a:off x="6343650" y="2266950"/>
            <a:ext cx="2286000" cy="3276600"/>
          </a:xfrm>
          <a:prstGeom prst="rect">
            <a:avLst/>
          </a:prstGeom>
          <a:noFill/>
        </p:spPr>
        <p:txBody>
          <a:bodyPr wrap="square" lIns="0" rIns="0" tIns="0" bIns="0" anchor="t">
            <a:spAutoFit/>
          </a:bodyPr>
          <a:lstStyle/>
          <a:p>
            <a:pPr algn="l"/>
            <a:r>
              <a:rPr sz="1125" b="0" i="0">
                <a:solidFill>
                  <a:srgbClr val="5B6772"/>
                </a:solidFill>
                <a:latin typeface="Arial"/>
              </a:rPr>
              <a:t>Be the easiest insurer for brokers to place small commercial business with.</a:t>
            </a:r>
          </a:p>
        </p:txBody>
      </p:sp>
      <p:sp>
        <p:nvSpPr>
          <p:cNvPr id="16" name="Rectangle 15"/>
          <p:cNvSpPr/>
          <p:nvPr/>
        </p:nvSpPr>
        <p:spPr>
          <a:xfrm>
            <a:off x="8953500" y="1733550"/>
            <a:ext cx="2628900" cy="39433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7335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924050"/>
            <a:ext cx="2286000" cy="285750"/>
          </a:xfrm>
          <a:prstGeom prst="rect">
            <a:avLst/>
          </a:prstGeom>
          <a:noFill/>
        </p:spPr>
        <p:txBody>
          <a:bodyPr wrap="square" lIns="0" rIns="0" tIns="0" bIns="0" anchor="t">
            <a:spAutoFit/>
          </a:bodyPr>
          <a:lstStyle/>
          <a:p>
            <a:pPr algn="l"/>
            <a:r>
              <a:rPr sz="1575" b="1" i="0">
                <a:solidFill>
                  <a:srgbClr val="051C2C"/>
                </a:solidFill>
                <a:latin typeface="Arial"/>
              </a:rPr>
              <a:t>T4  Regulatory confidence</a:t>
            </a:r>
          </a:p>
        </p:txBody>
      </p:sp>
      <p:sp>
        <p:nvSpPr>
          <p:cNvPr id="19" name="TextBox 18"/>
          <p:cNvSpPr txBox="1"/>
          <p:nvPr/>
        </p:nvSpPr>
        <p:spPr>
          <a:xfrm>
            <a:off x="9124950" y="2266950"/>
            <a:ext cx="2286000" cy="3276600"/>
          </a:xfrm>
          <a:prstGeom prst="rect">
            <a:avLst/>
          </a:prstGeom>
          <a:noFill/>
        </p:spPr>
        <p:txBody>
          <a:bodyPr wrap="square" lIns="0" rIns="0" tIns="0" bIns="0" anchor="t">
            <a:spAutoFit/>
          </a:bodyPr>
          <a:lstStyle/>
          <a:p>
            <a:pPr algn="l"/>
            <a:r>
              <a:rPr sz="1125" b="0" i="0">
                <a:solidFill>
                  <a:srgbClr val="5B6772"/>
                </a:solidFill>
                <a:latin typeface="Arial"/>
              </a:rPr>
              <a:t>Report right first time and evidence fair value and good conduct.</a:t>
            </a:r>
          </a:p>
        </p:txBody>
      </p:sp>
      <p:sp>
        <p:nvSpPr>
          <p:cNvPr id="20" name="Rectangle 19"/>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2" name="TextBox 21"/>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Sequence pricing and claims first, because closing the combined ratio gap funds everything else.</a:t>
            </a:r>
          </a:p>
        </p:txBody>
      </p:sp>
      <p:sp>
        <p:nvSpPr>
          <p:cNvPr id="23" name="TextBox 22"/>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24" name="TextBox 23"/>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7</a:t>
            </a:r>
          </a:p>
        </p:txBody>
      </p:sp>
      <p:sp>
        <p:nvSpPr>
          <p:cNvPr id="25" name="Rectangle 24"/>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WORKED EXAMPLE (ILLUSTRATIVE)</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Strategy map: cause and effect on one page</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Illustrative. Arrows run from cause to effect; learning and growth enables process, process serves customers, customers drive the financials.</a:t>
            </a:r>
          </a:p>
        </p:txBody>
      </p:sp>
      <p:sp>
        <p:nvSpPr>
          <p:cNvPr id="5" name="Rectangle 4"/>
          <p:cNvSpPr/>
          <p:nvPr/>
        </p:nvSpPr>
        <p:spPr>
          <a:xfrm>
            <a:off x="609600" y="1981200"/>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42950" y="1981200"/>
            <a:ext cx="1428750" cy="866775"/>
          </a:xfrm>
          <a:prstGeom prst="rect">
            <a:avLst/>
          </a:prstGeom>
          <a:noFill/>
        </p:spPr>
        <p:txBody>
          <a:bodyPr wrap="square" lIns="0" rIns="0" tIns="0" bIns="0" anchor="ctr">
            <a:spAutoFit/>
          </a:bodyPr>
          <a:lstStyle/>
          <a:p>
            <a:pPr algn="l"/>
            <a:r>
              <a:rPr sz="1125" b="1" i="0">
                <a:solidFill>
                  <a:srgbClr val="2251FF"/>
                </a:solidFill>
                <a:latin typeface="Arial"/>
              </a:rPr>
              <a:t>Financial</a:t>
            </a:r>
          </a:p>
        </p:txBody>
      </p:sp>
      <p:sp>
        <p:nvSpPr>
          <p:cNvPr id="7" name="Rectangle 6"/>
          <p:cNvSpPr/>
          <p:nvPr/>
        </p:nvSpPr>
        <p:spPr>
          <a:xfrm>
            <a:off x="609600" y="2924175"/>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2950" y="2924175"/>
            <a:ext cx="1428750" cy="866775"/>
          </a:xfrm>
          <a:prstGeom prst="rect">
            <a:avLst/>
          </a:prstGeom>
          <a:noFill/>
        </p:spPr>
        <p:txBody>
          <a:bodyPr wrap="square" lIns="0" rIns="0" tIns="0" bIns="0" anchor="ctr">
            <a:spAutoFit/>
          </a:bodyPr>
          <a:lstStyle/>
          <a:p>
            <a:pPr algn="l"/>
            <a:r>
              <a:rPr sz="1125" b="1" i="0">
                <a:solidFill>
                  <a:srgbClr val="2251FF"/>
                </a:solidFill>
                <a:latin typeface="Arial"/>
              </a:rPr>
              <a:t>Customer</a:t>
            </a:r>
          </a:p>
        </p:txBody>
      </p:sp>
      <p:sp>
        <p:nvSpPr>
          <p:cNvPr id="9" name="Rectangle 8"/>
          <p:cNvSpPr/>
          <p:nvPr/>
        </p:nvSpPr>
        <p:spPr>
          <a:xfrm>
            <a:off x="609600" y="3867150"/>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42950" y="3867150"/>
            <a:ext cx="1428750" cy="866775"/>
          </a:xfrm>
          <a:prstGeom prst="rect">
            <a:avLst/>
          </a:prstGeom>
          <a:noFill/>
        </p:spPr>
        <p:txBody>
          <a:bodyPr wrap="square" lIns="0" rIns="0" tIns="0" bIns="0" anchor="ctr">
            <a:spAutoFit/>
          </a:bodyPr>
          <a:lstStyle/>
          <a:p>
            <a:pPr algn="l"/>
            <a:r>
              <a:rPr sz="1125" b="1" i="0">
                <a:solidFill>
                  <a:srgbClr val="2251FF"/>
                </a:solidFill>
                <a:latin typeface="Arial"/>
              </a:rPr>
              <a:t>Internal process</a:t>
            </a:r>
          </a:p>
        </p:txBody>
      </p:sp>
      <p:sp>
        <p:nvSpPr>
          <p:cNvPr id="11" name="Rectangle 10"/>
          <p:cNvSpPr/>
          <p:nvPr/>
        </p:nvSpPr>
        <p:spPr>
          <a:xfrm>
            <a:off x="609600" y="4810125"/>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2950" y="4810125"/>
            <a:ext cx="1428750" cy="866775"/>
          </a:xfrm>
          <a:prstGeom prst="rect">
            <a:avLst/>
          </a:prstGeom>
          <a:noFill/>
        </p:spPr>
        <p:txBody>
          <a:bodyPr wrap="square" lIns="0" rIns="0" tIns="0" bIns="0" anchor="ctr">
            <a:spAutoFit/>
          </a:bodyPr>
          <a:lstStyle/>
          <a:p>
            <a:pPr algn="l"/>
            <a:r>
              <a:rPr sz="1125" b="1" i="0">
                <a:solidFill>
                  <a:srgbClr val="2251FF"/>
                </a:solidFill>
                <a:latin typeface="Arial"/>
              </a:rPr>
              <a:t>Learning and growth</a:t>
            </a:r>
          </a:p>
        </p:txBody>
      </p:sp>
      <p:cxnSp>
        <p:nvCxnSpPr>
          <p:cNvPr id="13" name="Connector 12"/>
          <p:cNvCxnSpPr/>
          <p:nvPr/>
        </p:nvCxnSpPr>
        <p:spPr>
          <a:xfrm flipV="1">
            <a:off x="4305300" y="4629150"/>
            <a:ext cx="1373981"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flipV="1">
            <a:off x="4305300" y="4629150"/>
            <a:ext cx="3731418"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V="1">
            <a:off x="4305300" y="4629150"/>
            <a:ext cx="6088856"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flipH="1" flipV="1">
            <a:off x="3321843" y="4629150"/>
            <a:ext cx="3536157"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flipV="1">
            <a:off x="5679281" y="4629150"/>
            <a:ext cx="1178719"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flipV="1">
            <a:off x="3321843" y="4629150"/>
            <a:ext cx="6088857"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flipV="1">
            <a:off x="3321843" y="3686175"/>
            <a:ext cx="983457"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V="1">
            <a:off x="3321843" y="2743200"/>
            <a:ext cx="983457" cy="1228725"/>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V="1">
            <a:off x="5679281" y="3686175"/>
            <a:ext cx="1178719"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V="1">
            <a:off x="5679281" y="2743200"/>
            <a:ext cx="1178719" cy="1228725"/>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V="1">
            <a:off x="8036718" y="3686175"/>
            <a:ext cx="1373982"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flipV="1">
            <a:off x="4305300" y="3686175"/>
            <a:ext cx="6088856"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8048625" y="3357562"/>
            <a:ext cx="171450" cy="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V="1">
            <a:off x="9410700" y="2743200"/>
            <a:ext cx="0"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3114675" y="2085975"/>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3209925" y="2143125"/>
            <a:ext cx="2190750" cy="171450"/>
          </a:xfrm>
          <a:prstGeom prst="rect">
            <a:avLst/>
          </a:prstGeom>
          <a:noFill/>
        </p:spPr>
        <p:txBody>
          <a:bodyPr wrap="square" lIns="0" rIns="0" tIns="0" bIns="0" anchor="t">
            <a:spAutoFit/>
          </a:bodyPr>
          <a:lstStyle/>
          <a:p>
            <a:pPr algn="l"/>
            <a:r>
              <a:rPr sz="825" b="1" i="0">
                <a:solidFill>
                  <a:srgbClr val="2251FF"/>
                </a:solidFill>
                <a:latin typeface="Arial"/>
              </a:rPr>
              <a:t>F1</a:t>
            </a:r>
          </a:p>
        </p:txBody>
      </p:sp>
      <p:sp>
        <p:nvSpPr>
          <p:cNvPr id="29" name="TextBox 28"/>
          <p:cNvSpPr txBox="1"/>
          <p:nvPr/>
        </p:nvSpPr>
        <p:spPr>
          <a:xfrm>
            <a:off x="3209925" y="2295525"/>
            <a:ext cx="2190750" cy="409575"/>
          </a:xfrm>
          <a:prstGeom prst="rect">
            <a:avLst/>
          </a:prstGeom>
          <a:noFill/>
        </p:spPr>
        <p:txBody>
          <a:bodyPr wrap="square" lIns="0" rIns="0" tIns="0" bIns="0" anchor="t">
            <a:spAutoFit/>
          </a:bodyPr>
          <a:lstStyle/>
          <a:p>
            <a:pPr algn="l"/>
            <a:r>
              <a:rPr sz="975" b="0" i="0">
                <a:solidFill>
                  <a:srgbClr val="051C2C"/>
                </a:solidFill>
                <a:latin typeface="Arial"/>
              </a:rPr>
              <a:t>Bring the loss ratio back within target</a:t>
            </a:r>
          </a:p>
        </p:txBody>
      </p:sp>
      <p:sp>
        <p:nvSpPr>
          <p:cNvPr id="30" name="Rectangle 29"/>
          <p:cNvSpPr/>
          <p:nvPr/>
        </p:nvSpPr>
        <p:spPr>
          <a:xfrm>
            <a:off x="5667375" y="2085975"/>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762625" y="2143125"/>
            <a:ext cx="2190750" cy="171450"/>
          </a:xfrm>
          <a:prstGeom prst="rect">
            <a:avLst/>
          </a:prstGeom>
          <a:noFill/>
        </p:spPr>
        <p:txBody>
          <a:bodyPr wrap="square" lIns="0" rIns="0" tIns="0" bIns="0" anchor="t">
            <a:spAutoFit/>
          </a:bodyPr>
          <a:lstStyle/>
          <a:p>
            <a:pPr algn="l"/>
            <a:r>
              <a:rPr sz="825" b="1" i="0">
                <a:solidFill>
                  <a:srgbClr val="2251FF"/>
                </a:solidFill>
                <a:latin typeface="Arial"/>
              </a:rPr>
              <a:t>F2</a:t>
            </a:r>
          </a:p>
        </p:txBody>
      </p:sp>
      <p:sp>
        <p:nvSpPr>
          <p:cNvPr id="32" name="TextBox 31"/>
          <p:cNvSpPr txBox="1"/>
          <p:nvPr/>
        </p:nvSpPr>
        <p:spPr>
          <a:xfrm>
            <a:off x="5762625" y="2295525"/>
            <a:ext cx="2190750" cy="409575"/>
          </a:xfrm>
          <a:prstGeom prst="rect">
            <a:avLst/>
          </a:prstGeom>
          <a:noFill/>
        </p:spPr>
        <p:txBody>
          <a:bodyPr wrap="square" lIns="0" rIns="0" tIns="0" bIns="0" anchor="t">
            <a:spAutoFit/>
          </a:bodyPr>
          <a:lstStyle/>
          <a:p>
            <a:pPr algn="l"/>
            <a:r>
              <a:rPr sz="975" b="0" i="0">
                <a:solidFill>
                  <a:srgbClr val="051C2C"/>
                </a:solidFill>
                <a:latin typeface="Arial"/>
              </a:rPr>
              <a:t>Cut the cost of claims leakage and fraud</a:t>
            </a:r>
          </a:p>
        </p:txBody>
      </p:sp>
      <p:sp>
        <p:nvSpPr>
          <p:cNvPr id="33" name="Rectangle 32"/>
          <p:cNvSpPr/>
          <p:nvPr/>
        </p:nvSpPr>
        <p:spPr>
          <a:xfrm>
            <a:off x="8220075" y="2085975"/>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315325" y="2143125"/>
            <a:ext cx="2190750" cy="171450"/>
          </a:xfrm>
          <a:prstGeom prst="rect">
            <a:avLst/>
          </a:prstGeom>
          <a:noFill/>
        </p:spPr>
        <p:txBody>
          <a:bodyPr wrap="square" lIns="0" rIns="0" tIns="0" bIns="0" anchor="t">
            <a:spAutoFit/>
          </a:bodyPr>
          <a:lstStyle/>
          <a:p>
            <a:pPr algn="l"/>
            <a:r>
              <a:rPr sz="825" b="1" i="0">
                <a:solidFill>
                  <a:srgbClr val="2251FF"/>
                </a:solidFill>
                <a:latin typeface="Arial"/>
              </a:rPr>
              <a:t>F3</a:t>
            </a:r>
          </a:p>
        </p:txBody>
      </p:sp>
      <p:sp>
        <p:nvSpPr>
          <p:cNvPr id="35" name="TextBox 34"/>
          <p:cNvSpPr txBox="1"/>
          <p:nvPr/>
        </p:nvSpPr>
        <p:spPr>
          <a:xfrm>
            <a:off x="8315325" y="2295525"/>
            <a:ext cx="2190750" cy="409575"/>
          </a:xfrm>
          <a:prstGeom prst="rect">
            <a:avLst/>
          </a:prstGeom>
          <a:noFill/>
        </p:spPr>
        <p:txBody>
          <a:bodyPr wrap="square" lIns="0" rIns="0" tIns="0" bIns="0" anchor="t">
            <a:spAutoFit/>
          </a:bodyPr>
          <a:lstStyle/>
          <a:p>
            <a:pPr algn="l"/>
            <a:r>
              <a:rPr sz="975" b="0" i="0">
                <a:solidFill>
                  <a:srgbClr val="051C2C"/>
                </a:solidFill>
                <a:latin typeface="Arial"/>
              </a:rPr>
              <a:t>Grow profitable small commercial premium</a:t>
            </a:r>
          </a:p>
        </p:txBody>
      </p:sp>
      <p:sp>
        <p:nvSpPr>
          <p:cNvPr id="36" name="Rectangle 35"/>
          <p:cNvSpPr/>
          <p:nvPr/>
        </p:nvSpPr>
        <p:spPr>
          <a:xfrm>
            <a:off x="3114675" y="302895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3209925" y="3086100"/>
            <a:ext cx="2190750" cy="171450"/>
          </a:xfrm>
          <a:prstGeom prst="rect">
            <a:avLst/>
          </a:prstGeom>
          <a:noFill/>
        </p:spPr>
        <p:txBody>
          <a:bodyPr wrap="square" lIns="0" rIns="0" tIns="0" bIns="0" anchor="t">
            <a:spAutoFit/>
          </a:bodyPr>
          <a:lstStyle/>
          <a:p>
            <a:pPr algn="l"/>
            <a:r>
              <a:rPr sz="825" b="1" i="0">
                <a:solidFill>
                  <a:srgbClr val="2251FF"/>
                </a:solidFill>
                <a:latin typeface="Arial"/>
              </a:rPr>
              <a:t>C1</a:t>
            </a:r>
          </a:p>
        </p:txBody>
      </p:sp>
      <p:sp>
        <p:nvSpPr>
          <p:cNvPr id="38" name="TextBox 37"/>
          <p:cNvSpPr txBox="1"/>
          <p:nvPr/>
        </p:nvSpPr>
        <p:spPr>
          <a:xfrm>
            <a:off x="3209925" y="3238500"/>
            <a:ext cx="2190750" cy="409575"/>
          </a:xfrm>
          <a:prstGeom prst="rect">
            <a:avLst/>
          </a:prstGeom>
          <a:noFill/>
        </p:spPr>
        <p:txBody>
          <a:bodyPr wrap="square" lIns="0" rIns="0" tIns="0" bIns="0" anchor="t">
            <a:spAutoFit/>
          </a:bodyPr>
          <a:lstStyle/>
          <a:p>
            <a:pPr algn="l"/>
            <a:r>
              <a:rPr sz="975" b="0" i="0">
                <a:solidFill>
                  <a:srgbClr val="051C2C"/>
                </a:solidFill>
                <a:latin typeface="Arial"/>
              </a:rPr>
              <a:t>Pay a fair price for my risk</a:t>
            </a:r>
          </a:p>
        </p:txBody>
      </p:sp>
      <p:sp>
        <p:nvSpPr>
          <p:cNvPr id="39" name="Rectangle 38"/>
          <p:cNvSpPr/>
          <p:nvPr/>
        </p:nvSpPr>
        <p:spPr>
          <a:xfrm>
            <a:off x="5667375" y="302895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5762625" y="3086100"/>
            <a:ext cx="2190750" cy="171450"/>
          </a:xfrm>
          <a:prstGeom prst="rect">
            <a:avLst/>
          </a:prstGeom>
          <a:noFill/>
        </p:spPr>
        <p:txBody>
          <a:bodyPr wrap="square" lIns="0" rIns="0" tIns="0" bIns="0" anchor="t">
            <a:spAutoFit/>
          </a:bodyPr>
          <a:lstStyle/>
          <a:p>
            <a:pPr algn="l"/>
            <a:r>
              <a:rPr sz="825" b="1" i="0">
                <a:solidFill>
                  <a:srgbClr val="2251FF"/>
                </a:solidFill>
                <a:latin typeface="Arial"/>
              </a:rPr>
              <a:t>C2</a:t>
            </a:r>
          </a:p>
        </p:txBody>
      </p:sp>
      <p:sp>
        <p:nvSpPr>
          <p:cNvPr id="41" name="TextBox 40"/>
          <p:cNvSpPr txBox="1"/>
          <p:nvPr/>
        </p:nvSpPr>
        <p:spPr>
          <a:xfrm>
            <a:off x="5762625" y="3238500"/>
            <a:ext cx="2190750" cy="409575"/>
          </a:xfrm>
          <a:prstGeom prst="rect">
            <a:avLst/>
          </a:prstGeom>
          <a:noFill/>
        </p:spPr>
        <p:txBody>
          <a:bodyPr wrap="square" lIns="0" rIns="0" tIns="0" bIns="0" anchor="t">
            <a:spAutoFit/>
          </a:bodyPr>
          <a:lstStyle/>
          <a:p>
            <a:pPr algn="l"/>
            <a:r>
              <a:rPr sz="975" b="0" i="0">
                <a:solidFill>
                  <a:srgbClr val="051C2C"/>
                </a:solidFill>
                <a:latin typeface="Arial"/>
              </a:rPr>
              <a:t>Have my claim settled quickly and fairly</a:t>
            </a:r>
          </a:p>
        </p:txBody>
      </p:sp>
      <p:sp>
        <p:nvSpPr>
          <p:cNvPr id="42" name="Rectangle 41"/>
          <p:cNvSpPr/>
          <p:nvPr/>
        </p:nvSpPr>
        <p:spPr>
          <a:xfrm>
            <a:off x="8220075" y="302895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8315325" y="3086100"/>
            <a:ext cx="2190750" cy="171450"/>
          </a:xfrm>
          <a:prstGeom prst="rect">
            <a:avLst/>
          </a:prstGeom>
          <a:noFill/>
        </p:spPr>
        <p:txBody>
          <a:bodyPr wrap="square" lIns="0" rIns="0" tIns="0" bIns="0" anchor="t">
            <a:spAutoFit/>
          </a:bodyPr>
          <a:lstStyle/>
          <a:p>
            <a:pPr algn="l"/>
            <a:r>
              <a:rPr sz="825" b="1" i="0">
                <a:solidFill>
                  <a:srgbClr val="2251FF"/>
                </a:solidFill>
                <a:latin typeface="Arial"/>
              </a:rPr>
              <a:t>C3</a:t>
            </a:r>
          </a:p>
        </p:txBody>
      </p:sp>
      <p:sp>
        <p:nvSpPr>
          <p:cNvPr id="44" name="TextBox 43"/>
          <p:cNvSpPr txBox="1"/>
          <p:nvPr/>
        </p:nvSpPr>
        <p:spPr>
          <a:xfrm>
            <a:off x="8315325" y="3238500"/>
            <a:ext cx="2190750" cy="409575"/>
          </a:xfrm>
          <a:prstGeom prst="rect">
            <a:avLst/>
          </a:prstGeom>
          <a:noFill/>
        </p:spPr>
        <p:txBody>
          <a:bodyPr wrap="square" lIns="0" rIns="0" tIns="0" bIns="0" anchor="t">
            <a:spAutoFit/>
          </a:bodyPr>
          <a:lstStyle/>
          <a:p>
            <a:pPr algn="l"/>
            <a:r>
              <a:rPr sz="975" b="0" i="0">
                <a:solidFill>
                  <a:srgbClr val="051C2C"/>
                </a:solidFill>
                <a:latin typeface="Arial"/>
              </a:rPr>
              <a:t>Get fast quotes and answers as a broker</a:t>
            </a:r>
          </a:p>
        </p:txBody>
      </p:sp>
      <p:sp>
        <p:nvSpPr>
          <p:cNvPr id="45" name="Rectangle 44"/>
          <p:cNvSpPr/>
          <p:nvPr/>
        </p:nvSpPr>
        <p:spPr>
          <a:xfrm>
            <a:off x="2228850"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2324100"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P1</a:t>
            </a:r>
          </a:p>
        </p:txBody>
      </p:sp>
      <p:sp>
        <p:nvSpPr>
          <p:cNvPr id="47" name="TextBox 46"/>
          <p:cNvSpPr txBox="1"/>
          <p:nvPr/>
        </p:nvSpPr>
        <p:spPr>
          <a:xfrm>
            <a:off x="2324100" y="4181475"/>
            <a:ext cx="1995487" cy="409575"/>
          </a:xfrm>
          <a:prstGeom prst="rect">
            <a:avLst/>
          </a:prstGeom>
          <a:noFill/>
        </p:spPr>
        <p:txBody>
          <a:bodyPr wrap="square" lIns="0" rIns="0" tIns="0" bIns="0" anchor="t">
            <a:spAutoFit/>
          </a:bodyPr>
          <a:lstStyle/>
          <a:p>
            <a:pPr algn="l"/>
            <a:r>
              <a:rPr sz="892" b="0" i="0">
                <a:solidFill>
                  <a:srgbClr val="051C2C"/>
                </a:solidFill>
                <a:latin typeface="Arial"/>
              </a:rPr>
              <a:t>Price and underwrite with granular, monitored models</a:t>
            </a:r>
          </a:p>
        </p:txBody>
      </p:sp>
      <p:sp>
        <p:nvSpPr>
          <p:cNvPr id="48" name="Rectangle 47"/>
          <p:cNvSpPr/>
          <p:nvPr/>
        </p:nvSpPr>
        <p:spPr>
          <a:xfrm>
            <a:off x="4586287"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4681537"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P2</a:t>
            </a:r>
          </a:p>
        </p:txBody>
      </p:sp>
      <p:sp>
        <p:nvSpPr>
          <p:cNvPr id="50" name="TextBox 49"/>
          <p:cNvSpPr txBox="1"/>
          <p:nvPr/>
        </p:nvSpPr>
        <p:spPr>
          <a:xfrm>
            <a:off x="4681537" y="4181475"/>
            <a:ext cx="1995487" cy="409575"/>
          </a:xfrm>
          <a:prstGeom prst="rect">
            <a:avLst/>
          </a:prstGeom>
          <a:noFill/>
        </p:spPr>
        <p:txBody>
          <a:bodyPr wrap="square" lIns="0" rIns="0" tIns="0" bIns="0" anchor="t">
            <a:spAutoFit/>
          </a:bodyPr>
          <a:lstStyle/>
          <a:p>
            <a:pPr algn="l"/>
            <a:r>
              <a:rPr sz="975" b="0" i="0">
                <a:solidFill>
                  <a:srgbClr val="051C2C"/>
                </a:solidFill>
                <a:latin typeface="Arial"/>
              </a:rPr>
              <a:t>Triage claims and flag leakage and fraud</a:t>
            </a:r>
          </a:p>
        </p:txBody>
      </p:sp>
      <p:sp>
        <p:nvSpPr>
          <p:cNvPr id="51" name="Rectangle 50"/>
          <p:cNvSpPr/>
          <p:nvPr/>
        </p:nvSpPr>
        <p:spPr>
          <a:xfrm>
            <a:off x="6943725"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7038975"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P3</a:t>
            </a:r>
          </a:p>
        </p:txBody>
      </p:sp>
      <p:sp>
        <p:nvSpPr>
          <p:cNvPr id="53" name="TextBox 52"/>
          <p:cNvSpPr txBox="1"/>
          <p:nvPr/>
        </p:nvSpPr>
        <p:spPr>
          <a:xfrm>
            <a:off x="7038975" y="4181475"/>
            <a:ext cx="1995487" cy="409575"/>
          </a:xfrm>
          <a:prstGeom prst="rect">
            <a:avLst/>
          </a:prstGeom>
          <a:noFill/>
        </p:spPr>
        <p:txBody>
          <a:bodyPr wrap="square" lIns="0" rIns="0" tIns="0" bIns="0" anchor="t">
            <a:spAutoFit/>
          </a:bodyPr>
          <a:lstStyle/>
          <a:p>
            <a:pPr algn="l"/>
            <a:r>
              <a:rPr sz="907" b="0" i="0">
                <a:solidFill>
                  <a:srgbClr val="051C2C"/>
                </a:solidFill>
                <a:latin typeface="Arial"/>
              </a:rPr>
              <a:t>Underwrite standard broker risks straight through</a:t>
            </a:r>
          </a:p>
        </p:txBody>
      </p:sp>
      <p:sp>
        <p:nvSpPr>
          <p:cNvPr id="54" name="Rectangle 53"/>
          <p:cNvSpPr/>
          <p:nvPr/>
        </p:nvSpPr>
        <p:spPr>
          <a:xfrm>
            <a:off x="9301162"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9396412"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P4</a:t>
            </a:r>
          </a:p>
        </p:txBody>
      </p:sp>
      <p:sp>
        <p:nvSpPr>
          <p:cNvPr id="56" name="TextBox 55"/>
          <p:cNvSpPr txBox="1"/>
          <p:nvPr/>
        </p:nvSpPr>
        <p:spPr>
          <a:xfrm>
            <a:off x="9396412" y="4181475"/>
            <a:ext cx="1995487" cy="409575"/>
          </a:xfrm>
          <a:prstGeom prst="rect">
            <a:avLst/>
          </a:prstGeom>
          <a:noFill/>
        </p:spPr>
        <p:txBody>
          <a:bodyPr wrap="square" lIns="0" rIns="0" tIns="0" bIns="0" anchor="t">
            <a:spAutoFit/>
          </a:bodyPr>
          <a:lstStyle/>
          <a:p>
            <a:pPr algn="l"/>
            <a:r>
              <a:rPr sz="877" b="0" i="0">
                <a:solidFill>
                  <a:srgbClr val="051C2C"/>
                </a:solidFill>
                <a:latin typeface="Arial"/>
              </a:rPr>
              <a:t>Produce regulatory and conduct reports from one source</a:t>
            </a:r>
          </a:p>
        </p:txBody>
      </p:sp>
      <p:sp>
        <p:nvSpPr>
          <p:cNvPr id="57" name="Rectangle 56"/>
          <p:cNvSpPr/>
          <p:nvPr/>
        </p:nvSpPr>
        <p:spPr>
          <a:xfrm>
            <a:off x="3114675" y="491490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3209925" y="4972050"/>
            <a:ext cx="2190750" cy="171450"/>
          </a:xfrm>
          <a:prstGeom prst="rect">
            <a:avLst/>
          </a:prstGeom>
          <a:noFill/>
        </p:spPr>
        <p:txBody>
          <a:bodyPr wrap="square" lIns="0" rIns="0" tIns="0" bIns="0" anchor="t">
            <a:spAutoFit/>
          </a:bodyPr>
          <a:lstStyle/>
          <a:p>
            <a:pPr algn="l"/>
            <a:r>
              <a:rPr sz="825" b="1" i="0">
                <a:solidFill>
                  <a:srgbClr val="2251FF"/>
                </a:solidFill>
                <a:latin typeface="Arial"/>
              </a:rPr>
              <a:t>L1</a:t>
            </a:r>
          </a:p>
        </p:txBody>
      </p:sp>
      <p:sp>
        <p:nvSpPr>
          <p:cNvPr id="59" name="TextBox 58"/>
          <p:cNvSpPr txBox="1"/>
          <p:nvPr/>
        </p:nvSpPr>
        <p:spPr>
          <a:xfrm>
            <a:off x="3209925" y="5124450"/>
            <a:ext cx="2190750" cy="409575"/>
          </a:xfrm>
          <a:prstGeom prst="rect">
            <a:avLst/>
          </a:prstGeom>
          <a:noFill/>
        </p:spPr>
        <p:txBody>
          <a:bodyPr wrap="square" lIns="0" rIns="0" tIns="0" bIns="0" anchor="t">
            <a:spAutoFit/>
          </a:bodyPr>
          <a:lstStyle/>
          <a:p>
            <a:pPr algn="l"/>
            <a:r>
              <a:rPr sz="952" b="0" i="0">
                <a:solidFill>
                  <a:srgbClr val="051C2C"/>
                </a:solidFill>
                <a:latin typeface="Arial"/>
              </a:rPr>
              <a:t>Govern one policy, claim and party data set</a:t>
            </a:r>
          </a:p>
        </p:txBody>
      </p:sp>
      <p:sp>
        <p:nvSpPr>
          <p:cNvPr id="60" name="Rectangle 59"/>
          <p:cNvSpPr/>
          <p:nvPr/>
        </p:nvSpPr>
        <p:spPr>
          <a:xfrm>
            <a:off x="5667375" y="491490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5762625" y="4972050"/>
            <a:ext cx="2190750" cy="171450"/>
          </a:xfrm>
          <a:prstGeom prst="rect">
            <a:avLst/>
          </a:prstGeom>
          <a:noFill/>
        </p:spPr>
        <p:txBody>
          <a:bodyPr wrap="square" lIns="0" rIns="0" tIns="0" bIns="0" anchor="t">
            <a:spAutoFit/>
          </a:bodyPr>
          <a:lstStyle/>
          <a:p>
            <a:pPr algn="l"/>
            <a:r>
              <a:rPr sz="825" b="1" i="0">
                <a:solidFill>
                  <a:srgbClr val="2251FF"/>
                </a:solidFill>
                <a:latin typeface="Arial"/>
              </a:rPr>
              <a:t>L2</a:t>
            </a:r>
          </a:p>
        </p:txBody>
      </p:sp>
      <p:sp>
        <p:nvSpPr>
          <p:cNvPr id="62" name="TextBox 61"/>
          <p:cNvSpPr txBox="1"/>
          <p:nvPr/>
        </p:nvSpPr>
        <p:spPr>
          <a:xfrm>
            <a:off x="5762625" y="5124450"/>
            <a:ext cx="2190750" cy="409575"/>
          </a:xfrm>
          <a:prstGeom prst="rect">
            <a:avLst/>
          </a:prstGeom>
          <a:noFill/>
        </p:spPr>
        <p:txBody>
          <a:bodyPr wrap="square" lIns="0" rIns="0" tIns="0" bIns="0" anchor="t">
            <a:spAutoFit/>
          </a:bodyPr>
          <a:lstStyle/>
          <a:p>
            <a:pPr algn="l"/>
            <a:r>
              <a:rPr sz="967" b="0" i="0">
                <a:solidFill>
                  <a:srgbClr val="051C2C"/>
                </a:solidFill>
                <a:latin typeface="Arial"/>
              </a:rPr>
              <a:t>Build pricing and claims analytics talent</a:t>
            </a:r>
          </a:p>
        </p:txBody>
      </p:sp>
      <p:sp>
        <p:nvSpPr>
          <p:cNvPr id="63" name="Rectangle 62"/>
          <p:cNvSpPr/>
          <p:nvPr/>
        </p:nvSpPr>
        <p:spPr>
          <a:xfrm>
            <a:off x="8220075" y="491490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8315325" y="4972050"/>
            <a:ext cx="2190750" cy="171450"/>
          </a:xfrm>
          <a:prstGeom prst="rect">
            <a:avLst/>
          </a:prstGeom>
          <a:noFill/>
        </p:spPr>
        <p:txBody>
          <a:bodyPr wrap="square" lIns="0" rIns="0" tIns="0" bIns="0" anchor="t">
            <a:spAutoFit/>
          </a:bodyPr>
          <a:lstStyle/>
          <a:p>
            <a:pPr algn="l"/>
            <a:r>
              <a:rPr sz="825" b="1" i="0">
                <a:solidFill>
                  <a:srgbClr val="2251FF"/>
                </a:solidFill>
                <a:latin typeface="Arial"/>
              </a:rPr>
              <a:t>L3</a:t>
            </a:r>
          </a:p>
        </p:txBody>
      </p:sp>
      <p:sp>
        <p:nvSpPr>
          <p:cNvPr id="65" name="TextBox 64"/>
          <p:cNvSpPr txBox="1"/>
          <p:nvPr/>
        </p:nvSpPr>
        <p:spPr>
          <a:xfrm>
            <a:off x="8315325" y="5124450"/>
            <a:ext cx="2190750" cy="409575"/>
          </a:xfrm>
          <a:prstGeom prst="rect">
            <a:avLst/>
          </a:prstGeom>
          <a:noFill/>
        </p:spPr>
        <p:txBody>
          <a:bodyPr wrap="square" lIns="0" rIns="0" tIns="0" bIns="0" anchor="t">
            <a:spAutoFit/>
          </a:bodyPr>
          <a:lstStyle/>
          <a:p>
            <a:pPr algn="l"/>
            <a:r>
              <a:rPr sz="952" b="0" i="0">
                <a:solidFill>
                  <a:srgbClr val="051C2C"/>
                </a:solidFill>
                <a:latin typeface="Arial"/>
              </a:rPr>
              <a:t>Embed fairness testing and model governance</a:t>
            </a:r>
          </a:p>
        </p:txBody>
      </p:sp>
      <p:sp>
        <p:nvSpPr>
          <p:cNvPr id="66" name="Rectangle 65"/>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8" name="TextBox 67"/>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Fund the party and policy master once from both offence and defence budgets, because both sides of the map depend on it.</a:t>
            </a:r>
          </a:p>
        </p:txBody>
      </p:sp>
      <p:sp>
        <p:nvSpPr>
          <p:cNvPr id="69" name="TextBox 68"/>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70" name="TextBox 69"/>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8</a:t>
            </a:r>
          </a:p>
        </p:txBody>
      </p:sp>
      <p:sp>
        <p:nvSpPr>
          <p:cNvPr id="71" name="Rectangle 70"/>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Posture: 50% offence, 50% defence</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102" b="0" i="0">
                <a:solidFill>
                  <a:srgbClr val="5B6772"/>
                </a:solidFill>
                <a:latin typeface="Arial"/>
              </a:rPr>
              <a:t>Pricing, claims and broker growth carry the profit recovery, while regulatory reporting and conduct evidence carry real supervisory risk; both draw on the same policy, claim and party data, so effort is split evenly between them.</a:t>
            </a:r>
          </a:p>
        </p:txBody>
      </p:sp>
      <p:sp>
        <p:nvSpPr>
          <p:cNvPr id="4" name="Rectangle 3"/>
          <p:cNvSpPr/>
          <p:nvPr/>
        </p:nvSpPr>
        <p:spPr>
          <a:xfrm>
            <a:off x="609600" y="1733550"/>
            <a:ext cx="5372100" cy="43624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924050"/>
            <a:ext cx="4914900" cy="285750"/>
          </a:xfrm>
          <a:prstGeom prst="rect">
            <a:avLst/>
          </a:prstGeom>
          <a:noFill/>
        </p:spPr>
        <p:txBody>
          <a:bodyPr wrap="square" lIns="0" rIns="0" tIns="0" bIns="0" anchor="t">
            <a:spAutoFit/>
          </a:bodyPr>
          <a:lstStyle/>
          <a:p>
            <a:pPr algn="l"/>
            <a:r>
              <a:rPr sz="1500" b="1" i="0">
                <a:solidFill>
                  <a:srgbClr val="2251FF"/>
                </a:solidFill>
                <a:latin typeface="Arial"/>
              </a:rPr>
              <a:t>Defence objectives</a:t>
            </a:r>
          </a:p>
        </p:txBody>
      </p:sp>
      <p:sp>
        <p:nvSpPr>
          <p:cNvPr id="6" name="Rectangle 5"/>
          <p:cNvSpPr/>
          <p:nvPr/>
        </p:nvSpPr>
        <p:spPr>
          <a:xfrm>
            <a:off x="838200" y="25050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28700" y="2400300"/>
            <a:ext cx="4686300" cy="609600"/>
          </a:xfrm>
          <a:prstGeom prst="rect">
            <a:avLst/>
          </a:prstGeom>
          <a:noFill/>
        </p:spPr>
        <p:txBody>
          <a:bodyPr wrap="square" lIns="0" rIns="0" tIns="0" bIns="0" anchor="t">
            <a:spAutoFit/>
          </a:bodyPr>
          <a:lstStyle/>
          <a:p>
            <a:pPr algn="l"/>
            <a:r>
              <a:rPr sz="1267" b="0" i="0">
                <a:solidFill>
                  <a:srgbClr val="051C2C"/>
                </a:solidFill>
                <a:latin typeface="Arial"/>
              </a:rPr>
              <a:t>D1  Govern one policy, claim and party record across underwriting and claims systems</a:t>
            </a:r>
          </a:p>
        </p:txBody>
      </p:sp>
      <p:sp>
        <p:nvSpPr>
          <p:cNvPr id="8" name="Rectangle 7"/>
          <p:cNvSpPr/>
          <p:nvPr/>
        </p:nvSpPr>
        <p:spPr>
          <a:xfrm>
            <a:off x="838200" y="31146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28700" y="3009900"/>
            <a:ext cx="4686300" cy="609600"/>
          </a:xfrm>
          <a:prstGeom prst="rect">
            <a:avLst/>
          </a:prstGeom>
          <a:noFill/>
        </p:spPr>
        <p:txBody>
          <a:bodyPr wrap="square" lIns="0" rIns="0" tIns="0" bIns="0" anchor="t">
            <a:spAutoFit/>
          </a:bodyPr>
          <a:lstStyle/>
          <a:p>
            <a:pPr algn="l"/>
            <a:r>
              <a:rPr sz="1289" b="0" i="0">
                <a:solidFill>
                  <a:srgbClr val="051C2C"/>
                </a:solidFill>
                <a:latin typeface="Arial"/>
              </a:rPr>
              <a:t>D5  Produce regulatory, actuarial and conduct reports from one reconciled source</a:t>
            </a:r>
          </a:p>
        </p:txBody>
      </p:sp>
      <p:sp>
        <p:nvSpPr>
          <p:cNvPr id="10" name="Rectangle 9"/>
          <p:cNvSpPr/>
          <p:nvPr/>
        </p:nvSpPr>
        <p:spPr>
          <a:xfrm>
            <a:off x="838200" y="37242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28700" y="3619500"/>
            <a:ext cx="4686300" cy="609600"/>
          </a:xfrm>
          <a:prstGeom prst="rect">
            <a:avLst/>
          </a:prstGeom>
          <a:noFill/>
        </p:spPr>
        <p:txBody>
          <a:bodyPr wrap="square" lIns="0" rIns="0" tIns="0" bIns="0" anchor="t">
            <a:spAutoFit/>
          </a:bodyPr>
          <a:lstStyle/>
          <a:p>
            <a:pPr algn="l"/>
            <a:r>
              <a:rPr sz="1320" b="0" i="0">
                <a:solidFill>
                  <a:srgbClr val="051C2C"/>
                </a:solidFill>
                <a:latin typeface="Arial"/>
              </a:rPr>
              <a:t>D6  Test pricing and claims models for fairness and document every decision</a:t>
            </a:r>
          </a:p>
        </p:txBody>
      </p:sp>
      <p:sp>
        <p:nvSpPr>
          <p:cNvPr id="12" name="Rectangle 11"/>
          <p:cNvSpPr/>
          <p:nvPr/>
        </p:nvSpPr>
        <p:spPr>
          <a:xfrm>
            <a:off x="6210300" y="1733550"/>
            <a:ext cx="5372100" cy="43624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38900" y="1924050"/>
            <a:ext cx="4914900" cy="285750"/>
          </a:xfrm>
          <a:prstGeom prst="rect">
            <a:avLst/>
          </a:prstGeom>
          <a:noFill/>
        </p:spPr>
        <p:txBody>
          <a:bodyPr wrap="square" lIns="0" rIns="0" tIns="0" bIns="0" anchor="t">
            <a:spAutoFit/>
          </a:bodyPr>
          <a:lstStyle/>
          <a:p>
            <a:pPr algn="l"/>
            <a:r>
              <a:rPr sz="1500" b="1" i="0">
                <a:solidFill>
                  <a:srgbClr val="051C2C"/>
                </a:solidFill>
                <a:latin typeface="Arial"/>
              </a:rPr>
              <a:t>Offence objectives</a:t>
            </a:r>
          </a:p>
        </p:txBody>
      </p:sp>
      <p:sp>
        <p:nvSpPr>
          <p:cNvPr id="14" name="Rectangle 13"/>
          <p:cNvSpPr/>
          <p:nvPr/>
        </p:nvSpPr>
        <p:spPr>
          <a:xfrm>
            <a:off x="6438900" y="25050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629400" y="2400300"/>
            <a:ext cx="4686300" cy="609600"/>
          </a:xfrm>
          <a:prstGeom prst="rect">
            <a:avLst/>
          </a:prstGeom>
          <a:noFill/>
        </p:spPr>
        <p:txBody>
          <a:bodyPr wrap="square" lIns="0" rIns="0" tIns="0" bIns="0" anchor="t">
            <a:spAutoFit/>
          </a:bodyPr>
          <a:lstStyle/>
          <a:p>
            <a:pPr algn="l"/>
            <a:r>
              <a:rPr sz="1305" b="0" i="0">
                <a:solidFill>
                  <a:srgbClr val="051C2C"/>
                </a:solidFill>
                <a:latin typeface="Arial"/>
              </a:rPr>
              <a:t>D2  Refresh pricing data monthly with claims inflation and conversion signals</a:t>
            </a:r>
          </a:p>
        </p:txBody>
      </p:sp>
      <p:sp>
        <p:nvSpPr>
          <p:cNvPr id="16" name="Rectangle 15"/>
          <p:cNvSpPr/>
          <p:nvPr/>
        </p:nvSpPr>
        <p:spPr>
          <a:xfrm>
            <a:off x="6438900" y="31146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629400" y="3009900"/>
            <a:ext cx="4686300" cy="609600"/>
          </a:xfrm>
          <a:prstGeom prst="rect">
            <a:avLst/>
          </a:prstGeom>
          <a:noFill/>
        </p:spPr>
        <p:txBody>
          <a:bodyPr wrap="square" lIns="0" rIns="0" tIns="0" bIns="0" anchor="t">
            <a:spAutoFit/>
          </a:bodyPr>
          <a:lstStyle/>
          <a:p>
            <a:pPr algn="l"/>
            <a:r>
              <a:rPr sz="1320" b="0" i="0">
                <a:solidFill>
                  <a:srgbClr val="051C2C"/>
                </a:solidFill>
                <a:latin typeface="Arial"/>
              </a:rPr>
              <a:t>D3  Score every new claim for complexity, leakage and fraud at first notice</a:t>
            </a:r>
          </a:p>
        </p:txBody>
      </p:sp>
      <p:sp>
        <p:nvSpPr>
          <p:cNvPr id="18" name="Rectangle 17"/>
          <p:cNvSpPr/>
          <p:nvPr/>
        </p:nvSpPr>
        <p:spPr>
          <a:xfrm>
            <a:off x="6438900" y="37242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629400" y="3619500"/>
            <a:ext cx="4686300" cy="609600"/>
          </a:xfrm>
          <a:prstGeom prst="rect">
            <a:avLst/>
          </a:prstGeom>
          <a:noFill/>
        </p:spPr>
        <p:txBody>
          <a:bodyPr wrap="square" lIns="0" rIns="0" tIns="0" bIns="0" anchor="t">
            <a:spAutoFit/>
          </a:bodyPr>
          <a:lstStyle/>
          <a:p>
            <a:pPr algn="l"/>
            <a:r>
              <a:rPr sz="1297" b="0" i="0">
                <a:solidFill>
                  <a:srgbClr val="051C2C"/>
                </a:solidFill>
                <a:latin typeface="Arial"/>
              </a:rPr>
              <a:t>D4  Give brokers instant quotes from governed underwriting rules and risk data</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9</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Data objectives, traced to the strategy map</a:t>
            </a:r>
          </a:p>
        </p:txBody>
      </p:sp>
      <p:graphicFrame>
        <p:nvGraphicFramePr>
          <p:cNvPr id="3" name="Table 2"/>
          <p:cNvGraphicFramePr>
            <a:graphicFrameLocks noGrp="1"/>
          </p:cNvGraphicFramePr>
          <p:nvPr/>
        </p:nvGraphicFramePr>
        <p:xfrm>
          <a:off x="609600" y="1257300"/>
          <a:ext cx="10972800" cy="3733800"/>
        </p:xfrm>
        <a:graphic>
          <a:graphicData uri="http://schemas.openxmlformats.org/drawingml/2006/table">
            <a:tbl>
              <a:tblPr firstRow="1" bandRow="1">
                <a:tableStyleId>{5C22544A-7EE6-4342-B048-85BDC9FD1C3A}</a:tableStyleId>
              </a:tblPr>
              <a:tblGrid>
                <a:gridCol w="812800"/>
                <a:gridCol w="6502400"/>
                <a:gridCol w="2032000"/>
                <a:gridCol w="1625600"/>
              </a:tblGrid>
              <a:tr h="533400">
                <a:tc>
                  <a:txBody>
                    <a:bodyPr wrap="square"/>
                    <a:lstStyle/>
                    <a:p>
                      <a:r>
                        <a:rPr sz="1050" b="1" i="0">
                          <a:solidFill>
                            <a:srgbClr val="FFFFFF"/>
                          </a:solidFill>
                          <a:latin typeface="Arial"/>
                        </a:rPr>
                        <a:t>ID</a:t>
                      </a:r>
                    </a:p>
                  </a:txBody>
                  <a:tcPr marL="95250" marR="95250" marT="38100" marB="38100" anchor="ctr">
                    <a:solidFill>
                      <a:srgbClr val="051C2C"/>
                    </a:solidFill>
                  </a:tcPr>
                </a:tc>
                <a:tc>
                  <a:txBody>
                    <a:bodyPr wrap="square"/>
                    <a:lstStyle/>
                    <a:p>
                      <a:r>
                        <a:rPr sz="1050" b="1" i="0">
                          <a:solidFill>
                            <a:srgbClr val="FFFFFF"/>
                          </a:solidFill>
                          <a:latin typeface="Arial"/>
                        </a:rPr>
                        <a:t>Data objective</a:t>
                      </a:r>
                    </a:p>
                  </a:txBody>
                  <a:tcPr marL="95250" marR="95250" marT="38100" marB="38100" anchor="ctr">
                    <a:solidFill>
                      <a:srgbClr val="051C2C"/>
                    </a:solidFill>
                  </a:tcPr>
                </a:tc>
                <a:tc>
                  <a:txBody>
                    <a:bodyPr wrap="square"/>
                    <a:lstStyle/>
                    <a:p>
                      <a:r>
                        <a:rPr sz="1050" b="1" i="0">
                          <a:solidFill>
                            <a:srgbClr val="FFFFFF"/>
                          </a:solidFill>
                          <a:latin typeface="Arial"/>
                        </a:rPr>
                        <a:t>Serves</a:t>
                      </a:r>
                    </a:p>
                  </a:txBody>
                  <a:tcPr marL="95250" marR="95250" marT="38100" marB="38100" anchor="ctr">
                    <a:solidFill>
                      <a:srgbClr val="051C2C"/>
                    </a:solidFill>
                  </a:tcPr>
                </a:tc>
                <a:tc>
                  <a:txBody>
                    <a:bodyPr wrap="square"/>
                    <a:lstStyle/>
                    <a:p>
                      <a:r>
                        <a:rPr sz="1050" b="1" i="0">
                          <a:solidFill>
                            <a:srgbClr val="FFFFFF"/>
                          </a:solidFill>
                          <a:latin typeface="Arial"/>
                        </a:rPr>
                        <a:t>Type</a:t>
                      </a:r>
                    </a:p>
                  </a:txBody>
                  <a:tcPr marL="95250" marR="95250" marT="38100" marB="38100" anchor="ctr">
                    <a:solidFill>
                      <a:srgbClr val="051C2C"/>
                    </a:solidFill>
                  </a:tcPr>
                </a:tc>
              </a:tr>
              <a:tr h="533400">
                <a:tc>
                  <a:txBody>
                    <a:bodyPr wrap="square"/>
                    <a:lstStyle/>
                    <a:p>
                      <a:r>
                        <a:rPr sz="1050" b="0" i="0">
                          <a:solidFill>
                            <a:srgbClr val="051C2C"/>
                          </a:solidFill>
                          <a:latin typeface="Arial"/>
                        </a:rPr>
                        <a:t>D1</a:t>
                      </a:r>
                    </a:p>
                  </a:txBody>
                  <a:tcPr marL="95250" marR="95250" marT="38100" marB="38100" anchor="ctr">
                    <a:solidFill>
                      <a:srgbClr val="FFFFFF"/>
                    </a:solidFill>
                  </a:tcPr>
                </a:tc>
                <a:tc>
                  <a:txBody>
                    <a:bodyPr wrap="square"/>
                    <a:lstStyle/>
                    <a:p>
                      <a:r>
                        <a:rPr sz="1050" b="0" i="0">
                          <a:solidFill>
                            <a:srgbClr val="051C2C"/>
                          </a:solidFill>
                          <a:latin typeface="Arial"/>
                        </a:rPr>
                        <a:t>Govern one policy, claim and party record across underwriting and claims systems</a:t>
                      </a:r>
                    </a:p>
                  </a:txBody>
                  <a:tcPr marL="95250" marR="95250" marT="38100" marB="38100" anchor="ctr">
                    <a:solidFill>
                      <a:srgbClr val="FFFFFF"/>
                    </a:solidFill>
                  </a:tcPr>
                </a:tc>
                <a:tc>
                  <a:txBody>
                    <a:bodyPr wrap="square"/>
                    <a:lstStyle/>
                    <a:p>
                      <a:r>
                        <a:rPr sz="1050" b="0" i="0">
                          <a:solidFill>
                            <a:srgbClr val="051C2C"/>
                          </a:solidFill>
                          <a:latin typeface="Arial"/>
                        </a:rPr>
                        <a:t>L1, P4</a:t>
                      </a:r>
                    </a:p>
                  </a:txBody>
                  <a:tcPr marL="95250" marR="95250" marT="38100" marB="38100" anchor="ctr">
                    <a:solidFill>
                      <a:srgbClr val="FFFFFF"/>
                    </a:solidFill>
                  </a:tcPr>
                </a:tc>
                <a:tc>
                  <a:txBody>
                    <a:bodyPr wrap="square"/>
                    <a:lstStyle/>
                    <a:p>
                      <a:r>
                        <a:rPr sz="1050" b="0" i="0">
                          <a:solidFill>
                            <a:srgbClr val="051C2C"/>
                          </a:solidFill>
                          <a:latin typeface="Arial"/>
                        </a:rPr>
                        <a:t>Defence</a:t>
                      </a:r>
                    </a:p>
                  </a:txBody>
                  <a:tcPr marL="95250" marR="95250" marT="38100" marB="38100" anchor="ctr">
                    <a:solidFill>
                      <a:srgbClr val="FFFFFF"/>
                    </a:solidFill>
                  </a:tcPr>
                </a:tc>
              </a:tr>
              <a:tr h="533400">
                <a:tc>
                  <a:txBody>
                    <a:bodyPr wrap="square"/>
                    <a:lstStyle/>
                    <a:p>
                      <a:r>
                        <a:rPr sz="1050" b="0" i="0">
                          <a:solidFill>
                            <a:srgbClr val="051C2C"/>
                          </a:solidFill>
                          <a:latin typeface="Arial"/>
                        </a:rPr>
                        <a:t>D2</a:t>
                      </a:r>
                    </a:p>
                  </a:txBody>
                  <a:tcPr marL="95250" marR="95250" marT="38100" marB="38100" anchor="ctr">
                    <a:solidFill>
                      <a:srgbClr val="F6F7F9"/>
                    </a:solidFill>
                  </a:tcPr>
                </a:tc>
                <a:tc>
                  <a:txBody>
                    <a:bodyPr wrap="square"/>
                    <a:lstStyle/>
                    <a:p>
                      <a:r>
                        <a:rPr sz="1050" b="0" i="0">
                          <a:solidFill>
                            <a:srgbClr val="051C2C"/>
                          </a:solidFill>
                          <a:latin typeface="Arial"/>
                        </a:rPr>
                        <a:t>Refresh pricing data monthly with claims inflation and conversion signals</a:t>
                      </a:r>
                    </a:p>
                  </a:txBody>
                  <a:tcPr marL="95250" marR="95250" marT="38100" marB="38100" anchor="ctr">
                    <a:solidFill>
                      <a:srgbClr val="F6F7F9"/>
                    </a:solidFill>
                  </a:tcPr>
                </a:tc>
                <a:tc>
                  <a:txBody>
                    <a:bodyPr wrap="square"/>
                    <a:lstStyle/>
                    <a:p>
                      <a:r>
                        <a:rPr sz="1050" b="0" i="0">
                          <a:solidFill>
                            <a:srgbClr val="051C2C"/>
                          </a:solidFill>
                          <a:latin typeface="Arial"/>
                        </a:rPr>
                        <a:t>P1, F1</a:t>
                      </a:r>
                    </a:p>
                  </a:txBody>
                  <a:tcPr marL="95250" marR="95250" marT="38100" marB="38100" anchor="ctr">
                    <a:solidFill>
                      <a:srgbClr val="F6F7F9"/>
                    </a:solidFill>
                  </a:tcPr>
                </a:tc>
                <a:tc>
                  <a:txBody>
                    <a:bodyPr wrap="square"/>
                    <a:lstStyle/>
                    <a:p>
                      <a:r>
                        <a:rPr sz="1050" b="0" i="0">
                          <a:solidFill>
                            <a:srgbClr val="051C2C"/>
                          </a:solidFill>
                          <a:latin typeface="Arial"/>
                        </a:rPr>
                        <a:t>Offence</a:t>
                      </a:r>
                    </a:p>
                  </a:txBody>
                  <a:tcPr marL="95250" marR="95250" marT="38100" marB="38100" anchor="ctr">
                    <a:solidFill>
                      <a:srgbClr val="F6F7F9"/>
                    </a:solidFill>
                  </a:tcPr>
                </a:tc>
              </a:tr>
              <a:tr h="533400">
                <a:tc>
                  <a:txBody>
                    <a:bodyPr wrap="square"/>
                    <a:lstStyle/>
                    <a:p>
                      <a:r>
                        <a:rPr sz="1050" b="0" i="0">
                          <a:solidFill>
                            <a:srgbClr val="051C2C"/>
                          </a:solidFill>
                          <a:latin typeface="Arial"/>
                        </a:rPr>
                        <a:t>D3</a:t>
                      </a:r>
                    </a:p>
                  </a:txBody>
                  <a:tcPr marL="95250" marR="95250" marT="38100" marB="38100" anchor="ctr">
                    <a:solidFill>
                      <a:srgbClr val="FFFFFF"/>
                    </a:solidFill>
                  </a:tcPr>
                </a:tc>
                <a:tc>
                  <a:txBody>
                    <a:bodyPr wrap="square"/>
                    <a:lstStyle/>
                    <a:p>
                      <a:r>
                        <a:rPr sz="1050" b="0" i="0">
                          <a:solidFill>
                            <a:srgbClr val="051C2C"/>
                          </a:solidFill>
                          <a:latin typeface="Arial"/>
                        </a:rPr>
                        <a:t>Score every new claim for complexity, leakage and fraud at first notice</a:t>
                      </a:r>
                    </a:p>
                  </a:txBody>
                  <a:tcPr marL="95250" marR="95250" marT="38100" marB="38100" anchor="ctr">
                    <a:solidFill>
                      <a:srgbClr val="FFFFFF"/>
                    </a:solidFill>
                  </a:tcPr>
                </a:tc>
                <a:tc>
                  <a:txBody>
                    <a:bodyPr wrap="square"/>
                    <a:lstStyle/>
                    <a:p>
                      <a:r>
                        <a:rPr sz="1050" b="0" i="0">
                          <a:solidFill>
                            <a:srgbClr val="051C2C"/>
                          </a:solidFill>
                          <a:latin typeface="Arial"/>
                        </a:rPr>
                        <a:t>P2, F2</a:t>
                      </a:r>
                    </a:p>
                  </a:txBody>
                  <a:tcPr marL="95250" marR="95250" marT="38100" marB="38100" anchor="ctr">
                    <a:solidFill>
                      <a:srgbClr val="FFFFFF"/>
                    </a:solidFill>
                  </a:tcPr>
                </a:tc>
                <a:tc>
                  <a:txBody>
                    <a:bodyPr wrap="square"/>
                    <a:lstStyle/>
                    <a:p>
                      <a:r>
                        <a:rPr sz="1050" b="0" i="0">
                          <a:solidFill>
                            <a:srgbClr val="051C2C"/>
                          </a:solidFill>
                          <a:latin typeface="Arial"/>
                        </a:rPr>
                        <a:t>Offence</a:t>
                      </a:r>
                    </a:p>
                  </a:txBody>
                  <a:tcPr marL="95250" marR="95250" marT="38100" marB="38100" anchor="ctr">
                    <a:solidFill>
                      <a:srgbClr val="FFFFFF"/>
                    </a:solidFill>
                  </a:tcPr>
                </a:tc>
              </a:tr>
              <a:tr h="533400">
                <a:tc>
                  <a:txBody>
                    <a:bodyPr wrap="square"/>
                    <a:lstStyle/>
                    <a:p>
                      <a:r>
                        <a:rPr sz="1050" b="0" i="0">
                          <a:solidFill>
                            <a:srgbClr val="051C2C"/>
                          </a:solidFill>
                          <a:latin typeface="Arial"/>
                        </a:rPr>
                        <a:t>D4</a:t>
                      </a:r>
                    </a:p>
                  </a:txBody>
                  <a:tcPr marL="95250" marR="95250" marT="38100" marB="38100" anchor="ctr">
                    <a:solidFill>
                      <a:srgbClr val="F6F7F9"/>
                    </a:solidFill>
                  </a:tcPr>
                </a:tc>
                <a:tc>
                  <a:txBody>
                    <a:bodyPr wrap="square"/>
                    <a:lstStyle/>
                    <a:p>
                      <a:r>
                        <a:rPr sz="1050" b="0" i="0">
                          <a:solidFill>
                            <a:srgbClr val="051C2C"/>
                          </a:solidFill>
                          <a:latin typeface="Arial"/>
                        </a:rPr>
                        <a:t>Give brokers instant quotes from governed underwriting rules and risk data</a:t>
                      </a:r>
                    </a:p>
                  </a:txBody>
                  <a:tcPr marL="95250" marR="95250" marT="38100" marB="38100" anchor="ctr">
                    <a:solidFill>
                      <a:srgbClr val="F6F7F9"/>
                    </a:solidFill>
                  </a:tcPr>
                </a:tc>
                <a:tc>
                  <a:txBody>
                    <a:bodyPr wrap="square"/>
                    <a:lstStyle/>
                    <a:p>
                      <a:r>
                        <a:rPr sz="1050" b="0" i="0">
                          <a:solidFill>
                            <a:srgbClr val="051C2C"/>
                          </a:solidFill>
                          <a:latin typeface="Arial"/>
                        </a:rPr>
                        <a:t>P3, C3</a:t>
                      </a:r>
                    </a:p>
                  </a:txBody>
                  <a:tcPr marL="95250" marR="95250" marT="38100" marB="38100" anchor="ctr">
                    <a:solidFill>
                      <a:srgbClr val="F6F7F9"/>
                    </a:solidFill>
                  </a:tcPr>
                </a:tc>
                <a:tc>
                  <a:txBody>
                    <a:bodyPr wrap="square"/>
                    <a:lstStyle/>
                    <a:p>
                      <a:r>
                        <a:rPr sz="1050" b="0" i="0">
                          <a:solidFill>
                            <a:srgbClr val="051C2C"/>
                          </a:solidFill>
                          <a:latin typeface="Arial"/>
                        </a:rPr>
                        <a:t>Offence</a:t>
                      </a:r>
                    </a:p>
                  </a:txBody>
                  <a:tcPr marL="95250" marR="95250" marT="38100" marB="38100" anchor="ctr">
                    <a:solidFill>
                      <a:srgbClr val="F6F7F9"/>
                    </a:solidFill>
                  </a:tcPr>
                </a:tc>
              </a:tr>
              <a:tr h="533400">
                <a:tc>
                  <a:txBody>
                    <a:bodyPr wrap="square"/>
                    <a:lstStyle/>
                    <a:p>
                      <a:r>
                        <a:rPr sz="1050" b="0" i="0">
                          <a:solidFill>
                            <a:srgbClr val="051C2C"/>
                          </a:solidFill>
                          <a:latin typeface="Arial"/>
                        </a:rPr>
                        <a:t>D5</a:t>
                      </a:r>
                    </a:p>
                  </a:txBody>
                  <a:tcPr marL="95250" marR="95250" marT="38100" marB="38100" anchor="ctr">
                    <a:solidFill>
                      <a:srgbClr val="FFFFFF"/>
                    </a:solidFill>
                  </a:tcPr>
                </a:tc>
                <a:tc>
                  <a:txBody>
                    <a:bodyPr wrap="square"/>
                    <a:lstStyle/>
                    <a:p>
                      <a:r>
                        <a:rPr sz="1050" b="0" i="0">
                          <a:solidFill>
                            <a:srgbClr val="051C2C"/>
                          </a:solidFill>
                          <a:latin typeface="Arial"/>
                        </a:rPr>
                        <a:t>Produce regulatory, actuarial and conduct reports from one reconciled source</a:t>
                      </a:r>
                    </a:p>
                  </a:txBody>
                  <a:tcPr marL="95250" marR="95250" marT="38100" marB="38100" anchor="ctr">
                    <a:solidFill>
                      <a:srgbClr val="FFFFFF"/>
                    </a:solidFill>
                  </a:tcPr>
                </a:tc>
                <a:tc>
                  <a:txBody>
                    <a:bodyPr wrap="square"/>
                    <a:lstStyle/>
                    <a:p>
                      <a:r>
                        <a:rPr sz="1050" b="0" i="0">
                          <a:solidFill>
                            <a:srgbClr val="051C2C"/>
                          </a:solidFill>
                          <a:latin typeface="Arial"/>
                        </a:rPr>
                        <a:t>P4, L1</a:t>
                      </a:r>
                    </a:p>
                  </a:txBody>
                  <a:tcPr marL="95250" marR="95250" marT="38100" marB="38100" anchor="ctr">
                    <a:solidFill>
                      <a:srgbClr val="FFFFFF"/>
                    </a:solidFill>
                  </a:tcPr>
                </a:tc>
                <a:tc>
                  <a:txBody>
                    <a:bodyPr wrap="square"/>
                    <a:lstStyle/>
                    <a:p>
                      <a:r>
                        <a:rPr sz="1050" b="0" i="0">
                          <a:solidFill>
                            <a:srgbClr val="051C2C"/>
                          </a:solidFill>
                          <a:latin typeface="Arial"/>
                        </a:rPr>
                        <a:t>Defence</a:t>
                      </a:r>
                    </a:p>
                  </a:txBody>
                  <a:tcPr marL="95250" marR="95250" marT="38100" marB="38100" anchor="ctr">
                    <a:solidFill>
                      <a:srgbClr val="FFFFFF"/>
                    </a:solidFill>
                  </a:tcPr>
                </a:tc>
              </a:tr>
              <a:tr h="533400">
                <a:tc>
                  <a:txBody>
                    <a:bodyPr wrap="square"/>
                    <a:lstStyle/>
                    <a:p>
                      <a:r>
                        <a:rPr sz="1050" b="0" i="0">
                          <a:solidFill>
                            <a:srgbClr val="051C2C"/>
                          </a:solidFill>
                          <a:latin typeface="Arial"/>
                        </a:rPr>
                        <a:t>D6</a:t>
                      </a:r>
                    </a:p>
                  </a:txBody>
                  <a:tcPr marL="95250" marR="95250" marT="38100" marB="38100" anchor="ctr">
                    <a:solidFill>
                      <a:srgbClr val="F6F7F9"/>
                    </a:solidFill>
                  </a:tcPr>
                </a:tc>
                <a:tc>
                  <a:txBody>
                    <a:bodyPr wrap="square"/>
                    <a:lstStyle/>
                    <a:p>
                      <a:r>
                        <a:rPr sz="1050" b="0" i="0">
                          <a:solidFill>
                            <a:srgbClr val="051C2C"/>
                          </a:solidFill>
                          <a:latin typeface="Arial"/>
                        </a:rPr>
                        <a:t>Test pricing and claims models for fairness and document every decision</a:t>
                      </a:r>
                    </a:p>
                  </a:txBody>
                  <a:tcPr marL="95250" marR="95250" marT="38100" marB="38100" anchor="ctr">
                    <a:solidFill>
                      <a:srgbClr val="F6F7F9"/>
                    </a:solidFill>
                  </a:tcPr>
                </a:tc>
                <a:tc>
                  <a:txBody>
                    <a:bodyPr wrap="square"/>
                    <a:lstStyle/>
                    <a:p>
                      <a:r>
                        <a:rPr sz="1050" b="0" i="0">
                          <a:solidFill>
                            <a:srgbClr val="051C2C"/>
                          </a:solidFill>
                          <a:latin typeface="Arial"/>
                        </a:rPr>
                        <a:t>L3, C1</a:t>
                      </a:r>
                    </a:p>
                  </a:txBody>
                  <a:tcPr marL="95250" marR="95250" marT="38100" marB="38100" anchor="ctr">
                    <a:solidFill>
                      <a:srgbClr val="F6F7F9"/>
                    </a:solidFill>
                  </a:tcPr>
                </a:tc>
                <a:tc>
                  <a:txBody>
                    <a:bodyPr wrap="square"/>
                    <a:lstStyle/>
                    <a:p>
                      <a:r>
                        <a:rPr sz="1050" b="0" i="0">
                          <a:solidFill>
                            <a:srgbClr val="051C2C"/>
                          </a:solidFill>
                          <a:latin typeface="Arial"/>
                        </a:rPr>
                        <a:t>Defence</a:t>
                      </a:r>
                    </a:p>
                  </a:txBody>
                  <a:tcPr marL="95250" marR="95250" marT="38100" marB="38100" anchor="ctr">
                    <a:solidFill>
                      <a:srgbClr val="F6F7F9"/>
                    </a:solidFill>
                  </a:tcPr>
                </a:tc>
              </a:tr>
            </a:tbl>
          </a:graphicData>
        </a:graphic>
      </p:graphicFrame>
      <p:sp>
        <p:nvSpPr>
          <p:cNvPr id="4" name="Rectangle 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 name="TextBox 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Run both sets on one data foundation, so the fair value evidence the supervisor sees uses the same numbers as pricing.</a:t>
            </a:r>
          </a:p>
        </p:txBody>
      </p:sp>
      <p:sp>
        <p:nvSpPr>
          <p:cNvPr id="7" name="TextBox 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8" name="TextBox 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10</a:t>
            </a:r>
          </a:p>
        </p:txBody>
      </p:sp>
      <p:sp>
        <p:nvSpPr>
          <p:cNvPr id="9" name="Rectangle 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Data strategy scorecard</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Illustrative baselines and targets.</a:t>
            </a:r>
          </a:p>
        </p:txBody>
      </p:sp>
      <p:graphicFrame>
        <p:nvGraphicFramePr>
          <p:cNvPr id="4" name="Table 3"/>
          <p:cNvGraphicFramePr>
            <a:graphicFrameLocks noGrp="1"/>
          </p:cNvGraphicFramePr>
          <p:nvPr/>
        </p:nvGraphicFramePr>
        <p:xfrm>
          <a:off x="609600" y="1581150"/>
          <a:ext cx="10972796" cy="3200400"/>
        </p:xfrm>
        <a:graphic>
          <a:graphicData uri="http://schemas.openxmlformats.org/drawingml/2006/table">
            <a:tbl>
              <a:tblPr firstRow="1" bandRow="1">
                <a:tableStyleId>{5C22544A-7EE6-4342-B048-85BDC9FD1C3A}</a:tableStyleId>
              </a:tblPr>
              <a:tblGrid>
                <a:gridCol w="1406769"/>
                <a:gridCol w="2110153"/>
                <a:gridCol w="2110153"/>
                <a:gridCol w="703384"/>
                <a:gridCol w="1406769"/>
                <a:gridCol w="2250830"/>
                <a:gridCol w="984738"/>
              </a:tblGrid>
              <a:tr h="533400">
                <a:tc>
                  <a:txBody>
                    <a:bodyPr wrap="square"/>
                    <a:lstStyle/>
                    <a:p>
                      <a:r>
                        <a:rPr sz="975" b="1" i="0">
                          <a:solidFill>
                            <a:srgbClr val="FFFFFF"/>
                          </a:solidFill>
                          <a:latin typeface="Arial"/>
                        </a:rPr>
                        <a:t>Perspective</a:t>
                      </a:r>
                    </a:p>
                  </a:txBody>
                  <a:tcPr marL="95250" marR="95250" marT="38100" marB="38100" anchor="ctr">
                    <a:solidFill>
                      <a:srgbClr val="051C2C"/>
                    </a:solidFill>
                  </a:tcPr>
                </a:tc>
                <a:tc>
                  <a:txBody>
                    <a:bodyPr wrap="square"/>
                    <a:lstStyle/>
                    <a:p>
                      <a:r>
                        <a:rPr sz="975" b="1" i="0">
                          <a:solidFill>
                            <a:srgbClr val="FFFFFF"/>
                          </a:solidFill>
                          <a:latin typeface="Arial"/>
                        </a:rPr>
                        <a:t>Objective</a:t>
                      </a:r>
                    </a:p>
                  </a:txBody>
                  <a:tcPr marL="95250" marR="95250" marT="38100" marB="38100" anchor="ctr">
                    <a:solidFill>
                      <a:srgbClr val="051C2C"/>
                    </a:solidFill>
                  </a:tcPr>
                </a:tc>
                <a:tc>
                  <a:txBody>
                    <a:bodyPr wrap="square"/>
                    <a:lstStyle/>
                    <a:p>
                      <a:r>
                        <a:rPr sz="975" b="1" i="0">
                          <a:solidFill>
                            <a:srgbClr val="FFFFFF"/>
                          </a:solidFill>
                          <a:latin typeface="Arial"/>
                        </a:rPr>
                        <a:t>Measure</a:t>
                      </a:r>
                    </a:p>
                  </a:txBody>
                  <a:tcPr marL="95250" marR="95250" marT="38100" marB="38100" anchor="ctr">
                    <a:solidFill>
                      <a:srgbClr val="051C2C"/>
                    </a:solidFill>
                  </a:tcPr>
                </a:tc>
                <a:tc>
                  <a:txBody>
                    <a:bodyPr wrap="square"/>
                    <a:lstStyle/>
                    <a:p>
                      <a:r>
                        <a:rPr sz="975" b="1" i="0">
                          <a:solidFill>
                            <a:srgbClr val="FFFFFF"/>
                          </a:solidFill>
                          <a:latin typeface="Arial"/>
                        </a:rPr>
                        <a:t>Type</a:t>
                      </a:r>
                    </a:p>
                  </a:txBody>
                  <a:tcPr marL="95250" marR="95250" marT="38100" marB="38100" anchor="ctr">
                    <a:solidFill>
                      <a:srgbClr val="051C2C"/>
                    </a:solidFill>
                  </a:tcPr>
                </a:tc>
                <a:tc>
                  <a:txBody>
                    <a:bodyPr wrap="square"/>
                    <a:lstStyle/>
                    <a:p>
                      <a:r>
                        <a:rPr sz="975" b="1" i="0">
                          <a:solidFill>
                            <a:srgbClr val="FFFFFF"/>
                          </a:solidFill>
                          <a:latin typeface="Arial"/>
                        </a:rPr>
                        <a:t>Baseline to target</a:t>
                      </a:r>
                    </a:p>
                  </a:txBody>
                  <a:tcPr marL="95250" marR="95250" marT="38100" marB="38100" anchor="ctr">
                    <a:solidFill>
                      <a:srgbClr val="051C2C"/>
                    </a:solidFill>
                  </a:tcPr>
                </a:tc>
                <a:tc>
                  <a:txBody>
                    <a:bodyPr wrap="square"/>
                    <a:lstStyle/>
                    <a:p>
                      <a:r>
                        <a:rPr sz="975" b="1" i="0">
                          <a:solidFill>
                            <a:srgbClr val="FFFFFF"/>
                          </a:solidFill>
                          <a:latin typeface="Arial"/>
                        </a:rPr>
                        <a:t>Initiative</a:t>
                      </a:r>
                    </a:p>
                  </a:txBody>
                  <a:tcPr marL="95250" marR="95250" marT="38100" marB="38100" anchor="ctr">
                    <a:solidFill>
                      <a:srgbClr val="051C2C"/>
                    </a:solidFill>
                  </a:tcPr>
                </a:tc>
                <a:tc>
                  <a:txBody>
                    <a:bodyPr wrap="square"/>
                    <a:lstStyle/>
                    <a:p>
                      <a:r>
                        <a:rPr sz="975" b="1" i="0">
                          <a:solidFill>
                            <a:srgbClr val="FFFFFF"/>
                          </a:solidFill>
                          <a:latin typeface="Arial"/>
                        </a:rPr>
                        <a:t>Owner</a:t>
                      </a:r>
                    </a:p>
                  </a:txBody>
                  <a:tcPr marL="95250" marR="95250" marT="38100" marB="38100" anchor="ctr">
                    <a:solidFill>
                      <a:srgbClr val="051C2C"/>
                    </a:solidFill>
                  </a:tcPr>
                </a:tc>
              </a:tr>
              <a:tr h="533400">
                <a:tc>
                  <a:txBody>
                    <a:bodyPr wrap="square"/>
                    <a:lstStyle/>
                    <a:p>
                      <a:r>
                        <a:rPr sz="975" b="0" i="0">
                          <a:solidFill>
                            <a:srgbClr val="051C2C"/>
                          </a:solidFill>
                          <a:latin typeface="Arial"/>
                        </a:rPr>
                        <a:t>Value</a:t>
                      </a:r>
                    </a:p>
                  </a:txBody>
                  <a:tcPr marL="95250" marR="95250" marT="38100" marB="38100" anchor="ctr">
                    <a:solidFill>
                      <a:srgbClr val="FFFFFF"/>
                    </a:solidFill>
                  </a:tcPr>
                </a:tc>
                <a:tc>
                  <a:txBody>
                    <a:bodyPr wrap="square"/>
                    <a:lstStyle/>
                    <a:p>
                      <a:r>
                        <a:rPr sz="975" b="0" i="0">
                          <a:solidFill>
                            <a:srgbClr val="051C2C"/>
                          </a:solidFill>
                          <a:latin typeface="Arial"/>
                        </a:rPr>
                        <a:t>Restore underwriting profit</a:t>
                      </a:r>
                    </a:p>
                  </a:txBody>
                  <a:tcPr marL="95250" marR="95250" marT="38100" marB="38100" anchor="ctr">
                    <a:solidFill>
                      <a:srgbClr val="FFFFFF"/>
                    </a:solidFill>
                  </a:tcPr>
                </a:tc>
                <a:tc>
                  <a:txBody>
                    <a:bodyPr wrap="square"/>
                    <a:lstStyle/>
                    <a:p>
                      <a:r>
                        <a:rPr sz="975" b="0" i="0">
                          <a:solidFill>
                            <a:srgbClr val="051C2C"/>
                          </a:solidFill>
                          <a:latin typeface="Arial"/>
                        </a:rPr>
                        <a:t>Combined ratio across personal and small commercial lines</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c>
                  <a:txBody>
                    <a:bodyPr wrap="square"/>
                    <a:lstStyle/>
                    <a:p>
                      <a:r>
                        <a:rPr sz="975" b="0" i="0">
                          <a:solidFill>
                            <a:srgbClr val="051C2C"/>
                          </a:solidFill>
                          <a:latin typeface="Arial"/>
                        </a:rPr>
                        <a:t>104% to 97%</a:t>
                      </a:r>
                    </a:p>
                  </a:txBody>
                  <a:tcPr marL="95250" marR="95250" marT="38100" marB="38100" anchor="ctr">
                    <a:solidFill>
                      <a:srgbClr val="FFFFFF"/>
                    </a:solidFill>
                  </a:tcPr>
                </a:tc>
                <a:tc>
                  <a:txBody>
                    <a:bodyPr wrap="square"/>
                    <a:lstStyle/>
                    <a:p>
                      <a:r>
                        <a:rPr sz="975" b="0" i="0">
                          <a:solidFill>
                            <a:srgbClr val="051C2C"/>
                          </a:solidFill>
                          <a:latin typeface="Arial"/>
                        </a:rPr>
                        <a:t>Monthly pricing refresh</a:t>
                      </a:r>
                    </a:p>
                  </a:txBody>
                  <a:tcPr marL="95250" marR="95250" marT="38100" marB="38100" anchor="ctr">
                    <a:solidFill>
                      <a:srgbClr val="FFFFFF"/>
                    </a:solidFill>
                  </a:tcPr>
                </a:tc>
                <a:tc>
                  <a:txBody>
                    <a:bodyPr wrap="square"/>
                    <a:lstStyle/>
                    <a:p>
                      <a:r>
                        <a:rPr sz="975" b="0" i="0">
                          <a:solidFill>
                            <a:srgbClr val="051C2C"/>
                          </a:solidFill>
                          <a:latin typeface="Arial"/>
                        </a:rPr>
                        <a:t>CFO</a:t>
                      </a:r>
                    </a:p>
                  </a:txBody>
                  <a:tcPr marL="95250" marR="95250" marT="38100" marB="38100" anchor="ctr">
                    <a:solidFill>
                      <a:srgbClr val="FFFFFF"/>
                    </a:solidFill>
                  </a:tcPr>
                </a:tc>
              </a:tr>
              <a:tr h="533400">
                <a:tc>
                  <a:txBody>
                    <a:bodyPr wrap="square"/>
                    <a:lstStyle/>
                    <a:p>
                      <a:r>
                        <a:rPr sz="975" b="0" i="0">
                          <a:solidFill>
                            <a:srgbClr val="051C2C"/>
                          </a:solidFill>
                          <a:latin typeface="Arial"/>
                        </a:rPr>
                        <a:t>Value</a:t>
                      </a:r>
                    </a:p>
                  </a:txBody>
                  <a:tcPr marL="95250" marR="95250" marT="38100" marB="38100" anchor="ctr">
                    <a:solidFill>
                      <a:srgbClr val="F6F7F9"/>
                    </a:solidFill>
                  </a:tcPr>
                </a:tc>
                <a:tc>
                  <a:txBody>
                    <a:bodyPr wrap="square"/>
                    <a:lstStyle/>
                    <a:p>
                      <a:r>
                        <a:rPr sz="975" b="0" i="0">
                          <a:solidFill>
                            <a:srgbClr val="051C2C"/>
                          </a:solidFill>
                          <a:latin typeface="Arial"/>
                        </a:rPr>
                        <a:t>Cut claims leakage</a:t>
                      </a:r>
                    </a:p>
                  </a:txBody>
                  <a:tcPr marL="95250" marR="95250" marT="38100" marB="38100" anchor="ctr">
                    <a:solidFill>
                      <a:srgbClr val="F6F7F9"/>
                    </a:solidFill>
                  </a:tcPr>
                </a:tc>
                <a:tc>
                  <a:txBody>
                    <a:bodyPr wrap="square"/>
                    <a:lstStyle/>
                    <a:p>
                      <a:r>
                        <a:rPr sz="975" b="0" i="0">
                          <a:solidFill>
                            <a:srgbClr val="051C2C"/>
                          </a:solidFill>
                          <a:latin typeface="Arial"/>
                        </a:rPr>
                        <a:t>Estimated leakage as a share of claims paid, from file reviews</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c>
                  <a:txBody>
                    <a:bodyPr wrap="square"/>
                    <a:lstStyle/>
                    <a:p>
                      <a:r>
                        <a:rPr sz="975" b="0" i="0">
                          <a:solidFill>
                            <a:srgbClr val="051C2C"/>
                          </a:solidFill>
                          <a:latin typeface="Arial"/>
                        </a:rPr>
                        <a:t>6% to 3.5%</a:t>
                      </a:r>
                    </a:p>
                  </a:txBody>
                  <a:tcPr marL="95250" marR="95250" marT="38100" marB="38100" anchor="ctr">
                    <a:solidFill>
                      <a:srgbClr val="F6F7F9"/>
                    </a:solidFill>
                  </a:tcPr>
                </a:tc>
                <a:tc>
                  <a:txBody>
                    <a:bodyPr wrap="square"/>
                    <a:lstStyle/>
                    <a:p>
                      <a:r>
                        <a:rPr sz="975" b="0" i="0">
                          <a:solidFill>
                            <a:srgbClr val="051C2C"/>
                          </a:solidFill>
                          <a:latin typeface="Arial"/>
                        </a:rPr>
                        <a:t>Claims triage and fraud scoring</a:t>
                      </a:r>
                    </a:p>
                  </a:txBody>
                  <a:tcPr marL="95250" marR="95250" marT="38100" marB="38100" anchor="ctr">
                    <a:solidFill>
                      <a:srgbClr val="F6F7F9"/>
                    </a:solidFill>
                  </a:tcPr>
                </a:tc>
                <a:tc>
                  <a:txBody>
                    <a:bodyPr wrap="square"/>
                    <a:lstStyle/>
                    <a:p>
                      <a:r>
                        <a:rPr sz="975" b="0" i="0">
                          <a:solidFill>
                            <a:srgbClr val="051C2C"/>
                          </a:solidFill>
                          <a:latin typeface="Arial"/>
                        </a:rPr>
                        <a:t>Claims director</a:t>
                      </a:r>
                    </a:p>
                  </a:txBody>
                  <a:tcPr marL="95250" marR="95250" marT="38100" marB="38100" anchor="ctr">
                    <a:solidFill>
                      <a:srgbClr val="F6F7F9"/>
                    </a:solidFill>
                  </a:tcPr>
                </a:tc>
              </a:tr>
              <a:tr h="533400">
                <a:tc>
                  <a:txBody>
                    <a:bodyPr wrap="square"/>
                    <a:lstStyle/>
                    <a:p>
                      <a:r>
                        <a:rPr sz="975" b="0" i="0">
                          <a:solidFill>
                            <a:srgbClr val="051C2C"/>
                          </a:solidFill>
                          <a:latin typeface="Arial"/>
                        </a:rPr>
                        <a:t>Value</a:t>
                      </a:r>
                    </a:p>
                  </a:txBody>
                  <a:tcPr marL="95250" marR="95250" marT="38100" marB="38100" anchor="ctr">
                    <a:solidFill>
                      <a:srgbClr val="FFFFFF"/>
                    </a:solidFill>
                  </a:tcPr>
                </a:tc>
                <a:tc>
                  <a:txBody>
                    <a:bodyPr wrap="square"/>
                    <a:lstStyle/>
                    <a:p>
                      <a:r>
                        <a:rPr sz="975" b="0" i="0">
                          <a:solidFill>
                            <a:srgbClr val="051C2C"/>
                          </a:solidFill>
                          <a:latin typeface="Arial"/>
                        </a:rPr>
                        <a:t>Grow small commercial</a:t>
                      </a:r>
                    </a:p>
                  </a:txBody>
                  <a:tcPr marL="95250" marR="95250" marT="38100" marB="38100" anchor="ctr">
                    <a:solidFill>
                      <a:srgbClr val="FFFFFF"/>
                    </a:solidFill>
                  </a:tcPr>
                </a:tc>
                <a:tc>
                  <a:txBody>
                    <a:bodyPr wrap="square"/>
                    <a:lstStyle/>
                    <a:p>
                      <a:r>
                        <a:rPr sz="975" b="0" i="0">
                          <a:solidFill>
                            <a:srgbClr val="051C2C"/>
                          </a:solidFill>
                          <a:latin typeface="Arial"/>
                        </a:rPr>
                        <a:t>Small commercial gross written premium growth, year on year</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c>
                  <a:txBody>
                    <a:bodyPr wrap="square"/>
                    <a:lstStyle/>
                    <a:p>
                      <a:r>
                        <a:rPr sz="975" b="0" i="0">
                          <a:solidFill>
                            <a:srgbClr val="051C2C"/>
                          </a:solidFill>
                          <a:latin typeface="Arial"/>
                        </a:rPr>
                        <a:t>2% to 9%</a:t>
                      </a:r>
                    </a:p>
                  </a:txBody>
                  <a:tcPr marL="95250" marR="95250" marT="38100" marB="38100" anchor="ctr">
                    <a:solidFill>
                      <a:srgbClr val="FFFFFF"/>
                    </a:solidFill>
                  </a:tcPr>
                </a:tc>
                <a:tc>
                  <a:txBody>
                    <a:bodyPr wrap="square"/>
                    <a:lstStyle/>
                    <a:p>
                      <a:r>
                        <a:rPr sz="975" b="0" i="0">
                          <a:solidFill>
                            <a:srgbClr val="051C2C"/>
                          </a:solidFill>
                          <a:latin typeface="Arial"/>
                        </a:rPr>
                        <a:t>Broker quote and referral service</a:t>
                      </a:r>
                    </a:p>
                  </a:txBody>
                  <a:tcPr marL="95250" marR="95250" marT="38100" marB="38100" anchor="ctr">
                    <a:solidFill>
                      <a:srgbClr val="FFFFFF"/>
                    </a:solidFill>
                  </a:tcPr>
                </a:tc>
                <a:tc>
                  <a:txBody>
                    <a:bodyPr wrap="square"/>
                    <a:lstStyle/>
                    <a:p>
                      <a:r>
                        <a:rPr sz="975" b="0" i="0">
                          <a:solidFill>
                            <a:srgbClr val="051C2C"/>
                          </a:solidFill>
                          <a:latin typeface="Arial"/>
                        </a:rPr>
                        <a:t>Commercial lines director</a:t>
                      </a:r>
                    </a:p>
                  </a:txBody>
                  <a:tcPr marL="95250" marR="95250" marT="38100" marB="38100" anchor="ctr">
                    <a:solidFill>
                      <a:srgbClr val="FFFFFF"/>
                    </a:solidFill>
                  </a:tcPr>
                </a:tc>
              </a:tr>
              <a:tr h="533400">
                <a:tc>
                  <a:txBody>
                    <a:bodyPr wrap="square"/>
                    <a:lstStyle/>
                    <a:p>
                      <a:r>
                        <a:rPr sz="975" b="0" i="0">
                          <a:solidFill>
                            <a:srgbClr val="051C2C"/>
                          </a:solidFill>
                          <a:latin typeface="Arial"/>
                        </a:rPr>
                        <a:t>Stakeholder</a:t>
                      </a:r>
                    </a:p>
                  </a:txBody>
                  <a:tcPr marL="95250" marR="95250" marT="38100" marB="38100" anchor="ctr">
                    <a:solidFill>
                      <a:srgbClr val="F6F7F9"/>
                    </a:solidFill>
                  </a:tcPr>
                </a:tc>
                <a:tc>
                  <a:txBody>
                    <a:bodyPr wrap="square"/>
                    <a:lstStyle/>
                    <a:p>
                      <a:r>
                        <a:rPr sz="975" b="0" i="0">
                          <a:solidFill>
                            <a:srgbClr val="051C2C"/>
                          </a:solidFill>
                          <a:latin typeface="Arial"/>
                        </a:rPr>
                        <a:t>Settle genuine claims fast</a:t>
                      </a:r>
                    </a:p>
                  </a:txBody>
                  <a:tcPr marL="95250" marR="95250" marT="38100" marB="38100" anchor="ctr">
                    <a:solidFill>
                      <a:srgbClr val="F6F7F9"/>
                    </a:solidFill>
                  </a:tcPr>
                </a:tc>
                <a:tc>
                  <a:txBody>
                    <a:bodyPr wrap="square"/>
                    <a:lstStyle/>
                    <a:p>
                      <a:r>
                        <a:rPr sz="975" b="0" i="0">
                          <a:solidFill>
                            <a:srgbClr val="051C2C"/>
                          </a:solidFill>
                          <a:latin typeface="Arial"/>
                        </a:rPr>
                        <a:t>Simple claims settled within ten working days</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c>
                  <a:txBody>
                    <a:bodyPr wrap="square"/>
                    <a:lstStyle/>
                    <a:p>
                      <a:r>
                        <a:rPr sz="975" b="0" i="0">
                          <a:solidFill>
                            <a:srgbClr val="051C2C"/>
                          </a:solidFill>
                          <a:latin typeface="Arial"/>
                        </a:rPr>
                        <a:t>48% to 75%</a:t>
                      </a:r>
                    </a:p>
                  </a:txBody>
                  <a:tcPr marL="95250" marR="95250" marT="38100" marB="38100" anchor="ctr">
                    <a:solidFill>
                      <a:srgbClr val="F6F7F9"/>
                    </a:solidFill>
                  </a:tcPr>
                </a:tc>
                <a:tc>
                  <a:txBody>
                    <a:bodyPr wrap="square"/>
                    <a:lstStyle/>
                    <a:p>
                      <a:r>
                        <a:rPr sz="975" b="0" i="0">
                          <a:solidFill>
                            <a:srgbClr val="051C2C"/>
                          </a:solidFill>
                          <a:latin typeface="Arial"/>
                        </a:rPr>
                        <a:t>Claims triage and fraud scoring</a:t>
                      </a:r>
                    </a:p>
                  </a:txBody>
                  <a:tcPr marL="95250" marR="95250" marT="38100" marB="38100" anchor="ctr">
                    <a:solidFill>
                      <a:srgbClr val="F6F7F9"/>
                    </a:solidFill>
                  </a:tcPr>
                </a:tc>
                <a:tc>
                  <a:txBody>
                    <a:bodyPr wrap="square"/>
                    <a:lstStyle/>
                    <a:p>
                      <a:r>
                        <a:rPr sz="975" b="0" i="0">
                          <a:solidFill>
                            <a:srgbClr val="051C2C"/>
                          </a:solidFill>
                          <a:latin typeface="Arial"/>
                        </a:rPr>
                        <a:t>Claims director</a:t>
                      </a:r>
                    </a:p>
                  </a:txBody>
                  <a:tcPr marL="95250" marR="95250" marT="38100" marB="38100" anchor="ctr">
                    <a:solidFill>
                      <a:srgbClr val="F6F7F9"/>
                    </a:solidFill>
                  </a:tcPr>
                </a:tc>
              </a:tr>
              <a:tr h="533400">
                <a:tc>
                  <a:txBody>
                    <a:bodyPr wrap="square"/>
                    <a:lstStyle/>
                    <a:p>
                      <a:r>
                        <a:rPr sz="975" b="0" i="0">
                          <a:solidFill>
                            <a:srgbClr val="051C2C"/>
                          </a:solidFill>
                          <a:latin typeface="Arial"/>
                        </a:rPr>
                        <a:t>Stakeholder</a:t>
                      </a:r>
                    </a:p>
                  </a:txBody>
                  <a:tcPr marL="95250" marR="95250" marT="38100" marB="38100" anchor="ctr">
                    <a:solidFill>
                      <a:srgbClr val="FFFFFF"/>
                    </a:solidFill>
                  </a:tcPr>
                </a:tc>
                <a:tc>
                  <a:txBody>
                    <a:bodyPr wrap="square"/>
                    <a:lstStyle/>
                    <a:p>
                      <a:r>
                        <a:rPr sz="975" b="0" i="0">
                          <a:solidFill>
                            <a:srgbClr val="051C2C"/>
                          </a:solidFill>
                          <a:latin typeface="Arial"/>
                        </a:rPr>
                        <a:t>Brokers get quick answers</a:t>
                      </a:r>
                    </a:p>
                  </a:txBody>
                  <a:tcPr marL="95250" marR="95250" marT="38100" marB="38100" anchor="ctr">
                    <a:solidFill>
                      <a:srgbClr val="FFFFFF"/>
                    </a:solidFill>
                  </a:tcPr>
                </a:tc>
                <a:tc>
                  <a:txBody>
                    <a:bodyPr wrap="square"/>
                    <a:lstStyle/>
                    <a:p>
                      <a:r>
                        <a:rPr sz="975" b="0" i="0">
                          <a:solidFill>
                            <a:srgbClr val="051C2C"/>
                          </a:solidFill>
                          <a:latin typeface="Arial"/>
                        </a:rPr>
                        <a:t>Standard small commercial quotes issued without referral</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c>
                  <a:txBody>
                    <a:bodyPr wrap="square"/>
                    <a:lstStyle/>
                    <a:p>
                      <a:r>
                        <a:rPr sz="975" b="0" i="0">
                          <a:solidFill>
                            <a:srgbClr val="051C2C"/>
                          </a:solidFill>
                          <a:latin typeface="Arial"/>
                        </a:rPr>
                        <a:t>22% to 65%</a:t>
                      </a:r>
                    </a:p>
                  </a:txBody>
                  <a:tcPr marL="95250" marR="95250" marT="38100" marB="38100" anchor="ctr">
                    <a:solidFill>
                      <a:srgbClr val="FFFFFF"/>
                    </a:solidFill>
                  </a:tcPr>
                </a:tc>
                <a:tc>
                  <a:txBody>
                    <a:bodyPr wrap="square"/>
                    <a:lstStyle/>
                    <a:p>
                      <a:r>
                        <a:rPr sz="975" b="0" i="0">
                          <a:solidFill>
                            <a:srgbClr val="051C2C"/>
                          </a:solidFill>
                          <a:latin typeface="Arial"/>
                        </a:rPr>
                        <a:t>Broker quote and referral service</a:t>
                      </a:r>
                    </a:p>
                  </a:txBody>
                  <a:tcPr marL="95250" marR="95250" marT="38100" marB="38100" anchor="ctr">
                    <a:solidFill>
                      <a:srgbClr val="FFFFFF"/>
                    </a:solidFill>
                  </a:tcPr>
                </a:tc>
                <a:tc>
                  <a:txBody>
                    <a:bodyPr wrap="square"/>
                    <a:lstStyle/>
                    <a:p>
                      <a:r>
                        <a:rPr sz="975" b="0" i="0">
                          <a:solidFill>
                            <a:srgbClr val="051C2C"/>
                          </a:solidFill>
                          <a:latin typeface="Arial"/>
                        </a:rPr>
                        <a:t>Head of broker distribution</a:t>
                      </a:r>
                    </a:p>
                  </a:txBody>
                  <a:tcPr marL="95250" marR="95250" marT="38100" marB="38100" anchor="ctr">
                    <a:solidFill>
                      <a:srgbClr val="FFFFFF"/>
                    </a:solidFill>
                  </a:tcPr>
                </a:tc>
              </a:tr>
            </a:tbl>
          </a:graphicData>
        </a:graphic>
      </p:graphicFrame>
      <p:sp>
        <p:nvSpPr>
          <p:cNvPr id="5" name="Rectangle 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7" name="TextBox 6"/>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Cut pricing data latency first, because rates cannot keep up with claims inflation while the data is six weeks old.</a:t>
            </a:r>
          </a:p>
        </p:txBody>
      </p:sp>
      <p:sp>
        <p:nvSpPr>
          <p:cNvPr id="8" name="TextBox 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9" name="TextBox 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11</a:t>
            </a:r>
          </a:p>
        </p:txBody>
      </p:sp>
      <p:sp>
        <p:nvSpPr>
          <p:cNvPr id="10" name="Rectangle 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Data strategy scorecard (continued)</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Illustrative baselines and targets.</a:t>
            </a:r>
          </a:p>
        </p:txBody>
      </p:sp>
      <p:graphicFrame>
        <p:nvGraphicFramePr>
          <p:cNvPr id="4" name="Table 3"/>
          <p:cNvGraphicFramePr>
            <a:graphicFrameLocks noGrp="1"/>
          </p:cNvGraphicFramePr>
          <p:nvPr/>
        </p:nvGraphicFramePr>
        <p:xfrm>
          <a:off x="609600" y="1581150"/>
          <a:ext cx="10972796" cy="3200400"/>
        </p:xfrm>
        <a:graphic>
          <a:graphicData uri="http://schemas.openxmlformats.org/drawingml/2006/table">
            <a:tbl>
              <a:tblPr firstRow="1" bandRow="1">
                <a:tableStyleId>{5C22544A-7EE6-4342-B048-85BDC9FD1C3A}</a:tableStyleId>
              </a:tblPr>
              <a:tblGrid>
                <a:gridCol w="1406769"/>
                <a:gridCol w="2110153"/>
                <a:gridCol w="2110153"/>
                <a:gridCol w="703384"/>
                <a:gridCol w="1406769"/>
                <a:gridCol w="2250830"/>
                <a:gridCol w="984738"/>
              </a:tblGrid>
              <a:tr h="533400">
                <a:tc>
                  <a:txBody>
                    <a:bodyPr wrap="square"/>
                    <a:lstStyle/>
                    <a:p>
                      <a:r>
                        <a:rPr sz="975" b="1" i="0">
                          <a:solidFill>
                            <a:srgbClr val="FFFFFF"/>
                          </a:solidFill>
                          <a:latin typeface="Arial"/>
                        </a:rPr>
                        <a:t>Perspective</a:t>
                      </a:r>
                    </a:p>
                  </a:txBody>
                  <a:tcPr marL="95250" marR="95250" marT="38100" marB="38100" anchor="ctr">
                    <a:solidFill>
                      <a:srgbClr val="051C2C"/>
                    </a:solidFill>
                  </a:tcPr>
                </a:tc>
                <a:tc>
                  <a:txBody>
                    <a:bodyPr wrap="square"/>
                    <a:lstStyle/>
                    <a:p>
                      <a:r>
                        <a:rPr sz="975" b="1" i="0">
                          <a:solidFill>
                            <a:srgbClr val="FFFFFF"/>
                          </a:solidFill>
                          <a:latin typeface="Arial"/>
                        </a:rPr>
                        <a:t>Objective</a:t>
                      </a:r>
                    </a:p>
                  </a:txBody>
                  <a:tcPr marL="95250" marR="95250" marT="38100" marB="38100" anchor="ctr">
                    <a:solidFill>
                      <a:srgbClr val="051C2C"/>
                    </a:solidFill>
                  </a:tcPr>
                </a:tc>
                <a:tc>
                  <a:txBody>
                    <a:bodyPr wrap="square"/>
                    <a:lstStyle/>
                    <a:p>
                      <a:r>
                        <a:rPr sz="975" b="1" i="0">
                          <a:solidFill>
                            <a:srgbClr val="FFFFFF"/>
                          </a:solidFill>
                          <a:latin typeface="Arial"/>
                        </a:rPr>
                        <a:t>Measure</a:t>
                      </a:r>
                    </a:p>
                  </a:txBody>
                  <a:tcPr marL="95250" marR="95250" marT="38100" marB="38100" anchor="ctr">
                    <a:solidFill>
                      <a:srgbClr val="051C2C"/>
                    </a:solidFill>
                  </a:tcPr>
                </a:tc>
                <a:tc>
                  <a:txBody>
                    <a:bodyPr wrap="square"/>
                    <a:lstStyle/>
                    <a:p>
                      <a:r>
                        <a:rPr sz="975" b="1" i="0">
                          <a:solidFill>
                            <a:srgbClr val="FFFFFF"/>
                          </a:solidFill>
                          <a:latin typeface="Arial"/>
                        </a:rPr>
                        <a:t>Type</a:t>
                      </a:r>
                    </a:p>
                  </a:txBody>
                  <a:tcPr marL="95250" marR="95250" marT="38100" marB="38100" anchor="ctr">
                    <a:solidFill>
                      <a:srgbClr val="051C2C"/>
                    </a:solidFill>
                  </a:tcPr>
                </a:tc>
                <a:tc>
                  <a:txBody>
                    <a:bodyPr wrap="square"/>
                    <a:lstStyle/>
                    <a:p>
                      <a:r>
                        <a:rPr sz="975" b="1" i="0">
                          <a:solidFill>
                            <a:srgbClr val="FFFFFF"/>
                          </a:solidFill>
                          <a:latin typeface="Arial"/>
                        </a:rPr>
                        <a:t>Baseline to target</a:t>
                      </a:r>
                    </a:p>
                  </a:txBody>
                  <a:tcPr marL="95250" marR="95250" marT="38100" marB="38100" anchor="ctr">
                    <a:solidFill>
                      <a:srgbClr val="051C2C"/>
                    </a:solidFill>
                  </a:tcPr>
                </a:tc>
                <a:tc>
                  <a:txBody>
                    <a:bodyPr wrap="square"/>
                    <a:lstStyle/>
                    <a:p>
                      <a:r>
                        <a:rPr sz="975" b="1" i="0">
                          <a:solidFill>
                            <a:srgbClr val="FFFFFF"/>
                          </a:solidFill>
                          <a:latin typeface="Arial"/>
                        </a:rPr>
                        <a:t>Initiative</a:t>
                      </a:r>
                    </a:p>
                  </a:txBody>
                  <a:tcPr marL="95250" marR="95250" marT="38100" marB="38100" anchor="ctr">
                    <a:solidFill>
                      <a:srgbClr val="051C2C"/>
                    </a:solidFill>
                  </a:tcPr>
                </a:tc>
                <a:tc>
                  <a:txBody>
                    <a:bodyPr wrap="square"/>
                    <a:lstStyle/>
                    <a:p>
                      <a:r>
                        <a:rPr sz="975" b="1" i="0">
                          <a:solidFill>
                            <a:srgbClr val="FFFFFF"/>
                          </a:solidFill>
                          <a:latin typeface="Arial"/>
                        </a:rPr>
                        <a:t>Owner</a:t>
                      </a:r>
                    </a:p>
                  </a:txBody>
                  <a:tcPr marL="95250" marR="95250" marT="38100" marB="38100" anchor="ctr">
                    <a:solidFill>
                      <a:srgbClr val="051C2C"/>
                    </a:solidFill>
                  </a:tcPr>
                </a:tc>
              </a:tr>
              <a:tr h="533400">
                <a:tc>
                  <a:txBody>
                    <a:bodyPr wrap="square"/>
                    <a:lstStyle/>
                    <a:p>
                      <a:r>
                        <a:rPr sz="975" b="0" i="0">
                          <a:solidFill>
                            <a:srgbClr val="051C2C"/>
                          </a:solidFill>
                          <a:latin typeface="Arial"/>
                        </a:rPr>
                        <a:t>Data operations</a:t>
                      </a:r>
                    </a:p>
                  </a:txBody>
                  <a:tcPr marL="95250" marR="95250" marT="38100" marB="38100" anchor="ctr">
                    <a:solidFill>
                      <a:srgbClr val="FFFFFF"/>
                    </a:solidFill>
                  </a:tcPr>
                </a:tc>
                <a:tc>
                  <a:txBody>
                    <a:bodyPr wrap="square"/>
                    <a:lstStyle/>
                    <a:p>
                      <a:r>
                        <a:rPr sz="975" b="0" i="0">
                          <a:solidFill>
                            <a:srgbClr val="051C2C"/>
                          </a:solidFill>
                          <a:latin typeface="Arial"/>
                        </a:rPr>
                        <a:t>One party per customer</a:t>
                      </a:r>
                    </a:p>
                  </a:txBody>
                  <a:tcPr marL="95250" marR="95250" marT="38100" marB="38100" anchor="ctr">
                    <a:solidFill>
                      <a:srgbClr val="FFFFFF"/>
                    </a:solidFill>
                  </a:tcPr>
                </a:tc>
                <a:tc>
                  <a:txBody>
                    <a:bodyPr wrap="square"/>
                    <a:lstStyle/>
                    <a:p>
                      <a:r>
                        <a:rPr sz="975" b="0" i="0">
                          <a:solidFill>
                            <a:srgbClr val="051C2C"/>
                          </a:solidFill>
                          <a:latin typeface="Arial"/>
                        </a:rPr>
                        <a:t>Policyholder and claimant records matched to a single party</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c>
                  <a:txBody>
                    <a:bodyPr wrap="square"/>
                    <a:lstStyle/>
                    <a:p>
                      <a:r>
                        <a:rPr sz="975" b="0" i="0">
                          <a:solidFill>
                            <a:srgbClr val="051C2C"/>
                          </a:solidFill>
                          <a:latin typeface="Arial"/>
                        </a:rPr>
                        <a:t>73% to 96%</a:t>
                      </a:r>
                    </a:p>
                  </a:txBody>
                  <a:tcPr marL="95250" marR="95250" marT="38100" marB="38100" anchor="ctr">
                    <a:solidFill>
                      <a:srgbClr val="FFFFFF"/>
                    </a:solidFill>
                  </a:tcPr>
                </a:tc>
                <a:tc>
                  <a:txBody>
                    <a:bodyPr wrap="square"/>
                    <a:lstStyle/>
                    <a:p>
                      <a:r>
                        <a:rPr sz="975" b="0" i="0">
                          <a:solidFill>
                            <a:srgbClr val="051C2C"/>
                          </a:solidFill>
                          <a:latin typeface="Arial"/>
                        </a:rPr>
                        <a:t>Policy, claim and party data foundation</a:t>
                      </a:r>
                    </a:p>
                  </a:txBody>
                  <a:tcPr marL="95250" marR="95250" marT="38100" marB="38100" anchor="ctr">
                    <a:solidFill>
                      <a:srgbClr val="FFFFFF"/>
                    </a:solidFill>
                  </a:tcPr>
                </a:tc>
                <a:tc>
                  <a:txBody>
                    <a:bodyPr wrap="square"/>
                    <a:lstStyle/>
                    <a:p>
                      <a:r>
                        <a:rPr sz="975" b="0" i="0">
                          <a:solidFill>
                            <a:srgbClr val="051C2C"/>
                          </a:solidFill>
                          <a:latin typeface="Arial"/>
                        </a:rPr>
                        <a:t>Head of data management</a:t>
                      </a:r>
                    </a:p>
                  </a:txBody>
                  <a:tcPr marL="95250" marR="95250" marT="38100" marB="38100" anchor="ctr">
                    <a:solidFill>
                      <a:srgbClr val="FFFFFF"/>
                    </a:solidFill>
                  </a:tcPr>
                </a:tc>
              </a:tr>
              <a:tr h="533400">
                <a:tc>
                  <a:txBody>
                    <a:bodyPr wrap="square"/>
                    <a:lstStyle/>
                    <a:p>
                      <a:r>
                        <a:rPr sz="975" b="0" i="0">
                          <a:solidFill>
                            <a:srgbClr val="051C2C"/>
                          </a:solidFill>
                          <a:latin typeface="Arial"/>
                        </a:rPr>
                        <a:t>Data operations</a:t>
                      </a:r>
                    </a:p>
                  </a:txBody>
                  <a:tcPr marL="95250" marR="95250" marT="38100" marB="38100" anchor="ctr">
                    <a:solidFill>
                      <a:srgbClr val="F6F7F9"/>
                    </a:solidFill>
                  </a:tcPr>
                </a:tc>
                <a:tc>
                  <a:txBody>
                    <a:bodyPr wrap="square"/>
                    <a:lstStyle/>
                    <a:p>
                      <a:r>
                        <a:rPr sz="975" b="0" i="0">
                          <a:solidFill>
                            <a:srgbClr val="051C2C"/>
                          </a:solidFill>
                          <a:latin typeface="Arial"/>
                        </a:rPr>
                        <a:t>Returns right first time</a:t>
                      </a:r>
                    </a:p>
                  </a:txBody>
                  <a:tcPr marL="95250" marR="95250" marT="38100" marB="38100" anchor="ctr">
                    <a:solidFill>
                      <a:srgbClr val="F6F7F9"/>
                    </a:solidFill>
                  </a:tcPr>
                </a:tc>
                <a:tc>
                  <a:txBody>
                    <a:bodyPr wrap="square"/>
                    <a:lstStyle/>
                    <a:p>
                      <a:r>
                        <a:rPr sz="975" b="0" i="0">
                          <a:solidFill>
                            <a:srgbClr val="051C2C"/>
                          </a:solidFill>
                          <a:latin typeface="Arial"/>
                        </a:rPr>
                        <a:t>Manual adjustments to regulatory and actuarial returns per quarter</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c>
                  <a:txBody>
                    <a:bodyPr wrap="square"/>
                    <a:lstStyle/>
                    <a:p>
                      <a:r>
                        <a:rPr sz="975" b="0" i="0">
                          <a:solidFill>
                            <a:srgbClr val="051C2C"/>
                          </a:solidFill>
                          <a:latin typeface="Arial"/>
                        </a:rPr>
                        <a:t>38 to 6</a:t>
                      </a:r>
                    </a:p>
                  </a:txBody>
                  <a:tcPr marL="95250" marR="95250" marT="38100" marB="38100" anchor="ctr">
                    <a:solidFill>
                      <a:srgbClr val="F6F7F9"/>
                    </a:solidFill>
                  </a:tcPr>
                </a:tc>
                <a:tc>
                  <a:txBody>
                    <a:bodyPr wrap="square"/>
                    <a:lstStyle/>
                    <a:p>
                      <a:r>
                        <a:rPr sz="975" b="0" i="0">
                          <a:solidFill>
                            <a:srgbClr val="051C2C"/>
                          </a:solidFill>
                          <a:latin typeface="Arial"/>
                        </a:rPr>
                        <a:t>Reconciled reporting layer</a:t>
                      </a:r>
                    </a:p>
                  </a:txBody>
                  <a:tcPr marL="95250" marR="95250" marT="38100" marB="38100" anchor="ctr">
                    <a:solidFill>
                      <a:srgbClr val="F6F7F9"/>
                    </a:solidFill>
                  </a:tcPr>
                </a:tc>
                <a:tc>
                  <a:txBody>
                    <a:bodyPr wrap="square"/>
                    <a:lstStyle/>
                    <a:p>
                      <a:r>
                        <a:rPr sz="975" b="0" i="0">
                          <a:solidFill>
                            <a:srgbClr val="051C2C"/>
                          </a:solidFill>
                          <a:latin typeface="Arial"/>
                        </a:rPr>
                        <a:t>Chief actuary</a:t>
                      </a:r>
                    </a:p>
                  </a:txBody>
                  <a:tcPr marL="95250" marR="95250" marT="38100" marB="38100" anchor="ctr">
                    <a:solidFill>
                      <a:srgbClr val="F6F7F9"/>
                    </a:solidFill>
                  </a:tcPr>
                </a:tc>
              </a:tr>
              <a:tr h="533400">
                <a:tc>
                  <a:txBody>
                    <a:bodyPr wrap="square"/>
                    <a:lstStyle/>
                    <a:p>
                      <a:r>
                        <a:rPr sz="975" b="0" i="0">
                          <a:solidFill>
                            <a:srgbClr val="051C2C"/>
                          </a:solidFill>
                          <a:latin typeface="Arial"/>
                        </a:rPr>
                        <a:t>Data operations</a:t>
                      </a:r>
                    </a:p>
                  </a:txBody>
                  <a:tcPr marL="95250" marR="95250" marT="38100" marB="38100" anchor="ctr">
                    <a:solidFill>
                      <a:srgbClr val="FFFFFF"/>
                    </a:solidFill>
                  </a:tcPr>
                </a:tc>
                <a:tc>
                  <a:txBody>
                    <a:bodyPr wrap="square"/>
                    <a:lstStyle/>
                    <a:p>
                      <a:r>
                        <a:rPr sz="975" b="0" i="0">
                          <a:solidFill>
                            <a:srgbClr val="051C2C"/>
                          </a:solidFill>
                          <a:latin typeface="Arial"/>
                        </a:rPr>
                        <a:t>Pricing data kept current</a:t>
                      </a:r>
                    </a:p>
                  </a:txBody>
                  <a:tcPr marL="95250" marR="95250" marT="38100" marB="38100" anchor="ctr">
                    <a:solidFill>
                      <a:srgbClr val="FFFFFF"/>
                    </a:solidFill>
                  </a:tcPr>
                </a:tc>
                <a:tc>
                  <a:txBody>
                    <a:bodyPr wrap="square"/>
                    <a:lstStyle/>
                    <a:p>
                      <a:r>
                        <a:rPr sz="975" b="0" i="0">
                          <a:solidFill>
                            <a:srgbClr val="051C2C"/>
                          </a:solidFill>
                          <a:latin typeface="Arial"/>
                        </a:rPr>
                        <a:t>Days from month end to refreshed pricing data</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c>
                  <a:txBody>
                    <a:bodyPr wrap="square"/>
                    <a:lstStyle/>
                    <a:p>
                      <a:r>
                        <a:rPr sz="975" b="0" i="0">
                          <a:solidFill>
                            <a:srgbClr val="051C2C"/>
                          </a:solidFill>
                          <a:latin typeface="Arial"/>
                        </a:rPr>
                        <a:t>45 days to 10 days</a:t>
                      </a:r>
                    </a:p>
                  </a:txBody>
                  <a:tcPr marL="95250" marR="95250" marT="38100" marB="38100" anchor="ctr">
                    <a:solidFill>
                      <a:srgbClr val="FFFFFF"/>
                    </a:solidFill>
                  </a:tcPr>
                </a:tc>
                <a:tc>
                  <a:txBody>
                    <a:bodyPr wrap="square"/>
                    <a:lstStyle/>
                    <a:p>
                      <a:r>
                        <a:rPr sz="975" b="0" i="0">
                          <a:solidFill>
                            <a:srgbClr val="051C2C"/>
                          </a:solidFill>
                          <a:latin typeface="Arial"/>
                        </a:rPr>
                        <a:t>Monthly pricing refresh</a:t>
                      </a:r>
                    </a:p>
                  </a:txBody>
                  <a:tcPr marL="95250" marR="95250" marT="38100" marB="38100" anchor="ctr">
                    <a:solidFill>
                      <a:srgbClr val="FFFFFF"/>
                    </a:solidFill>
                  </a:tcPr>
                </a:tc>
                <a:tc>
                  <a:txBody>
                    <a:bodyPr wrap="square"/>
                    <a:lstStyle/>
                    <a:p>
                      <a:r>
                        <a:rPr sz="975" b="0" i="0">
                          <a:solidFill>
                            <a:srgbClr val="051C2C"/>
                          </a:solidFill>
                          <a:latin typeface="Arial"/>
                        </a:rPr>
                        <a:t>Head of pricing</a:t>
                      </a:r>
                    </a:p>
                  </a:txBody>
                  <a:tcPr marL="95250" marR="95250" marT="38100" marB="38100" anchor="ctr">
                    <a:solidFill>
                      <a:srgbClr val="FFFFFF"/>
                    </a:solidFill>
                  </a:tcPr>
                </a:tc>
              </a:tr>
              <a:tr h="533400">
                <a:tc>
                  <a:txBody>
                    <a:bodyPr wrap="square"/>
                    <a:lstStyle/>
                    <a:p>
                      <a:r>
                        <a:rPr sz="975" b="0" i="0">
                          <a:solidFill>
                            <a:srgbClr val="051C2C"/>
                          </a:solidFill>
                          <a:latin typeface="Arial"/>
                        </a:rPr>
                        <a:t>Capability</a:t>
                      </a:r>
                    </a:p>
                  </a:txBody>
                  <a:tcPr marL="95250" marR="95250" marT="38100" marB="38100" anchor="ctr">
                    <a:solidFill>
                      <a:srgbClr val="F6F7F9"/>
                    </a:solidFill>
                  </a:tcPr>
                </a:tc>
                <a:tc>
                  <a:txBody>
                    <a:bodyPr wrap="square"/>
                    <a:lstStyle/>
                    <a:p>
                      <a:r>
                        <a:rPr sz="975" b="0" i="0">
                          <a:solidFill>
                            <a:srgbClr val="051C2C"/>
                          </a:solidFill>
                          <a:latin typeface="Arial"/>
                        </a:rPr>
                        <a:t>Models under control</a:t>
                      </a:r>
                    </a:p>
                  </a:txBody>
                  <a:tcPr marL="95250" marR="95250" marT="38100" marB="38100" anchor="ctr">
                    <a:solidFill>
                      <a:srgbClr val="F6F7F9"/>
                    </a:solidFill>
                  </a:tcPr>
                </a:tc>
                <a:tc>
                  <a:txBody>
                    <a:bodyPr wrap="square"/>
                    <a:lstStyle/>
                    <a:p>
                      <a:r>
                        <a:rPr sz="975" b="0" i="0">
                          <a:solidFill>
                            <a:srgbClr val="051C2C"/>
                          </a:solidFill>
                          <a:latin typeface="Arial"/>
                        </a:rPr>
                        <a:t>Pricing and claims models with fairness testing and documented validation</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c>
                  <a:txBody>
                    <a:bodyPr wrap="square"/>
                    <a:lstStyle/>
                    <a:p>
                      <a:r>
                        <a:rPr sz="975" b="0" i="0">
                          <a:solidFill>
                            <a:srgbClr val="051C2C"/>
                          </a:solidFill>
                          <a:latin typeface="Arial"/>
                        </a:rPr>
                        <a:t>30% to 100%</a:t>
                      </a:r>
                    </a:p>
                  </a:txBody>
                  <a:tcPr marL="95250" marR="95250" marT="38100" marB="38100" anchor="ctr">
                    <a:solidFill>
                      <a:srgbClr val="F6F7F9"/>
                    </a:solidFill>
                  </a:tcPr>
                </a:tc>
                <a:tc>
                  <a:txBody>
                    <a:bodyPr wrap="square"/>
                    <a:lstStyle/>
                    <a:p>
                      <a:r>
                        <a:rPr sz="975" b="0" i="0">
                          <a:solidFill>
                            <a:srgbClr val="051C2C"/>
                          </a:solidFill>
                          <a:latin typeface="Arial"/>
                        </a:rPr>
                        <a:t>Model and fairness governance</a:t>
                      </a:r>
                    </a:p>
                  </a:txBody>
                  <a:tcPr marL="95250" marR="95250" marT="38100" marB="38100" anchor="ctr">
                    <a:solidFill>
                      <a:srgbClr val="F6F7F9"/>
                    </a:solidFill>
                  </a:tcPr>
                </a:tc>
                <a:tc>
                  <a:txBody>
                    <a:bodyPr wrap="square"/>
                    <a:lstStyle/>
                    <a:p>
                      <a:r>
                        <a:rPr sz="975" b="0" i="0">
                          <a:solidFill>
                            <a:srgbClr val="051C2C"/>
                          </a:solidFill>
                          <a:latin typeface="Arial"/>
                        </a:rPr>
                        <a:t>Chief risk officer</a:t>
                      </a:r>
                    </a:p>
                  </a:txBody>
                  <a:tcPr marL="95250" marR="95250" marT="38100" marB="38100" anchor="ctr">
                    <a:solidFill>
                      <a:srgbClr val="F6F7F9"/>
                    </a:solidFill>
                  </a:tcPr>
                </a:tc>
              </a:tr>
              <a:tr h="533400">
                <a:tc>
                  <a:txBody>
                    <a:bodyPr wrap="square"/>
                    <a:lstStyle/>
                    <a:p>
                      <a:r>
                        <a:rPr sz="975" b="0" i="0">
                          <a:solidFill>
                            <a:srgbClr val="051C2C"/>
                          </a:solidFill>
                          <a:latin typeface="Arial"/>
                        </a:rPr>
                        <a:t>Capability</a:t>
                      </a:r>
                    </a:p>
                  </a:txBody>
                  <a:tcPr marL="95250" marR="95250" marT="38100" marB="38100" anchor="ctr">
                    <a:solidFill>
                      <a:srgbClr val="FFFFFF"/>
                    </a:solidFill>
                  </a:tcPr>
                </a:tc>
                <a:tc>
                  <a:txBody>
                    <a:bodyPr wrap="square"/>
                    <a:lstStyle/>
                    <a:p>
                      <a:r>
                        <a:rPr sz="975" b="0" i="0">
                          <a:solidFill>
                            <a:srgbClr val="051C2C"/>
                          </a:solidFill>
                          <a:latin typeface="Arial"/>
                        </a:rPr>
                        <a:t>Ownership in place</a:t>
                      </a:r>
                    </a:p>
                  </a:txBody>
                  <a:tcPr marL="95250" marR="95250" marT="38100" marB="38100" anchor="ctr">
                    <a:solidFill>
                      <a:srgbClr val="FFFFFF"/>
                    </a:solidFill>
                  </a:tcPr>
                </a:tc>
                <a:tc>
                  <a:txBody>
                    <a:bodyPr wrap="square"/>
                    <a:lstStyle/>
                    <a:p>
                      <a:r>
                        <a:rPr sz="975" b="0" i="0">
                          <a:solidFill>
                            <a:srgbClr val="051C2C"/>
                          </a:solidFill>
                          <a:latin typeface="Arial"/>
                        </a:rPr>
                        <a:t>Critical data domains with a named owner and steward</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c>
                  <a:txBody>
                    <a:bodyPr wrap="square"/>
                    <a:lstStyle/>
                    <a:p>
                      <a:r>
                        <a:rPr sz="975" b="0" i="0">
                          <a:solidFill>
                            <a:srgbClr val="051C2C"/>
                          </a:solidFill>
                          <a:latin typeface="Arial"/>
                        </a:rPr>
                        <a:t>2 of 7 to 7 of 7</a:t>
                      </a:r>
                    </a:p>
                  </a:txBody>
                  <a:tcPr marL="95250" marR="95250" marT="38100" marB="38100" anchor="ctr">
                    <a:solidFill>
                      <a:srgbClr val="FFFFFF"/>
                    </a:solidFill>
                  </a:tcPr>
                </a:tc>
                <a:tc>
                  <a:txBody>
                    <a:bodyPr wrap="square"/>
                    <a:lstStyle/>
                    <a:p>
                      <a:r>
                        <a:rPr sz="975" b="0" i="0">
                          <a:solidFill>
                            <a:srgbClr val="051C2C"/>
                          </a:solidFill>
                          <a:latin typeface="Arial"/>
                        </a:rPr>
                        <a:t>Data governance council</a:t>
                      </a:r>
                    </a:p>
                  </a:txBody>
                  <a:tcPr marL="95250" marR="95250" marT="38100" marB="38100" anchor="ctr">
                    <a:solidFill>
                      <a:srgbClr val="FFFFFF"/>
                    </a:solidFill>
                  </a:tcPr>
                </a:tc>
                <a:tc>
                  <a:txBody>
                    <a:bodyPr wrap="square"/>
                    <a:lstStyle/>
                    <a:p>
                      <a:r>
                        <a:rPr sz="975" b="0" i="0">
                          <a:solidFill>
                            <a:srgbClr val="051C2C"/>
                          </a:solidFill>
                          <a:latin typeface="Arial"/>
                        </a:rPr>
                        <a:t>CDO</a:t>
                      </a:r>
                    </a:p>
                  </a:txBody>
                  <a:tcPr marL="95250" marR="95250" marT="38100" marB="38100" anchor="ctr">
                    <a:solidFill>
                      <a:srgbClr val="FFFFFF"/>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Prioritised use cases</a:t>
            </a:r>
          </a:p>
        </p:txBody>
      </p:sp>
      <p:graphicFrame>
        <p:nvGraphicFramePr>
          <p:cNvPr id="3" name="Table 2"/>
          <p:cNvGraphicFramePr>
            <a:graphicFrameLocks noGrp="1"/>
          </p:cNvGraphicFramePr>
          <p:nvPr/>
        </p:nvGraphicFramePr>
        <p:xfrm>
          <a:off x="609600" y="1257300"/>
          <a:ext cx="10972798" cy="4267200"/>
        </p:xfrm>
        <a:graphic>
          <a:graphicData uri="http://schemas.openxmlformats.org/drawingml/2006/table">
            <a:tbl>
              <a:tblPr firstRow="1" bandRow="1">
                <a:tableStyleId>{5C22544A-7EE6-4342-B048-85BDC9FD1C3A}</a:tableStyleId>
              </a:tblPr>
              <a:tblGrid>
                <a:gridCol w="2786742"/>
                <a:gridCol w="870857"/>
                <a:gridCol w="870857"/>
                <a:gridCol w="1219200"/>
                <a:gridCol w="5225142"/>
              </a:tblGrid>
              <a:tr h="533400">
                <a:tc>
                  <a:txBody>
                    <a:bodyPr wrap="square"/>
                    <a:lstStyle/>
                    <a:p>
                      <a:r>
                        <a:rPr sz="1200" b="1" i="0">
                          <a:solidFill>
                            <a:srgbClr val="FFFFFF"/>
                          </a:solidFill>
                          <a:latin typeface="Arial"/>
                        </a:rPr>
                        <a:t>Use case</a:t>
                      </a:r>
                    </a:p>
                  </a:txBody>
                  <a:tcPr marL="95250" marR="95250" marT="38100" marB="38100" anchor="ctr">
                    <a:solidFill>
                      <a:srgbClr val="051C2C"/>
                    </a:solidFill>
                  </a:tcPr>
                </a:tc>
                <a:tc>
                  <a:txBody>
                    <a:bodyPr wrap="square"/>
                    <a:lstStyle/>
                    <a:p>
                      <a:r>
                        <a:rPr sz="1200" b="1" i="0">
                          <a:solidFill>
                            <a:srgbClr val="FFFFFF"/>
                          </a:solidFill>
                          <a:latin typeface="Arial"/>
                        </a:rPr>
                        <a:t>Theme</a:t>
                      </a:r>
                    </a:p>
                  </a:txBody>
                  <a:tcPr marL="95250" marR="95250" marT="38100" marB="38100" anchor="ctr">
                    <a:solidFill>
                      <a:srgbClr val="051C2C"/>
                    </a:solidFill>
                  </a:tcPr>
                </a:tc>
                <a:tc>
                  <a:txBody>
                    <a:bodyPr wrap="square"/>
                    <a:lstStyle/>
                    <a:p>
                      <a:r>
                        <a:rPr sz="1200" b="1" i="0">
                          <a:solidFill>
                            <a:srgbClr val="FFFFFF"/>
                          </a:solidFill>
                          <a:latin typeface="Arial"/>
                        </a:rPr>
                        <a:t>Value</a:t>
                      </a:r>
                    </a:p>
                  </a:txBody>
                  <a:tcPr marL="95250" marR="95250" marT="38100" marB="38100" anchor="ctr">
                    <a:solidFill>
                      <a:srgbClr val="051C2C"/>
                    </a:solidFill>
                  </a:tcPr>
                </a:tc>
                <a:tc>
                  <a:txBody>
                    <a:bodyPr wrap="square"/>
                    <a:lstStyle/>
                    <a:p>
                      <a:r>
                        <a:rPr sz="1200" b="1" i="0">
                          <a:solidFill>
                            <a:srgbClr val="FFFFFF"/>
                          </a:solidFill>
                          <a:latin typeface="Arial"/>
                        </a:rPr>
                        <a:t>Feasibility</a:t>
                      </a:r>
                    </a:p>
                  </a:txBody>
                  <a:tcPr marL="95250" marR="95250" marT="38100" marB="38100" anchor="ctr">
                    <a:solidFill>
                      <a:srgbClr val="051C2C"/>
                    </a:solidFill>
                  </a:tcPr>
                </a:tc>
                <a:tc>
                  <a:txBody>
                    <a:bodyPr wrap="square"/>
                    <a:lstStyle/>
                    <a:p>
                      <a:r>
                        <a:rPr sz="1200" b="1" i="0">
                          <a:solidFill>
                            <a:srgbClr val="FFFFFF"/>
                          </a:solidFill>
                          <a:latin typeface="Arial"/>
                        </a:rPr>
                        <a:t>Decision it improves</a:t>
                      </a:r>
                    </a:p>
                  </a:txBody>
                  <a:tcPr marL="95250" marR="95250" marT="38100" marB="38100" anchor="ctr">
                    <a:solidFill>
                      <a:srgbClr val="051C2C"/>
                    </a:solidFill>
                  </a:tcPr>
                </a:tc>
              </a:tr>
              <a:tr h="533400">
                <a:tc>
                  <a:txBody>
                    <a:bodyPr wrap="square"/>
                    <a:lstStyle/>
                    <a:p>
                      <a:r>
                        <a:rPr sz="1200" b="0" i="0">
                          <a:solidFill>
                            <a:srgbClr val="051C2C"/>
                          </a:solidFill>
                          <a:latin typeface="Arial"/>
                        </a:rPr>
                        <a:t>Claims inflation rate monitoring</a:t>
                      </a:r>
                    </a:p>
                  </a:txBody>
                  <a:tcPr marL="95250" marR="95250" marT="38100" marB="38100" anchor="ctr">
                    <a:solidFill>
                      <a:srgbClr val="FFFFFF"/>
                    </a:solidFill>
                  </a:tcPr>
                </a:tc>
                <a:tc>
                  <a:txBody>
                    <a:bodyPr wrap="square"/>
                    <a:lstStyle/>
                    <a:p>
                      <a:r>
                        <a:rPr sz="1200" b="0" i="0">
                          <a:solidFill>
                            <a:srgbClr val="051C2C"/>
                          </a:solidFill>
                          <a:latin typeface="Arial"/>
                        </a:rPr>
                        <a:t>T1</a:t>
                      </a:r>
                    </a:p>
                  </a:txBody>
                  <a:tcPr marL="95250" marR="95250" marT="38100" marB="38100" anchor="ctr">
                    <a:solidFill>
                      <a:srgbClr val="FFFFFF"/>
                    </a:solidFill>
                  </a:tcPr>
                </a:tc>
                <a:tc>
                  <a:txBody>
                    <a:bodyPr wrap="square"/>
                    <a:lstStyle/>
                    <a:p>
                      <a:r>
                        <a:rPr sz="1200" b="0" i="0">
                          <a:solidFill>
                            <a:srgbClr val="051C2C"/>
                          </a:solidFill>
                          <a:latin typeface="Arial"/>
                        </a:rPr>
                        <a:t>5</a:t>
                      </a:r>
                    </a:p>
                  </a:txBody>
                  <a:tcPr marL="95250" marR="95250" marT="38100" marB="38100" anchor="ctr">
                    <a:solidFill>
                      <a:srgbClr val="FFFFFF"/>
                    </a:solidFill>
                  </a:tcPr>
                </a:tc>
                <a:tc>
                  <a:txBody>
                    <a:bodyPr wrap="square"/>
                    <a:lstStyle/>
                    <a:p>
                      <a:r>
                        <a:rPr sz="1200" b="0" i="0">
                          <a:solidFill>
                            <a:srgbClr val="051C2C"/>
                          </a:solidFill>
                          <a:latin typeface="Arial"/>
                        </a:rPr>
                        <a:t>4</a:t>
                      </a:r>
                    </a:p>
                  </a:txBody>
                  <a:tcPr marL="95250" marR="95250" marT="38100" marB="38100" anchor="ctr">
                    <a:solidFill>
                      <a:srgbClr val="FFFFFF"/>
                    </a:solidFill>
                  </a:tcPr>
                </a:tc>
                <a:tc>
                  <a:txBody>
                    <a:bodyPr wrap="square"/>
                    <a:lstStyle/>
                    <a:p>
                      <a:r>
                        <a:rPr sz="1200" b="0" i="0">
                          <a:solidFill>
                            <a:srgbClr val="051C2C"/>
                          </a:solidFill>
                          <a:latin typeface="Arial"/>
                        </a:rPr>
                        <a:t>Where are claims costs outrunning our rates, and how fast must we reprice?</a:t>
                      </a:r>
                    </a:p>
                  </a:txBody>
                  <a:tcPr marL="95250" marR="95250" marT="38100" marB="38100" anchor="ctr">
                    <a:solidFill>
                      <a:srgbClr val="FFFFFF"/>
                    </a:solidFill>
                  </a:tcPr>
                </a:tc>
              </a:tr>
              <a:tr h="533400">
                <a:tc>
                  <a:txBody>
                    <a:bodyPr wrap="square"/>
                    <a:lstStyle/>
                    <a:p>
                      <a:r>
                        <a:rPr sz="1200" b="0" i="0">
                          <a:solidFill>
                            <a:srgbClr val="051C2C"/>
                          </a:solidFill>
                          <a:latin typeface="Arial"/>
                        </a:rPr>
                        <a:t>Claims triage at first notice</a:t>
                      </a:r>
                    </a:p>
                  </a:txBody>
                  <a:tcPr marL="95250" marR="95250" marT="38100" marB="38100" anchor="ctr">
                    <a:solidFill>
                      <a:srgbClr val="F6F7F9"/>
                    </a:solidFill>
                  </a:tcPr>
                </a:tc>
                <a:tc>
                  <a:txBody>
                    <a:bodyPr wrap="square"/>
                    <a:lstStyle/>
                    <a:p>
                      <a:r>
                        <a:rPr sz="1200" b="0" i="0">
                          <a:solidFill>
                            <a:srgbClr val="051C2C"/>
                          </a:solidFill>
                          <a:latin typeface="Arial"/>
                        </a:rPr>
                        <a:t>T2</a:t>
                      </a:r>
                    </a:p>
                  </a:txBody>
                  <a:tcPr marL="95250" marR="95250" marT="38100" marB="38100" anchor="ctr">
                    <a:solidFill>
                      <a:srgbClr val="F6F7F9"/>
                    </a:solidFill>
                  </a:tcPr>
                </a:tc>
                <a:tc>
                  <a:txBody>
                    <a:bodyPr wrap="square"/>
                    <a:lstStyle/>
                    <a:p>
                      <a:r>
                        <a:rPr sz="1200" b="0" i="0">
                          <a:solidFill>
                            <a:srgbClr val="051C2C"/>
                          </a:solidFill>
                          <a:latin typeface="Arial"/>
                        </a:rPr>
                        <a:t>5</a:t>
                      </a:r>
                    </a:p>
                  </a:txBody>
                  <a:tcPr marL="95250" marR="95250" marT="38100" marB="38100" anchor="ctr">
                    <a:solidFill>
                      <a:srgbClr val="F6F7F9"/>
                    </a:solidFill>
                  </a:tcPr>
                </a:tc>
                <a:tc>
                  <a:txBody>
                    <a:bodyPr wrap="square"/>
                    <a:lstStyle/>
                    <a:p>
                      <a:r>
                        <a:rPr sz="1200" b="0" i="0">
                          <a:solidFill>
                            <a:srgbClr val="051C2C"/>
                          </a:solidFill>
                          <a:latin typeface="Arial"/>
                        </a:rPr>
                        <a:t>4</a:t>
                      </a:r>
                    </a:p>
                  </a:txBody>
                  <a:tcPr marL="95250" marR="95250" marT="38100" marB="38100" anchor="ctr">
                    <a:solidFill>
                      <a:srgbClr val="F6F7F9"/>
                    </a:solidFill>
                  </a:tcPr>
                </a:tc>
                <a:tc>
                  <a:txBody>
                    <a:bodyPr wrap="square"/>
                    <a:lstStyle/>
                    <a:p>
                      <a:r>
                        <a:rPr sz="1200" b="0" i="0">
                          <a:solidFill>
                            <a:srgbClr val="051C2C"/>
                          </a:solidFill>
                          <a:latin typeface="Arial"/>
                        </a:rPr>
                        <a:t>Which claims can settle straight through, and which need an expert handler?</a:t>
                      </a:r>
                    </a:p>
                  </a:txBody>
                  <a:tcPr marL="95250" marR="95250" marT="38100" marB="38100" anchor="ctr">
                    <a:solidFill>
                      <a:srgbClr val="F6F7F9"/>
                    </a:solidFill>
                  </a:tcPr>
                </a:tc>
              </a:tr>
              <a:tr h="533400">
                <a:tc>
                  <a:txBody>
                    <a:bodyPr wrap="square"/>
                    <a:lstStyle/>
                    <a:p>
                      <a:r>
                        <a:rPr sz="1200" b="0" i="0">
                          <a:solidFill>
                            <a:srgbClr val="051C2C"/>
                          </a:solidFill>
                          <a:latin typeface="Arial"/>
                        </a:rPr>
                        <a:t>Fair value and conduct reporting</a:t>
                      </a:r>
                    </a:p>
                  </a:txBody>
                  <a:tcPr marL="95250" marR="95250" marT="38100" marB="38100" anchor="ctr">
                    <a:solidFill>
                      <a:srgbClr val="FFFFFF"/>
                    </a:solidFill>
                  </a:tcPr>
                </a:tc>
                <a:tc>
                  <a:txBody>
                    <a:bodyPr wrap="square"/>
                    <a:lstStyle/>
                    <a:p>
                      <a:r>
                        <a:rPr sz="1200" b="0" i="0">
                          <a:solidFill>
                            <a:srgbClr val="051C2C"/>
                          </a:solidFill>
                          <a:latin typeface="Arial"/>
                        </a:rPr>
                        <a:t>T4</a:t>
                      </a:r>
                    </a:p>
                  </a:txBody>
                  <a:tcPr marL="95250" marR="95250" marT="38100" marB="38100" anchor="ctr">
                    <a:solidFill>
                      <a:srgbClr val="FFFFFF"/>
                    </a:solidFill>
                  </a:tcPr>
                </a:tc>
                <a:tc>
                  <a:txBody>
                    <a:bodyPr wrap="square"/>
                    <a:lstStyle/>
                    <a:p>
                      <a:r>
                        <a:rPr sz="1200" b="0" i="0">
                          <a:solidFill>
                            <a:srgbClr val="051C2C"/>
                          </a:solidFill>
                          <a:latin typeface="Arial"/>
                        </a:rPr>
                        <a:t>4</a:t>
                      </a:r>
                    </a:p>
                  </a:txBody>
                  <a:tcPr marL="95250" marR="95250" marT="38100" marB="38100" anchor="ctr">
                    <a:solidFill>
                      <a:srgbClr val="FFFFFF"/>
                    </a:solidFill>
                  </a:tcPr>
                </a:tc>
                <a:tc>
                  <a:txBody>
                    <a:bodyPr wrap="square"/>
                    <a:lstStyle/>
                    <a:p>
                      <a:r>
                        <a:rPr sz="1200" b="0" i="0">
                          <a:solidFill>
                            <a:srgbClr val="051C2C"/>
                          </a:solidFill>
                          <a:latin typeface="Arial"/>
                        </a:rPr>
                        <a:t>4</a:t>
                      </a:r>
                    </a:p>
                  </a:txBody>
                  <a:tcPr marL="95250" marR="95250" marT="38100" marB="38100" anchor="ctr">
                    <a:solidFill>
                      <a:srgbClr val="FFFFFF"/>
                    </a:solidFill>
                  </a:tcPr>
                </a:tc>
                <a:tc>
                  <a:txBody>
                    <a:bodyPr wrap="square"/>
                    <a:lstStyle/>
                    <a:p>
                      <a:r>
                        <a:rPr sz="1200" b="0" i="0">
                          <a:solidFill>
                            <a:srgbClr val="051C2C"/>
                          </a:solidFill>
                          <a:latin typeface="Arial"/>
                        </a:rPr>
                        <a:t>Does each product deliver fair value, and can we evidence it to the supervisor?</a:t>
                      </a:r>
                    </a:p>
                  </a:txBody>
                  <a:tcPr marL="95250" marR="95250" marT="38100" marB="38100" anchor="ctr">
                    <a:solidFill>
                      <a:srgbClr val="FFFFFF"/>
                    </a:solidFill>
                  </a:tcPr>
                </a:tc>
              </a:tr>
              <a:tr h="533400">
                <a:tc>
                  <a:txBody>
                    <a:bodyPr wrap="square"/>
                    <a:lstStyle/>
                    <a:p>
                      <a:r>
                        <a:rPr sz="1200" b="0" i="0">
                          <a:solidFill>
                            <a:srgbClr val="051C2C"/>
                          </a:solidFill>
                          <a:latin typeface="Arial"/>
                        </a:rPr>
                        <a:t>Granular risk pricing</a:t>
                      </a:r>
                    </a:p>
                  </a:txBody>
                  <a:tcPr marL="95250" marR="95250" marT="38100" marB="38100" anchor="ctr">
                    <a:solidFill>
                      <a:srgbClr val="F6F7F9"/>
                    </a:solidFill>
                  </a:tcPr>
                </a:tc>
                <a:tc>
                  <a:txBody>
                    <a:bodyPr wrap="square"/>
                    <a:lstStyle/>
                    <a:p>
                      <a:r>
                        <a:rPr sz="1200" b="0" i="0">
                          <a:solidFill>
                            <a:srgbClr val="051C2C"/>
                          </a:solidFill>
                          <a:latin typeface="Arial"/>
                        </a:rPr>
                        <a:t>T1</a:t>
                      </a:r>
                    </a:p>
                  </a:txBody>
                  <a:tcPr marL="95250" marR="95250" marT="38100" marB="38100" anchor="ctr">
                    <a:solidFill>
                      <a:srgbClr val="F6F7F9"/>
                    </a:solidFill>
                  </a:tcPr>
                </a:tc>
                <a:tc>
                  <a:txBody>
                    <a:bodyPr wrap="square"/>
                    <a:lstStyle/>
                    <a:p>
                      <a:r>
                        <a:rPr sz="1200" b="0" i="0">
                          <a:solidFill>
                            <a:srgbClr val="051C2C"/>
                          </a:solidFill>
                          <a:latin typeface="Arial"/>
                        </a:rPr>
                        <a:t>5</a:t>
                      </a:r>
                    </a:p>
                  </a:txBody>
                  <a:tcPr marL="95250" marR="95250" marT="38100" marB="38100" anchor="ctr">
                    <a:solidFill>
                      <a:srgbClr val="F6F7F9"/>
                    </a:solidFill>
                  </a:tcPr>
                </a:tc>
                <a:tc>
                  <a:txBody>
                    <a:bodyPr wrap="square"/>
                    <a:lstStyle/>
                    <a:p>
                      <a:r>
                        <a:rPr sz="1200" b="0" i="0">
                          <a:solidFill>
                            <a:srgbClr val="051C2C"/>
                          </a:solidFill>
                          <a:latin typeface="Arial"/>
                        </a:rPr>
                        <a:t>3</a:t>
                      </a:r>
                    </a:p>
                  </a:txBody>
                  <a:tcPr marL="95250" marR="95250" marT="38100" marB="38100" anchor="ctr">
                    <a:solidFill>
                      <a:srgbClr val="F6F7F9"/>
                    </a:solidFill>
                  </a:tcPr>
                </a:tc>
                <a:tc>
                  <a:txBody>
                    <a:bodyPr wrap="square"/>
                    <a:lstStyle/>
                    <a:p>
                      <a:r>
                        <a:rPr sz="1200" b="0" i="0">
                          <a:solidFill>
                            <a:srgbClr val="051C2C"/>
                          </a:solidFill>
                          <a:latin typeface="Arial"/>
                        </a:rPr>
                        <a:t>What is the right, fair price for this risk today?</a:t>
                      </a:r>
                    </a:p>
                  </a:txBody>
                  <a:tcPr marL="95250" marR="95250" marT="38100" marB="38100" anchor="ctr">
                    <a:solidFill>
                      <a:srgbClr val="F6F7F9"/>
                    </a:solidFill>
                  </a:tcPr>
                </a:tc>
              </a:tr>
              <a:tr h="533400">
                <a:tc>
                  <a:txBody>
                    <a:bodyPr wrap="square"/>
                    <a:lstStyle/>
                    <a:p>
                      <a:r>
                        <a:rPr sz="1200" b="0" i="0">
                          <a:solidFill>
                            <a:srgbClr val="051C2C"/>
                          </a:solidFill>
                          <a:latin typeface="Arial"/>
                        </a:rPr>
                        <a:t>Broker performance insight</a:t>
                      </a:r>
                    </a:p>
                  </a:txBody>
                  <a:tcPr marL="95250" marR="95250" marT="38100" marB="38100" anchor="ctr">
                    <a:solidFill>
                      <a:srgbClr val="FFFFFF"/>
                    </a:solidFill>
                  </a:tcPr>
                </a:tc>
                <a:tc>
                  <a:txBody>
                    <a:bodyPr wrap="square"/>
                    <a:lstStyle/>
                    <a:p>
                      <a:r>
                        <a:rPr sz="1200" b="0" i="0">
                          <a:solidFill>
                            <a:srgbClr val="051C2C"/>
                          </a:solidFill>
                          <a:latin typeface="Arial"/>
                        </a:rPr>
                        <a:t>T3</a:t>
                      </a:r>
                    </a:p>
                  </a:txBody>
                  <a:tcPr marL="95250" marR="95250" marT="38100" marB="38100" anchor="ctr">
                    <a:solidFill>
                      <a:srgbClr val="FFFFFF"/>
                    </a:solidFill>
                  </a:tcPr>
                </a:tc>
                <a:tc>
                  <a:txBody>
                    <a:bodyPr wrap="square"/>
                    <a:lstStyle/>
                    <a:p>
                      <a:r>
                        <a:rPr sz="1200" b="0" i="0">
                          <a:solidFill>
                            <a:srgbClr val="051C2C"/>
                          </a:solidFill>
                          <a:latin typeface="Arial"/>
                        </a:rPr>
                        <a:t>3</a:t>
                      </a:r>
                    </a:p>
                  </a:txBody>
                  <a:tcPr marL="95250" marR="95250" marT="38100" marB="38100" anchor="ctr">
                    <a:solidFill>
                      <a:srgbClr val="FFFFFF"/>
                    </a:solidFill>
                  </a:tcPr>
                </a:tc>
                <a:tc>
                  <a:txBody>
                    <a:bodyPr wrap="square"/>
                    <a:lstStyle/>
                    <a:p>
                      <a:r>
                        <a:rPr sz="1200" b="0" i="0">
                          <a:solidFill>
                            <a:srgbClr val="051C2C"/>
                          </a:solidFill>
                          <a:latin typeface="Arial"/>
                        </a:rPr>
                        <a:t>5</a:t>
                      </a:r>
                    </a:p>
                  </a:txBody>
                  <a:tcPr marL="95250" marR="95250" marT="38100" marB="38100" anchor="ctr">
                    <a:solidFill>
                      <a:srgbClr val="FFFFFF"/>
                    </a:solidFill>
                  </a:tcPr>
                </a:tc>
                <a:tc>
                  <a:txBody>
                    <a:bodyPr wrap="square"/>
                    <a:lstStyle/>
                    <a:p>
                      <a:r>
                        <a:rPr sz="1200" b="0" i="0">
                          <a:solidFill>
                            <a:srgbClr val="051C2C"/>
                          </a:solidFill>
                          <a:latin typeface="Arial"/>
                        </a:rPr>
                        <a:t>Which brokers bring profitable business, and where should we focus support?</a:t>
                      </a:r>
                    </a:p>
                  </a:txBody>
                  <a:tcPr marL="95250" marR="95250" marT="38100" marB="38100" anchor="ctr">
                    <a:solidFill>
                      <a:srgbClr val="FFFFFF"/>
                    </a:solidFill>
                  </a:tcPr>
                </a:tc>
              </a:tr>
              <a:tr h="533400">
                <a:tc>
                  <a:txBody>
                    <a:bodyPr wrap="square"/>
                    <a:lstStyle/>
                    <a:p>
                      <a:r>
                        <a:rPr sz="1200" b="0" i="0">
                          <a:solidFill>
                            <a:srgbClr val="051C2C"/>
                          </a:solidFill>
                          <a:latin typeface="Arial"/>
                        </a:rPr>
                        <a:t>Fraud and leakage detection</a:t>
                      </a:r>
                    </a:p>
                  </a:txBody>
                  <a:tcPr marL="95250" marR="95250" marT="38100" marB="38100" anchor="ctr">
                    <a:solidFill>
                      <a:srgbClr val="F6F7F9"/>
                    </a:solidFill>
                  </a:tcPr>
                </a:tc>
                <a:tc>
                  <a:txBody>
                    <a:bodyPr wrap="square"/>
                    <a:lstStyle/>
                    <a:p>
                      <a:r>
                        <a:rPr sz="1200" b="0" i="0">
                          <a:solidFill>
                            <a:srgbClr val="051C2C"/>
                          </a:solidFill>
                          <a:latin typeface="Arial"/>
                        </a:rPr>
                        <a:t>T2</a:t>
                      </a:r>
                    </a:p>
                  </a:txBody>
                  <a:tcPr marL="95250" marR="95250" marT="38100" marB="38100" anchor="ctr">
                    <a:solidFill>
                      <a:srgbClr val="F6F7F9"/>
                    </a:solidFill>
                  </a:tcPr>
                </a:tc>
                <a:tc>
                  <a:txBody>
                    <a:bodyPr wrap="square"/>
                    <a:lstStyle/>
                    <a:p>
                      <a:r>
                        <a:rPr sz="1200" b="0" i="0">
                          <a:solidFill>
                            <a:srgbClr val="051C2C"/>
                          </a:solidFill>
                          <a:latin typeface="Arial"/>
                        </a:rPr>
                        <a:t>4</a:t>
                      </a:r>
                    </a:p>
                  </a:txBody>
                  <a:tcPr marL="95250" marR="95250" marT="38100" marB="38100" anchor="ctr">
                    <a:solidFill>
                      <a:srgbClr val="F6F7F9"/>
                    </a:solidFill>
                  </a:tcPr>
                </a:tc>
                <a:tc>
                  <a:txBody>
                    <a:bodyPr wrap="square"/>
                    <a:lstStyle/>
                    <a:p>
                      <a:r>
                        <a:rPr sz="1200" b="0" i="0">
                          <a:solidFill>
                            <a:srgbClr val="051C2C"/>
                          </a:solidFill>
                          <a:latin typeface="Arial"/>
                        </a:rPr>
                        <a:t>3</a:t>
                      </a:r>
                    </a:p>
                  </a:txBody>
                  <a:tcPr marL="95250" marR="95250" marT="38100" marB="38100" anchor="ctr">
                    <a:solidFill>
                      <a:srgbClr val="F6F7F9"/>
                    </a:solidFill>
                  </a:tcPr>
                </a:tc>
                <a:tc>
                  <a:txBody>
                    <a:bodyPr wrap="square"/>
                    <a:lstStyle/>
                    <a:p>
                      <a:r>
                        <a:rPr sz="1200" b="0" i="0">
                          <a:solidFill>
                            <a:srgbClr val="051C2C"/>
                          </a:solidFill>
                          <a:latin typeface="Arial"/>
                        </a:rPr>
                        <a:t>Which claims show signs of fraud or overpayment worth investigating?</a:t>
                      </a:r>
                    </a:p>
                  </a:txBody>
                  <a:tcPr marL="95250" marR="95250" marT="38100" marB="38100" anchor="ctr">
                    <a:solidFill>
                      <a:srgbClr val="F6F7F9"/>
                    </a:solidFill>
                  </a:tcPr>
                </a:tc>
              </a:tr>
              <a:tr h="533400">
                <a:tc>
                  <a:txBody>
                    <a:bodyPr wrap="square"/>
                    <a:lstStyle/>
                    <a:p>
                      <a:r>
                        <a:rPr sz="1200" b="0" i="0">
                          <a:solidFill>
                            <a:srgbClr val="051C2C"/>
                          </a:solidFill>
                          <a:latin typeface="Arial"/>
                        </a:rPr>
                        <a:t>Broker straight-through quoting</a:t>
                      </a:r>
                    </a:p>
                  </a:txBody>
                  <a:tcPr marL="95250" marR="95250" marT="38100" marB="38100" anchor="ctr">
                    <a:solidFill>
                      <a:srgbClr val="FFFFFF"/>
                    </a:solidFill>
                  </a:tcPr>
                </a:tc>
                <a:tc>
                  <a:txBody>
                    <a:bodyPr wrap="square"/>
                    <a:lstStyle/>
                    <a:p>
                      <a:r>
                        <a:rPr sz="1200" b="0" i="0">
                          <a:solidFill>
                            <a:srgbClr val="051C2C"/>
                          </a:solidFill>
                          <a:latin typeface="Arial"/>
                        </a:rPr>
                        <a:t>T3</a:t>
                      </a:r>
                    </a:p>
                  </a:txBody>
                  <a:tcPr marL="95250" marR="95250" marT="38100" marB="38100" anchor="ctr">
                    <a:solidFill>
                      <a:srgbClr val="FFFFFF"/>
                    </a:solidFill>
                  </a:tcPr>
                </a:tc>
                <a:tc>
                  <a:txBody>
                    <a:bodyPr wrap="square"/>
                    <a:lstStyle/>
                    <a:p>
                      <a:r>
                        <a:rPr sz="1200" b="0" i="0">
                          <a:solidFill>
                            <a:srgbClr val="051C2C"/>
                          </a:solidFill>
                          <a:latin typeface="Arial"/>
                        </a:rPr>
                        <a:t>4</a:t>
                      </a:r>
                    </a:p>
                  </a:txBody>
                  <a:tcPr marL="95250" marR="95250" marT="38100" marB="38100" anchor="ctr">
                    <a:solidFill>
                      <a:srgbClr val="FFFFFF"/>
                    </a:solidFill>
                  </a:tcPr>
                </a:tc>
                <a:tc>
                  <a:txBody>
                    <a:bodyPr wrap="square"/>
                    <a:lstStyle/>
                    <a:p>
                      <a:r>
                        <a:rPr sz="1200" b="0" i="0">
                          <a:solidFill>
                            <a:srgbClr val="051C2C"/>
                          </a:solidFill>
                          <a:latin typeface="Arial"/>
                        </a:rPr>
                        <a:t>3</a:t>
                      </a:r>
                    </a:p>
                  </a:txBody>
                  <a:tcPr marL="95250" marR="95250" marT="38100" marB="38100" anchor="ctr">
                    <a:solidFill>
                      <a:srgbClr val="FFFFFF"/>
                    </a:solidFill>
                  </a:tcPr>
                </a:tc>
                <a:tc>
                  <a:txBody>
                    <a:bodyPr wrap="square"/>
                    <a:lstStyle/>
                    <a:p>
                      <a:r>
                        <a:rPr sz="1200" b="0" i="0">
                          <a:solidFill>
                            <a:srgbClr val="051C2C"/>
                          </a:solidFill>
                          <a:latin typeface="Arial"/>
                        </a:rPr>
                        <a:t>Can we quote this small commercial risk automatically, or must it refer to an underwriter?</a:t>
                      </a:r>
                    </a:p>
                  </a:txBody>
                  <a:tcPr marL="95250" marR="95250" marT="38100" marB="38100" anchor="ctr">
                    <a:solidFill>
                      <a:srgbClr val="FFFFFF"/>
                    </a:solidFill>
                  </a:tcPr>
                </a:tc>
              </a:tr>
            </a:tbl>
          </a:graphicData>
        </a:graphic>
      </p:graphicFrame>
      <p:sp>
        <p:nvSpPr>
          <p:cNvPr id="4" name="Rectangle 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 name="TextBox 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Deliver the rate adequacy view within the first 100 days, because it shows the board where margin is leaking today.</a:t>
            </a:r>
          </a:p>
        </p:txBody>
      </p:sp>
      <p:sp>
        <p:nvSpPr>
          <p:cNvPr id="7" name="TextBox 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8" name="TextBox 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13</a:t>
            </a:r>
          </a:p>
        </p:txBody>
      </p:sp>
      <p:sp>
        <p:nvSpPr>
          <p:cNvPr id="9" name="Rectangle 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Build once, use many: data products by use case</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192" b="0" i="0">
                <a:solidFill>
                  <a:srgbClr val="5B6772"/>
                </a:solidFill>
                <a:latin typeface="Arial"/>
              </a:rPr>
              <a:t>Claims inflation monitoring and triage at first notice scored highest on value and feasibility; granular pricing and straight-through broker quoting need the data foundation first.</a:t>
            </a:r>
          </a:p>
        </p:txBody>
      </p:sp>
      <p:sp>
        <p:nvSpPr>
          <p:cNvPr id="4" name="Rectangle 3"/>
          <p:cNvSpPr/>
          <p:nvPr/>
        </p:nvSpPr>
        <p:spPr>
          <a:xfrm>
            <a:off x="3771900"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829050" y="1733550"/>
            <a:ext cx="1152525" cy="552450"/>
          </a:xfrm>
          <a:prstGeom prst="rect">
            <a:avLst/>
          </a:prstGeom>
          <a:noFill/>
        </p:spPr>
        <p:txBody>
          <a:bodyPr wrap="square" lIns="0" rIns="0" tIns="0" bIns="0" anchor="ctr">
            <a:spAutoFit/>
          </a:bodyPr>
          <a:lstStyle/>
          <a:p>
            <a:pPr algn="ctr"/>
            <a:r>
              <a:rPr sz="960" b="1" i="0">
                <a:solidFill>
                  <a:srgbClr val="FFFFFF"/>
                </a:solidFill>
                <a:latin typeface="Arial"/>
              </a:rPr>
              <a:t>Party and policy master</a:t>
            </a:r>
          </a:p>
        </p:txBody>
      </p:sp>
      <p:sp>
        <p:nvSpPr>
          <p:cNvPr id="6" name="Rectangle 5"/>
          <p:cNvSpPr/>
          <p:nvPr/>
        </p:nvSpPr>
        <p:spPr>
          <a:xfrm>
            <a:off x="5076825"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133975" y="1733550"/>
            <a:ext cx="1152525" cy="552450"/>
          </a:xfrm>
          <a:prstGeom prst="rect">
            <a:avLst/>
          </a:prstGeom>
          <a:noFill/>
        </p:spPr>
        <p:txBody>
          <a:bodyPr wrap="square" lIns="0" rIns="0" tIns="0" bIns="0" anchor="ctr">
            <a:spAutoFit/>
          </a:bodyPr>
          <a:lstStyle/>
          <a:p>
            <a:pPr algn="ctr"/>
            <a:r>
              <a:rPr sz="922" b="1" i="0">
                <a:solidFill>
                  <a:srgbClr val="FFFFFF"/>
                </a:solidFill>
                <a:latin typeface="Arial"/>
              </a:rPr>
              <a:t>Pricing and quote data set</a:t>
            </a:r>
          </a:p>
        </p:txBody>
      </p:sp>
      <p:sp>
        <p:nvSpPr>
          <p:cNvPr id="8" name="Rectangle 7"/>
          <p:cNvSpPr/>
          <p:nvPr/>
        </p:nvSpPr>
        <p:spPr>
          <a:xfrm>
            <a:off x="6381750"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38900" y="1733550"/>
            <a:ext cx="1152525" cy="552450"/>
          </a:xfrm>
          <a:prstGeom prst="rect">
            <a:avLst/>
          </a:prstGeom>
          <a:noFill/>
        </p:spPr>
        <p:txBody>
          <a:bodyPr wrap="square" lIns="0" rIns="0" tIns="0" bIns="0" anchor="ctr">
            <a:spAutoFit/>
          </a:bodyPr>
          <a:lstStyle/>
          <a:p>
            <a:pPr algn="ctr"/>
            <a:r>
              <a:rPr sz="975" b="1" i="0">
                <a:solidFill>
                  <a:srgbClr val="FFFFFF"/>
                </a:solidFill>
                <a:latin typeface="Arial"/>
              </a:rPr>
              <a:t>Claims cost history</a:t>
            </a:r>
          </a:p>
        </p:txBody>
      </p:sp>
      <p:sp>
        <p:nvSpPr>
          <p:cNvPr id="10" name="Rectangle 9"/>
          <p:cNvSpPr/>
          <p:nvPr/>
        </p:nvSpPr>
        <p:spPr>
          <a:xfrm>
            <a:off x="7686675"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43825" y="1733550"/>
            <a:ext cx="1152525" cy="552450"/>
          </a:xfrm>
          <a:prstGeom prst="rect">
            <a:avLst/>
          </a:prstGeom>
          <a:noFill/>
        </p:spPr>
        <p:txBody>
          <a:bodyPr wrap="square" lIns="0" rIns="0" tIns="0" bIns="0" anchor="ctr">
            <a:spAutoFit/>
          </a:bodyPr>
          <a:lstStyle/>
          <a:p>
            <a:pPr algn="ctr"/>
            <a:r>
              <a:rPr sz="975" b="1" i="0">
                <a:solidFill>
                  <a:srgbClr val="FFFFFF"/>
                </a:solidFill>
                <a:latin typeface="Arial"/>
              </a:rPr>
              <a:t>Claims event record</a:t>
            </a:r>
          </a:p>
        </p:txBody>
      </p:sp>
      <p:sp>
        <p:nvSpPr>
          <p:cNvPr id="12" name="Rectangle 11"/>
          <p:cNvSpPr/>
          <p:nvPr/>
        </p:nvSpPr>
        <p:spPr>
          <a:xfrm>
            <a:off x="8991600"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048750" y="1733550"/>
            <a:ext cx="1152525" cy="552450"/>
          </a:xfrm>
          <a:prstGeom prst="rect">
            <a:avLst/>
          </a:prstGeom>
          <a:noFill/>
        </p:spPr>
        <p:txBody>
          <a:bodyPr wrap="square" lIns="0" rIns="0" tIns="0" bIns="0" anchor="ctr">
            <a:spAutoFit/>
          </a:bodyPr>
          <a:lstStyle/>
          <a:p>
            <a:pPr algn="ctr"/>
            <a:r>
              <a:rPr sz="975" b="1" i="0">
                <a:solidFill>
                  <a:srgbClr val="FFFFFF"/>
                </a:solidFill>
                <a:latin typeface="Arial"/>
              </a:rPr>
              <a:t>Broker trading data</a:t>
            </a:r>
          </a:p>
        </p:txBody>
      </p:sp>
      <p:sp>
        <p:nvSpPr>
          <p:cNvPr id="14" name="Rectangle 13"/>
          <p:cNvSpPr/>
          <p:nvPr/>
        </p:nvSpPr>
        <p:spPr>
          <a:xfrm>
            <a:off x="10296525"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353675" y="1733550"/>
            <a:ext cx="1152525" cy="552450"/>
          </a:xfrm>
          <a:prstGeom prst="rect">
            <a:avLst/>
          </a:prstGeom>
          <a:noFill/>
        </p:spPr>
        <p:txBody>
          <a:bodyPr wrap="square" lIns="0" rIns="0" tIns="0" bIns="0" anchor="ctr">
            <a:spAutoFit/>
          </a:bodyPr>
          <a:lstStyle/>
          <a:p>
            <a:pPr algn="ctr"/>
            <a:r>
              <a:rPr sz="885" b="1" i="0">
                <a:solidFill>
                  <a:srgbClr val="FFFFFF"/>
                </a:solidFill>
                <a:latin typeface="Arial"/>
              </a:rPr>
              <a:t>Regulatory reporting data set</a:t>
            </a:r>
          </a:p>
        </p:txBody>
      </p:sp>
      <p:sp>
        <p:nvSpPr>
          <p:cNvPr id="16" name="Rectangle 15"/>
          <p:cNvSpPr/>
          <p:nvPr/>
        </p:nvSpPr>
        <p:spPr>
          <a:xfrm>
            <a:off x="609600" y="2343150"/>
            <a:ext cx="10972800" cy="44631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23900" y="2343150"/>
            <a:ext cx="2952750" cy="446314"/>
          </a:xfrm>
          <a:prstGeom prst="rect">
            <a:avLst/>
          </a:prstGeom>
          <a:noFill/>
        </p:spPr>
        <p:txBody>
          <a:bodyPr wrap="square" lIns="0" rIns="0" tIns="0" bIns="0" anchor="ctr">
            <a:spAutoFit/>
          </a:bodyPr>
          <a:lstStyle/>
          <a:p>
            <a:pPr algn="l"/>
            <a:r>
              <a:rPr sz="1050" b="0" i="0">
                <a:solidFill>
                  <a:srgbClr val="051C2C"/>
                </a:solidFill>
                <a:latin typeface="Arial"/>
              </a:rPr>
              <a:t>Claims inflation rate monitoring</a:t>
            </a:r>
          </a:p>
        </p:txBody>
      </p:sp>
      <p:sp>
        <p:nvSpPr>
          <p:cNvPr id="18" name="Oval 17"/>
          <p:cNvSpPr/>
          <p:nvPr/>
        </p:nvSpPr>
        <p:spPr>
          <a:xfrm>
            <a:off x="5624512" y="2480582"/>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6929437" y="2480582"/>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09600" y="2789464"/>
            <a:ext cx="10972800" cy="446314"/>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23900" y="2789464"/>
            <a:ext cx="2952750" cy="446314"/>
          </a:xfrm>
          <a:prstGeom prst="rect">
            <a:avLst/>
          </a:prstGeom>
          <a:noFill/>
        </p:spPr>
        <p:txBody>
          <a:bodyPr wrap="square" lIns="0" rIns="0" tIns="0" bIns="0" anchor="ctr">
            <a:spAutoFit/>
          </a:bodyPr>
          <a:lstStyle/>
          <a:p>
            <a:pPr algn="l"/>
            <a:r>
              <a:rPr sz="1050" b="0" i="0">
                <a:solidFill>
                  <a:srgbClr val="051C2C"/>
                </a:solidFill>
                <a:latin typeface="Arial"/>
              </a:rPr>
              <a:t>Granular risk pricing</a:t>
            </a:r>
          </a:p>
        </p:txBody>
      </p:sp>
      <p:sp>
        <p:nvSpPr>
          <p:cNvPr id="22" name="Oval 21"/>
          <p:cNvSpPr/>
          <p:nvPr/>
        </p:nvSpPr>
        <p:spPr>
          <a:xfrm>
            <a:off x="4319587" y="2926896"/>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5624512" y="2926896"/>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6929437" y="2926896"/>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09600" y="3235778"/>
            <a:ext cx="10972800" cy="44631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23900" y="3235778"/>
            <a:ext cx="2952750" cy="446314"/>
          </a:xfrm>
          <a:prstGeom prst="rect">
            <a:avLst/>
          </a:prstGeom>
          <a:noFill/>
        </p:spPr>
        <p:txBody>
          <a:bodyPr wrap="square" lIns="0" rIns="0" tIns="0" bIns="0" anchor="ctr">
            <a:spAutoFit/>
          </a:bodyPr>
          <a:lstStyle/>
          <a:p>
            <a:pPr algn="l"/>
            <a:r>
              <a:rPr sz="1050" b="0" i="0">
                <a:solidFill>
                  <a:srgbClr val="051C2C"/>
                </a:solidFill>
                <a:latin typeface="Arial"/>
              </a:rPr>
              <a:t>Claims triage at first notice</a:t>
            </a:r>
          </a:p>
        </p:txBody>
      </p:sp>
      <p:sp>
        <p:nvSpPr>
          <p:cNvPr id="27" name="Oval 26"/>
          <p:cNvSpPr/>
          <p:nvPr/>
        </p:nvSpPr>
        <p:spPr>
          <a:xfrm>
            <a:off x="4319587" y="3373210"/>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8234362" y="3373210"/>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09600" y="3682092"/>
            <a:ext cx="10972800" cy="446314"/>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23900" y="3682092"/>
            <a:ext cx="2952750" cy="446314"/>
          </a:xfrm>
          <a:prstGeom prst="rect">
            <a:avLst/>
          </a:prstGeom>
          <a:noFill/>
        </p:spPr>
        <p:txBody>
          <a:bodyPr wrap="square" lIns="0" rIns="0" tIns="0" bIns="0" anchor="ctr">
            <a:spAutoFit/>
          </a:bodyPr>
          <a:lstStyle/>
          <a:p>
            <a:pPr algn="l"/>
            <a:r>
              <a:rPr sz="1050" b="0" i="0">
                <a:solidFill>
                  <a:srgbClr val="051C2C"/>
                </a:solidFill>
                <a:latin typeface="Arial"/>
              </a:rPr>
              <a:t>Fraud and leakage detection</a:t>
            </a:r>
          </a:p>
        </p:txBody>
      </p:sp>
      <p:sp>
        <p:nvSpPr>
          <p:cNvPr id="31" name="Oval 30"/>
          <p:cNvSpPr/>
          <p:nvPr/>
        </p:nvSpPr>
        <p:spPr>
          <a:xfrm>
            <a:off x="4319587" y="3819525"/>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6929437" y="3819525"/>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8234362" y="3819525"/>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609600" y="4128407"/>
            <a:ext cx="10972800" cy="44631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23900" y="4128407"/>
            <a:ext cx="2952750" cy="446314"/>
          </a:xfrm>
          <a:prstGeom prst="rect">
            <a:avLst/>
          </a:prstGeom>
          <a:noFill/>
        </p:spPr>
        <p:txBody>
          <a:bodyPr wrap="square" lIns="0" rIns="0" tIns="0" bIns="0" anchor="ctr">
            <a:spAutoFit/>
          </a:bodyPr>
          <a:lstStyle/>
          <a:p>
            <a:pPr algn="l"/>
            <a:r>
              <a:rPr sz="1050" b="0" i="0">
                <a:solidFill>
                  <a:srgbClr val="051C2C"/>
                </a:solidFill>
                <a:latin typeface="Arial"/>
              </a:rPr>
              <a:t>Broker straight-through quoting</a:t>
            </a:r>
          </a:p>
        </p:txBody>
      </p:sp>
      <p:sp>
        <p:nvSpPr>
          <p:cNvPr id="36" name="Oval 35"/>
          <p:cNvSpPr/>
          <p:nvPr/>
        </p:nvSpPr>
        <p:spPr>
          <a:xfrm>
            <a:off x="4319587" y="4265839"/>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5624512" y="4265839"/>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9539287" y="4265839"/>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609600" y="4574721"/>
            <a:ext cx="10972800" cy="446314"/>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723900" y="4574721"/>
            <a:ext cx="2952750" cy="446314"/>
          </a:xfrm>
          <a:prstGeom prst="rect">
            <a:avLst/>
          </a:prstGeom>
          <a:noFill/>
        </p:spPr>
        <p:txBody>
          <a:bodyPr wrap="square" lIns="0" rIns="0" tIns="0" bIns="0" anchor="ctr">
            <a:spAutoFit/>
          </a:bodyPr>
          <a:lstStyle/>
          <a:p>
            <a:pPr algn="l"/>
            <a:r>
              <a:rPr sz="1050" b="0" i="0">
                <a:solidFill>
                  <a:srgbClr val="051C2C"/>
                </a:solidFill>
                <a:latin typeface="Arial"/>
              </a:rPr>
              <a:t>Broker performance insight</a:t>
            </a:r>
          </a:p>
        </p:txBody>
      </p:sp>
      <p:sp>
        <p:nvSpPr>
          <p:cNvPr id="41" name="Oval 40"/>
          <p:cNvSpPr/>
          <p:nvPr/>
        </p:nvSpPr>
        <p:spPr>
          <a:xfrm>
            <a:off x="6929437" y="4712153"/>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9539287" y="4712153"/>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ectangle 42"/>
          <p:cNvSpPr/>
          <p:nvPr/>
        </p:nvSpPr>
        <p:spPr>
          <a:xfrm>
            <a:off x="609600" y="5021035"/>
            <a:ext cx="10972800" cy="44631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723900" y="5021035"/>
            <a:ext cx="2952750" cy="446314"/>
          </a:xfrm>
          <a:prstGeom prst="rect">
            <a:avLst/>
          </a:prstGeom>
          <a:noFill/>
        </p:spPr>
        <p:txBody>
          <a:bodyPr wrap="square" lIns="0" rIns="0" tIns="0" bIns="0" anchor="ctr">
            <a:spAutoFit/>
          </a:bodyPr>
          <a:lstStyle/>
          <a:p>
            <a:pPr algn="l"/>
            <a:r>
              <a:rPr sz="1050" b="0" i="0">
                <a:solidFill>
                  <a:srgbClr val="051C2C"/>
                </a:solidFill>
                <a:latin typeface="Arial"/>
              </a:rPr>
              <a:t>Fair value and conduct reporting</a:t>
            </a:r>
          </a:p>
        </p:txBody>
      </p:sp>
      <p:sp>
        <p:nvSpPr>
          <p:cNvPr id="45" name="Oval 44"/>
          <p:cNvSpPr/>
          <p:nvPr/>
        </p:nvSpPr>
        <p:spPr>
          <a:xfrm>
            <a:off x="5624512" y="5158467"/>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Oval 45"/>
          <p:cNvSpPr/>
          <p:nvPr/>
        </p:nvSpPr>
        <p:spPr>
          <a:xfrm>
            <a:off x="6929437" y="5158467"/>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Oval 46"/>
          <p:cNvSpPr/>
          <p:nvPr/>
        </p:nvSpPr>
        <p:spPr>
          <a:xfrm>
            <a:off x="10844212" y="5158467"/>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3752850"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4</a:t>
            </a:r>
          </a:p>
        </p:txBody>
      </p:sp>
      <p:sp>
        <p:nvSpPr>
          <p:cNvPr id="49" name="TextBox 48"/>
          <p:cNvSpPr txBox="1"/>
          <p:nvPr/>
        </p:nvSpPr>
        <p:spPr>
          <a:xfrm>
            <a:off x="5057775"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4</a:t>
            </a:r>
          </a:p>
        </p:txBody>
      </p:sp>
      <p:sp>
        <p:nvSpPr>
          <p:cNvPr id="50" name="TextBox 49"/>
          <p:cNvSpPr txBox="1"/>
          <p:nvPr/>
        </p:nvSpPr>
        <p:spPr>
          <a:xfrm>
            <a:off x="6362700"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5</a:t>
            </a:r>
          </a:p>
        </p:txBody>
      </p:sp>
      <p:sp>
        <p:nvSpPr>
          <p:cNvPr id="51" name="TextBox 50"/>
          <p:cNvSpPr txBox="1"/>
          <p:nvPr/>
        </p:nvSpPr>
        <p:spPr>
          <a:xfrm>
            <a:off x="7667625"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2</a:t>
            </a:r>
          </a:p>
        </p:txBody>
      </p:sp>
      <p:sp>
        <p:nvSpPr>
          <p:cNvPr id="52" name="TextBox 51"/>
          <p:cNvSpPr txBox="1"/>
          <p:nvPr/>
        </p:nvSpPr>
        <p:spPr>
          <a:xfrm>
            <a:off x="8972550"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2</a:t>
            </a:r>
          </a:p>
        </p:txBody>
      </p:sp>
      <p:sp>
        <p:nvSpPr>
          <p:cNvPr id="53" name="TextBox 52"/>
          <p:cNvSpPr txBox="1"/>
          <p:nvPr/>
        </p:nvSpPr>
        <p:spPr>
          <a:xfrm>
            <a:off x="10277475"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1</a:t>
            </a:r>
          </a:p>
        </p:txBody>
      </p:sp>
      <p:sp>
        <p:nvSpPr>
          <p:cNvPr id="54" name="Rectangle 5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56" name="TextBox 5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Deliver the rate adequacy view within the first 100 days, because it shows the board where margin is leaking today.</a:t>
            </a:r>
          </a:p>
        </p:txBody>
      </p:sp>
      <p:sp>
        <p:nvSpPr>
          <p:cNvPr id="57" name="TextBox 5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58" name="TextBox 5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14</a:t>
            </a:r>
          </a:p>
        </p:txBody>
      </p:sp>
      <p:sp>
        <p:nvSpPr>
          <p:cNvPr id="59" name="Rectangle 5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Roadmap</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132" b="0" i="0">
                <a:solidFill>
                  <a:srgbClr val="5B6772"/>
                </a:solidFill>
                <a:latin typeface="Arial"/>
              </a:rPr>
              <a:t>H1 builds the data foundation, the monthly pricing refresh and a motor triage pilot; H2 adds reconciled reporting, model governance and the broker service; H3 scales granular pricing and straight-through quoting.</a:t>
            </a:r>
          </a:p>
        </p:txBody>
      </p:sp>
      <p:sp>
        <p:nvSpPr>
          <p:cNvPr id="4" name="Rectangle 3"/>
          <p:cNvSpPr/>
          <p:nvPr/>
        </p:nvSpPr>
        <p:spPr>
          <a:xfrm>
            <a:off x="609600" y="1733550"/>
            <a:ext cx="3556000" cy="384810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7335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905000"/>
            <a:ext cx="3213100" cy="476250"/>
          </a:xfrm>
          <a:prstGeom prst="rect">
            <a:avLst/>
          </a:prstGeom>
          <a:noFill/>
        </p:spPr>
        <p:txBody>
          <a:bodyPr wrap="square" lIns="0" rIns="0" tIns="0" bIns="0" anchor="t">
            <a:spAutoFit/>
          </a:bodyPr>
          <a:lstStyle/>
          <a:p>
            <a:pPr algn="l"/>
            <a:r>
              <a:rPr sz="1350" b="1" i="0">
                <a:solidFill>
                  <a:srgbClr val="051C2C"/>
                </a:solidFill>
                <a:latin typeface="Arial"/>
              </a:rPr>
              <a:t>Horizon 1: 0-6 months</a:t>
            </a:r>
          </a:p>
        </p:txBody>
      </p:sp>
      <p:sp>
        <p:nvSpPr>
          <p:cNvPr id="7" name="Rectangle 6"/>
          <p:cNvSpPr/>
          <p:nvPr/>
        </p:nvSpPr>
        <p:spPr>
          <a:xfrm>
            <a:off x="781050" y="25908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33450" y="2495550"/>
            <a:ext cx="3060700" cy="666750"/>
          </a:xfrm>
          <a:prstGeom prst="rect">
            <a:avLst/>
          </a:prstGeom>
          <a:noFill/>
        </p:spPr>
        <p:txBody>
          <a:bodyPr wrap="square" lIns="0" rIns="0" tIns="0" bIns="0" anchor="t">
            <a:spAutoFit/>
          </a:bodyPr>
          <a:lstStyle/>
          <a:p>
            <a:pPr algn="l"/>
            <a:r>
              <a:rPr sz="944" b="0" i="0">
                <a:solidFill>
                  <a:srgbClr val="051C2C"/>
                </a:solidFill>
                <a:latin typeface="Arial"/>
              </a:rPr>
              <a:t>Data governance council: owners for seven domains, with critical data elements for returns defined</a:t>
            </a:r>
          </a:p>
        </p:txBody>
      </p:sp>
      <p:sp>
        <p:nvSpPr>
          <p:cNvPr id="9" name="Rectangle 8"/>
          <p:cNvSpPr/>
          <p:nvPr/>
        </p:nvSpPr>
        <p:spPr>
          <a:xfrm>
            <a:off x="781050" y="3257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33450" y="3162300"/>
            <a:ext cx="3060700" cy="666750"/>
          </a:xfrm>
          <a:prstGeom prst="rect">
            <a:avLst/>
          </a:prstGeom>
          <a:noFill/>
        </p:spPr>
        <p:txBody>
          <a:bodyPr wrap="square" lIns="0" rIns="0" tIns="0" bIns="0" anchor="t">
            <a:spAutoFit/>
          </a:bodyPr>
          <a:lstStyle/>
          <a:p>
            <a:pPr algn="l"/>
            <a:r>
              <a:rPr sz="997" b="0" i="0">
                <a:solidFill>
                  <a:srgbClr val="051C2C"/>
                </a:solidFill>
                <a:latin typeface="Arial"/>
              </a:rPr>
              <a:t>Policy, claim and party data foundation across the motor, home and commercial systems</a:t>
            </a:r>
          </a:p>
        </p:txBody>
      </p:sp>
      <p:sp>
        <p:nvSpPr>
          <p:cNvPr id="11" name="Rectangle 10"/>
          <p:cNvSpPr/>
          <p:nvPr/>
        </p:nvSpPr>
        <p:spPr>
          <a:xfrm>
            <a:off x="781050" y="3924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3450" y="3829050"/>
            <a:ext cx="3060700" cy="666750"/>
          </a:xfrm>
          <a:prstGeom prst="rect">
            <a:avLst/>
          </a:prstGeom>
          <a:noFill/>
        </p:spPr>
        <p:txBody>
          <a:bodyPr wrap="square" lIns="0" rIns="0" tIns="0" bIns="0" anchor="t">
            <a:spAutoFit/>
          </a:bodyPr>
          <a:lstStyle/>
          <a:p>
            <a:pPr algn="l"/>
            <a:r>
              <a:rPr sz="1042" b="0" i="0">
                <a:solidFill>
                  <a:srgbClr val="051C2C"/>
                </a:solidFill>
                <a:latin typeface="Arial"/>
              </a:rPr>
              <a:t>Monthly pricing refresh with claims inflation monitoring for motor and home</a:t>
            </a:r>
          </a:p>
        </p:txBody>
      </p:sp>
      <p:sp>
        <p:nvSpPr>
          <p:cNvPr id="13" name="Rectangle 12"/>
          <p:cNvSpPr/>
          <p:nvPr/>
        </p:nvSpPr>
        <p:spPr>
          <a:xfrm>
            <a:off x="781050" y="4591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3450" y="4495800"/>
            <a:ext cx="3060700" cy="666750"/>
          </a:xfrm>
          <a:prstGeom prst="rect">
            <a:avLst/>
          </a:prstGeom>
          <a:noFill/>
        </p:spPr>
        <p:txBody>
          <a:bodyPr wrap="square" lIns="0" rIns="0" tIns="0" bIns="0" anchor="t">
            <a:spAutoFit/>
          </a:bodyPr>
          <a:lstStyle/>
          <a:p>
            <a:pPr algn="l"/>
            <a:r>
              <a:rPr sz="1057" b="0" i="0">
                <a:solidFill>
                  <a:srgbClr val="051C2C"/>
                </a:solidFill>
                <a:latin typeface="Arial"/>
              </a:rPr>
              <a:t>Claims triage and fraud scoring piloted on motor claims at first notice</a:t>
            </a:r>
          </a:p>
        </p:txBody>
      </p:sp>
      <p:sp>
        <p:nvSpPr>
          <p:cNvPr id="15" name="Rectangle 14"/>
          <p:cNvSpPr/>
          <p:nvPr/>
        </p:nvSpPr>
        <p:spPr>
          <a:xfrm>
            <a:off x="4318000" y="1733550"/>
            <a:ext cx="3556000" cy="38481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318000" y="17335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489450" y="1905000"/>
            <a:ext cx="3213100" cy="476250"/>
          </a:xfrm>
          <a:prstGeom prst="rect">
            <a:avLst/>
          </a:prstGeom>
          <a:noFill/>
        </p:spPr>
        <p:txBody>
          <a:bodyPr wrap="square" lIns="0" rIns="0" tIns="0" bIns="0" anchor="t">
            <a:spAutoFit/>
          </a:bodyPr>
          <a:lstStyle/>
          <a:p>
            <a:pPr algn="l"/>
            <a:r>
              <a:rPr sz="1350" b="1" i="0">
                <a:solidFill>
                  <a:srgbClr val="051C2C"/>
                </a:solidFill>
                <a:latin typeface="Arial"/>
              </a:rPr>
              <a:t>Horizon 2: 6-18 months</a:t>
            </a:r>
          </a:p>
        </p:txBody>
      </p:sp>
      <p:sp>
        <p:nvSpPr>
          <p:cNvPr id="18" name="Rectangle 17"/>
          <p:cNvSpPr/>
          <p:nvPr/>
        </p:nvSpPr>
        <p:spPr>
          <a:xfrm>
            <a:off x="4489450" y="25908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641850" y="2495550"/>
            <a:ext cx="3060700" cy="666750"/>
          </a:xfrm>
          <a:prstGeom prst="rect">
            <a:avLst/>
          </a:prstGeom>
          <a:noFill/>
        </p:spPr>
        <p:txBody>
          <a:bodyPr wrap="square" lIns="0" rIns="0" tIns="0" bIns="0" anchor="t">
            <a:spAutoFit/>
          </a:bodyPr>
          <a:lstStyle/>
          <a:p>
            <a:pPr algn="l"/>
            <a:r>
              <a:rPr sz="1027" b="0" i="0">
                <a:solidFill>
                  <a:srgbClr val="051C2C"/>
                </a:solidFill>
                <a:latin typeface="Arial"/>
              </a:rPr>
              <a:t>Reconciled reporting layer for regulatory, actuarial and fair value reporting</a:t>
            </a:r>
          </a:p>
        </p:txBody>
      </p:sp>
      <p:sp>
        <p:nvSpPr>
          <p:cNvPr id="20" name="Rectangle 19"/>
          <p:cNvSpPr/>
          <p:nvPr/>
        </p:nvSpPr>
        <p:spPr>
          <a:xfrm>
            <a:off x="4489450" y="3257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41850" y="3162300"/>
            <a:ext cx="3060700" cy="666750"/>
          </a:xfrm>
          <a:prstGeom prst="rect">
            <a:avLst/>
          </a:prstGeom>
          <a:noFill/>
        </p:spPr>
        <p:txBody>
          <a:bodyPr wrap="square" lIns="0" rIns="0" tIns="0" bIns="0" anchor="t">
            <a:spAutoFit/>
          </a:bodyPr>
          <a:lstStyle/>
          <a:p>
            <a:pPr algn="l"/>
            <a:r>
              <a:rPr sz="1072" b="0" i="0">
                <a:solidFill>
                  <a:srgbClr val="051C2C"/>
                </a:solidFill>
                <a:latin typeface="Arial"/>
              </a:rPr>
              <a:t>Model and fairness governance covering every pricing and claims model</a:t>
            </a:r>
          </a:p>
        </p:txBody>
      </p:sp>
      <p:sp>
        <p:nvSpPr>
          <p:cNvPr id="22" name="Rectangle 21"/>
          <p:cNvSpPr/>
          <p:nvPr/>
        </p:nvSpPr>
        <p:spPr>
          <a:xfrm>
            <a:off x="4489450" y="3924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641850" y="3829050"/>
            <a:ext cx="3060700" cy="666750"/>
          </a:xfrm>
          <a:prstGeom prst="rect">
            <a:avLst/>
          </a:prstGeom>
          <a:noFill/>
        </p:spPr>
        <p:txBody>
          <a:bodyPr wrap="square" lIns="0" rIns="0" tIns="0" bIns="0" anchor="t">
            <a:spAutoFit/>
          </a:bodyPr>
          <a:lstStyle/>
          <a:p>
            <a:pPr algn="l"/>
            <a:r>
              <a:rPr sz="1072" b="0" i="0">
                <a:solidFill>
                  <a:srgbClr val="051C2C"/>
                </a:solidFill>
                <a:latin typeface="Arial"/>
              </a:rPr>
              <a:t>Broker quote and referral service for standard small commercial risks</a:t>
            </a:r>
          </a:p>
        </p:txBody>
      </p:sp>
      <p:sp>
        <p:nvSpPr>
          <p:cNvPr id="24" name="Rectangle 23"/>
          <p:cNvSpPr/>
          <p:nvPr/>
        </p:nvSpPr>
        <p:spPr>
          <a:xfrm>
            <a:off x="4489450" y="4591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641850" y="4495800"/>
            <a:ext cx="3060700" cy="666750"/>
          </a:xfrm>
          <a:prstGeom prst="rect">
            <a:avLst/>
          </a:prstGeom>
          <a:noFill/>
        </p:spPr>
        <p:txBody>
          <a:bodyPr wrap="square" lIns="0" rIns="0" tIns="0" bIns="0" anchor="t">
            <a:spAutoFit/>
          </a:bodyPr>
          <a:lstStyle/>
          <a:p>
            <a:pPr algn="l"/>
            <a:r>
              <a:rPr sz="1125" b="0" i="0">
                <a:solidFill>
                  <a:srgbClr val="051C2C"/>
                </a:solidFill>
                <a:latin typeface="Arial"/>
              </a:rPr>
              <a:t>Claims triage and fraud scoring extended to home claims</a:t>
            </a:r>
          </a:p>
        </p:txBody>
      </p:sp>
      <p:sp>
        <p:nvSpPr>
          <p:cNvPr id="26" name="Rectangle 25"/>
          <p:cNvSpPr/>
          <p:nvPr/>
        </p:nvSpPr>
        <p:spPr>
          <a:xfrm>
            <a:off x="8026400" y="1733550"/>
            <a:ext cx="3556000" cy="384810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026400" y="17335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197850" y="1905000"/>
            <a:ext cx="3213100" cy="476250"/>
          </a:xfrm>
          <a:prstGeom prst="rect">
            <a:avLst/>
          </a:prstGeom>
          <a:noFill/>
        </p:spPr>
        <p:txBody>
          <a:bodyPr wrap="square" lIns="0" rIns="0" tIns="0" bIns="0" anchor="t">
            <a:spAutoFit/>
          </a:bodyPr>
          <a:lstStyle/>
          <a:p>
            <a:pPr algn="l"/>
            <a:r>
              <a:rPr sz="1350" b="1" i="0">
                <a:solidFill>
                  <a:srgbClr val="051C2C"/>
                </a:solidFill>
                <a:latin typeface="Arial"/>
              </a:rPr>
              <a:t>Horizon 3: 18-36 months</a:t>
            </a:r>
          </a:p>
        </p:txBody>
      </p:sp>
      <p:sp>
        <p:nvSpPr>
          <p:cNvPr id="29" name="Rectangle 28"/>
          <p:cNvSpPr/>
          <p:nvPr/>
        </p:nvSpPr>
        <p:spPr>
          <a:xfrm>
            <a:off x="8197850" y="25908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350250" y="2495550"/>
            <a:ext cx="3060700" cy="666750"/>
          </a:xfrm>
          <a:prstGeom prst="rect">
            <a:avLst/>
          </a:prstGeom>
          <a:noFill/>
        </p:spPr>
        <p:txBody>
          <a:bodyPr wrap="square" lIns="0" rIns="0" tIns="0" bIns="0" anchor="t">
            <a:spAutoFit/>
          </a:bodyPr>
          <a:lstStyle/>
          <a:p>
            <a:pPr algn="l"/>
            <a:r>
              <a:rPr sz="1087" b="0" i="0">
                <a:solidFill>
                  <a:srgbClr val="051C2C"/>
                </a:solidFill>
                <a:latin typeface="Arial"/>
              </a:rPr>
              <a:t>Granular risk pricing across all personal lines, refreshed monthly</a:t>
            </a:r>
          </a:p>
        </p:txBody>
      </p:sp>
      <p:sp>
        <p:nvSpPr>
          <p:cNvPr id="31" name="Rectangle 30"/>
          <p:cNvSpPr/>
          <p:nvPr/>
        </p:nvSpPr>
        <p:spPr>
          <a:xfrm>
            <a:off x="8197850" y="3257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350250" y="3162300"/>
            <a:ext cx="3060700" cy="666750"/>
          </a:xfrm>
          <a:prstGeom prst="rect">
            <a:avLst/>
          </a:prstGeom>
          <a:noFill/>
        </p:spPr>
        <p:txBody>
          <a:bodyPr wrap="square" lIns="0" rIns="0" tIns="0" bIns="0" anchor="t">
            <a:spAutoFit/>
          </a:bodyPr>
          <a:lstStyle/>
          <a:p>
            <a:pPr algn="l"/>
            <a:r>
              <a:rPr sz="1102" b="0" i="0">
                <a:solidFill>
                  <a:srgbClr val="051C2C"/>
                </a:solidFill>
                <a:latin typeface="Arial"/>
              </a:rPr>
              <a:t>Broker straight-through quoting for most small commercial trades</a:t>
            </a:r>
          </a:p>
        </p:txBody>
      </p:sp>
      <p:sp>
        <p:nvSpPr>
          <p:cNvPr id="33" name="Rectangle 32"/>
          <p:cNvSpPr/>
          <p:nvPr/>
        </p:nvSpPr>
        <p:spPr>
          <a:xfrm>
            <a:off x="8197850" y="3924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350250" y="3829050"/>
            <a:ext cx="3060700" cy="666750"/>
          </a:xfrm>
          <a:prstGeom prst="rect">
            <a:avLst/>
          </a:prstGeom>
          <a:noFill/>
        </p:spPr>
        <p:txBody>
          <a:bodyPr wrap="square" lIns="0" rIns="0" tIns="0" bIns="0" anchor="t">
            <a:spAutoFit/>
          </a:bodyPr>
          <a:lstStyle/>
          <a:p>
            <a:pPr algn="l"/>
            <a:r>
              <a:rPr sz="1080" b="0" i="0">
                <a:solidFill>
                  <a:srgbClr val="051C2C"/>
                </a:solidFill>
                <a:latin typeface="Arial"/>
              </a:rPr>
              <a:t>Continuous fair value monitoring reported to the board each quarter</a:t>
            </a:r>
          </a:p>
        </p:txBody>
      </p:sp>
      <p:sp>
        <p:nvSpPr>
          <p:cNvPr id="35" name="Rectangle 3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37" name="TextBox 36"/>
          <p:cNvSpPr txBox="1"/>
          <p:nvPr/>
        </p:nvSpPr>
        <p:spPr>
          <a:xfrm>
            <a:off x="1809750" y="5772150"/>
            <a:ext cx="9582150" cy="495300"/>
          </a:xfrm>
          <a:prstGeom prst="rect">
            <a:avLst/>
          </a:prstGeom>
          <a:noFill/>
        </p:spPr>
        <p:txBody>
          <a:bodyPr wrap="square" lIns="0" rIns="0" tIns="0" bIns="0" anchor="ctr">
            <a:spAutoFit/>
          </a:bodyPr>
          <a:lstStyle/>
          <a:p>
            <a:pPr algn="l"/>
            <a:r>
              <a:rPr sz="1177" b="0" i="0">
                <a:solidFill>
                  <a:srgbClr val="FFFFFF"/>
                </a:solidFill>
                <a:latin typeface="Arial"/>
              </a:rPr>
              <a:t>Put model and fairness governance in place before granular pricing scales, so no rate change ships without fair value evidence.</a:t>
            </a:r>
          </a:p>
        </p:txBody>
      </p:sp>
      <p:sp>
        <p:nvSpPr>
          <p:cNvPr id="38" name="TextBox 3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39" name="TextBox 3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15</a:t>
            </a:r>
          </a:p>
        </p:txBody>
      </p:sp>
      <p:sp>
        <p:nvSpPr>
          <p:cNvPr id="40" name="Rectangle 3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first 100 days</a:t>
            </a:r>
          </a:p>
        </p:txBody>
      </p:sp>
      <p:sp>
        <p:nvSpPr>
          <p:cNvPr id="3" name="Rectangle 2"/>
          <p:cNvSpPr/>
          <p:nvPr/>
        </p:nvSpPr>
        <p:spPr>
          <a:xfrm>
            <a:off x="609600" y="1257300"/>
            <a:ext cx="2628900" cy="43243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6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1428750"/>
            <a:ext cx="2286000" cy="476250"/>
          </a:xfrm>
          <a:prstGeom prst="rect">
            <a:avLst/>
          </a:prstGeom>
          <a:noFill/>
        </p:spPr>
        <p:txBody>
          <a:bodyPr wrap="square" lIns="0" rIns="0" tIns="0" bIns="0" anchor="t">
            <a:spAutoFit/>
          </a:bodyPr>
          <a:lstStyle/>
          <a:p>
            <a:pPr algn="l"/>
            <a:r>
              <a:rPr sz="1185" b="1" i="0">
                <a:solidFill>
                  <a:srgbClr val="051C2C"/>
                </a:solidFill>
                <a:latin typeface="Arial"/>
              </a:rPr>
              <a:t>Weeks 1-2: Mandate and baseline</a:t>
            </a:r>
          </a:p>
        </p:txBody>
      </p:sp>
      <p:sp>
        <p:nvSpPr>
          <p:cNvPr id="6" name="Rectangle 5"/>
          <p:cNvSpPr/>
          <p:nvPr/>
        </p:nvSpPr>
        <p:spPr>
          <a:xfrm>
            <a:off x="7810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3450" y="2019300"/>
            <a:ext cx="2133600" cy="666750"/>
          </a:xfrm>
          <a:prstGeom prst="rect">
            <a:avLst/>
          </a:prstGeom>
          <a:noFill/>
        </p:spPr>
        <p:txBody>
          <a:bodyPr wrap="square" lIns="0" rIns="0" tIns="0" bIns="0" anchor="t">
            <a:spAutoFit/>
          </a:bodyPr>
          <a:lstStyle/>
          <a:p>
            <a:pPr algn="l"/>
            <a:r>
              <a:rPr sz="952" b="0" i="0">
                <a:solidFill>
                  <a:srgbClr val="051C2C"/>
                </a:solidFill>
                <a:latin typeface="Arial"/>
              </a:rPr>
              <a:t>Sponsor group of CEO, CFO, claims director and chief underwriting officer agreed</a:t>
            </a:r>
          </a:p>
        </p:txBody>
      </p:sp>
      <p:sp>
        <p:nvSpPr>
          <p:cNvPr id="8" name="Rectangle 7"/>
          <p:cNvSpPr/>
          <p:nvPr/>
        </p:nvSpPr>
        <p:spPr>
          <a:xfrm>
            <a:off x="7810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33450" y="2686050"/>
            <a:ext cx="2133600" cy="666750"/>
          </a:xfrm>
          <a:prstGeom prst="rect">
            <a:avLst/>
          </a:prstGeom>
          <a:noFill/>
        </p:spPr>
        <p:txBody>
          <a:bodyPr wrap="square" lIns="0" rIns="0" tIns="0" bIns="0" anchor="t">
            <a:spAutoFit/>
          </a:bodyPr>
          <a:lstStyle/>
          <a:p>
            <a:pPr algn="l"/>
            <a:r>
              <a:rPr sz="960" b="0" i="0">
                <a:solidFill>
                  <a:srgbClr val="051C2C"/>
                </a:solidFill>
                <a:latin typeface="Arial"/>
              </a:rPr>
              <a:t>Baselines for combined ratio, leakage, settlement time and return adjustments</a:t>
            </a:r>
          </a:p>
        </p:txBody>
      </p:sp>
      <p:sp>
        <p:nvSpPr>
          <p:cNvPr id="10" name="Rectangle 9"/>
          <p:cNvSpPr/>
          <p:nvPr/>
        </p:nvSpPr>
        <p:spPr>
          <a:xfrm>
            <a:off x="7810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33450" y="3352800"/>
            <a:ext cx="2133600" cy="666750"/>
          </a:xfrm>
          <a:prstGeom prst="rect">
            <a:avLst/>
          </a:prstGeom>
          <a:noFill/>
        </p:spPr>
        <p:txBody>
          <a:bodyPr wrap="square" lIns="0" rIns="0" tIns="0" bIns="0" anchor="t">
            <a:spAutoFit/>
          </a:bodyPr>
          <a:lstStyle/>
          <a:p>
            <a:pPr algn="l"/>
            <a:r>
              <a:rPr sz="1050" b="0" i="0">
                <a:solidFill>
                  <a:srgbClr val="051C2C"/>
                </a:solidFill>
                <a:latin typeface="Arial"/>
              </a:rPr>
              <a:t>Conduct and fair value obligations mapped to data and owners</a:t>
            </a:r>
          </a:p>
        </p:txBody>
      </p:sp>
      <p:sp>
        <p:nvSpPr>
          <p:cNvPr id="12" name="Rectangle 11"/>
          <p:cNvSpPr/>
          <p:nvPr/>
        </p:nvSpPr>
        <p:spPr>
          <a:xfrm>
            <a:off x="3390900" y="1257300"/>
            <a:ext cx="2628900" cy="432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3909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62350" y="1428750"/>
            <a:ext cx="2286000" cy="476250"/>
          </a:xfrm>
          <a:prstGeom prst="rect">
            <a:avLst/>
          </a:prstGeom>
          <a:noFill/>
        </p:spPr>
        <p:txBody>
          <a:bodyPr wrap="square" lIns="0" rIns="0" tIns="0" bIns="0" anchor="t">
            <a:spAutoFit/>
          </a:bodyPr>
          <a:lstStyle/>
          <a:p>
            <a:pPr algn="l"/>
            <a:r>
              <a:rPr sz="1170" b="1" i="0">
                <a:solidFill>
                  <a:srgbClr val="051C2C"/>
                </a:solidFill>
                <a:latin typeface="Arial"/>
              </a:rPr>
              <a:t>Weeks 3-6: Prioritise and design</a:t>
            </a:r>
          </a:p>
        </p:txBody>
      </p:sp>
      <p:sp>
        <p:nvSpPr>
          <p:cNvPr id="15" name="Rectangle 14"/>
          <p:cNvSpPr/>
          <p:nvPr/>
        </p:nvSpPr>
        <p:spPr>
          <a:xfrm>
            <a:off x="35623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714750" y="2019300"/>
            <a:ext cx="2133600" cy="666750"/>
          </a:xfrm>
          <a:prstGeom prst="rect">
            <a:avLst/>
          </a:prstGeom>
          <a:noFill/>
        </p:spPr>
        <p:txBody>
          <a:bodyPr wrap="square" lIns="0" rIns="0" tIns="0" bIns="0" anchor="t">
            <a:spAutoFit/>
          </a:bodyPr>
          <a:lstStyle/>
          <a:p>
            <a:pPr algn="l"/>
            <a:r>
              <a:rPr sz="930" b="0" i="0">
                <a:solidFill>
                  <a:srgbClr val="051C2C"/>
                </a:solidFill>
                <a:latin typeface="Arial"/>
              </a:rPr>
              <a:t>Use-case portfolio scored; claims inflation monitoring and claims triage chosen first</a:t>
            </a:r>
          </a:p>
        </p:txBody>
      </p:sp>
      <p:sp>
        <p:nvSpPr>
          <p:cNvPr id="17" name="Rectangle 16"/>
          <p:cNvSpPr/>
          <p:nvPr/>
        </p:nvSpPr>
        <p:spPr>
          <a:xfrm>
            <a:off x="35623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714750" y="2686050"/>
            <a:ext cx="2133600" cy="666750"/>
          </a:xfrm>
          <a:prstGeom prst="rect">
            <a:avLst/>
          </a:prstGeom>
          <a:noFill/>
        </p:spPr>
        <p:txBody>
          <a:bodyPr wrap="square" lIns="0" rIns="0" tIns="0" bIns="0" anchor="t">
            <a:spAutoFit/>
          </a:bodyPr>
          <a:lstStyle/>
          <a:p>
            <a:pPr algn="l"/>
            <a:r>
              <a:rPr sz="1050" b="0" i="0">
                <a:solidFill>
                  <a:srgbClr val="051C2C"/>
                </a:solidFill>
                <a:latin typeface="Arial"/>
              </a:rPr>
              <a:t>Party matching rules agreed across policy and claims systems</a:t>
            </a:r>
          </a:p>
        </p:txBody>
      </p:sp>
      <p:sp>
        <p:nvSpPr>
          <p:cNvPr id="19" name="Rectangle 18"/>
          <p:cNvSpPr/>
          <p:nvPr/>
        </p:nvSpPr>
        <p:spPr>
          <a:xfrm>
            <a:off x="35623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714750" y="3352800"/>
            <a:ext cx="2133600" cy="666750"/>
          </a:xfrm>
          <a:prstGeom prst="rect">
            <a:avLst/>
          </a:prstGeom>
          <a:noFill/>
        </p:spPr>
        <p:txBody>
          <a:bodyPr wrap="square" lIns="0" rIns="0" tIns="0" bIns="0" anchor="t">
            <a:spAutoFit/>
          </a:bodyPr>
          <a:lstStyle/>
          <a:p>
            <a:pPr algn="l"/>
            <a:r>
              <a:rPr sz="1012" b="0" i="0">
                <a:solidFill>
                  <a:srgbClr val="051C2C"/>
                </a:solidFill>
                <a:latin typeface="Arial"/>
              </a:rPr>
              <a:t>Designs for claims cost history and the pricing and quote data set</a:t>
            </a:r>
          </a:p>
        </p:txBody>
      </p:sp>
      <p:sp>
        <p:nvSpPr>
          <p:cNvPr id="21" name="Rectangle 20"/>
          <p:cNvSpPr/>
          <p:nvPr/>
        </p:nvSpPr>
        <p:spPr>
          <a:xfrm>
            <a:off x="6172200" y="1257300"/>
            <a:ext cx="2628900" cy="43243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1722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43650" y="1428750"/>
            <a:ext cx="2286000" cy="476250"/>
          </a:xfrm>
          <a:prstGeom prst="rect">
            <a:avLst/>
          </a:prstGeom>
          <a:noFill/>
        </p:spPr>
        <p:txBody>
          <a:bodyPr wrap="square" lIns="0" rIns="0" tIns="0" bIns="0" anchor="t">
            <a:spAutoFit/>
          </a:bodyPr>
          <a:lstStyle/>
          <a:p>
            <a:pPr algn="l"/>
            <a:r>
              <a:rPr sz="1102" b="1" i="0">
                <a:solidFill>
                  <a:srgbClr val="051C2C"/>
                </a:solidFill>
                <a:latin typeface="Arial"/>
              </a:rPr>
              <a:t>Weeks 7-10: First value in the numbers</a:t>
            </a:r>
          </a:p>
        </p:txBody>
      </p:sp>
      <p:sp>
        <p:nvSpPr>
          <p:cNvPr id="24" name="Rectangle 23"/>
          <p:cNvSpPr/>
          <p:nvPr/>
        </p:nvSpPr>
        <p:spPr>
          <a:xfrm>
            <a:off x="63436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96050" y="2019300"/>
            <a:ext cx="2133600" cy="666750"/>
          </a:xfrm>
          <a:prstGeom prst="rect">
            <a:avLst/>
          </a:prstGeom>
          <a:noFill/>
        </p:spPr>
        <p:txBody>
          <a:bodyPr wrap="square" lIns="0" rIns="0" tIns="0" bIns="0" anchor="t">
            <a:spAutoFit/>
          </a:bodyPr>
          <a:lstStyle/>
          <a:p>
            <a:pPr algn="l"/>
            <a:r>
              <a:rPr sz="1035" b="0" i="0">
                <a:solidFill>
                  <a:srgbClr val="051C2C"/>
                </a:solidFill>
                <a:latin typeface="Arial"/>
              </a:rPr>
              <a:t>Rate adequacy view showing where claims inflation outruns price</a:t>
            </a:r>
          </a:p>
        </p:txBody>
      </p:sp>
      <p:sp>
        <p:nvSpPr>
          <p:cNvPr id="26" name="Rectangle 25"/>
          <p:cNvSpPr/>
          <p:nvPr/>
        </p:nvSpPr>
        <p:spPr>
          <a:xfrm>
            <a:off x="63436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96050" y="2686050"/>
            <a:ext cx="2133600" cy="666750"/>
          </a:xfrm>
          <a:prstGeom prst="rect">
            <a:avLst/>
          </a:prstGeom>
          <a:noFill/>
        </p:spPr>
        <p:txBody>
          <a:bodyPr wrap="square" lIns="0" rIns="0" tIns="0" bIns="0" anchor="t">
            <a:spAutoFit/>
          </a:bodyPr>
          <a:lstStyle/>
          <a:p>
            <a:pPr algn="l"/>
            <a:r>
              <a:rPr sz="1050" b="0" i="0">
                <a:solidFill>
                  <a:srgbClr val="051C2C"/>
                </a:solidFill>
                <a:latin typeface="Arial"/>
              </a:rPr>
              <a:t>Triage scores running alongside handlers on motor claims</a:t>
            </a:r>
          </a:p>
        </p:txBody>
      </p:sp>
      <p:sp>
        <p:nvSpPr>
          <p:cNvPr id="28" name="Rectangle 27"/>
          <p:cNvSpPr/>
          <p:nvPr/>
        </p:nvSpPr>
        <p:spPr>
          <a:xfrm>
            <a:off x="63436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496050" y="3352800"/>
            <a:ext cx="2133600" cy="666750"/>
          </a:xfrm>
          <a:prstGeom prst="rect">
            <a:avLst/>
          </a:prstGeom>
          <a:noFill/>
        </p:spPr>
        <p:txBody>
          <a:bodyPr wrap="square" lIns="0" rIns="0" tIns="0" bIns="0" anchor="t">
            <a:spAutoFit/>
          </a:bodyPr>
          <a:lstStyle/>
          <a:p>
            <a:pPr algn="l"/>
            <a:r>
              <a:rPr sz="1050" b="0" i="0">
                <a:solidFill>
                  <a:srgbClr val="051C2C"/>
                </a:solidFill>
                <a:latin typeface="Arial"/>
              </a:rPr>
              <a:t>Referral reasons analysed for the top 50 brokers</a:t>
            </a:r>
          </a:p>
        </p:txBody>
      </p:sp>
      <p:sp>
        <p:nvSpPr>
          <p:cNvPr id="30" name="Rectangle 29"/>
          <p:cNvSpPr/>
          <p:nvPr/>
        </p:nvSpPr>
        <p:spPr>
          <a:xfrm>
            <a:off x="8953500" y="1257300"/>
            <a:ext cx="2628900" cy="432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89535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9124950" y="1428750"/>
            <a:ext cx="2286000" cy="476250"/>
          </a:xfrm>
          <a:prstGeom prst="rect">
            <a:avLst/>
          </a:prstGeom>
          <a:noFill/>
        </p:spPr>
        <p:txBody>
          <a:bodyPr wrap="square" lIns="0" rIns="0" tIns="0" bIns="0" anchor="t">
            <a:spAutoFit/>
          </a:bodyPr>
          <a:lstStyle/>
          <a:p>
            <a:pPr algn="l"/>
            <a:r>
              <a:rPr sz="1200" b="1" i="0">
                <a:solidFill>
                  <a:srgbClr val="051C2C"/>
                </a:solidFill>
                <a:latin typeface="Arial"/>
              </a:rPr>
              <a:t>Weeks 11-14: Prove and fund</a:t>
            </a:r>
          </a:p>
        </p:txBody>
      </p:sp>
      <p:sp>
        <p:nvSpPr>
          <p:cNvPr id="33" name="Rectangle 32"/>
          <p:cNvSpPr/>
          <p:nvPr/>
        </p:nvSpPr>
        <p:spPr>
          <a:xfrm>
            <a:off x="91249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277350" y="2019300"/>
            <a:ext cx="2133600" cy="666750"/>
          </a:xfrm>
          <a:prstGeom prst="rect">
            <a:avLst/>
          </a:prstGeom>
          <a:noFill/>
        </p:spPr>
        <p:txBody>
          <a:bodyPr wrap="square" lIns="0" rIns="0" tIns="0" bIns="0" anchor="t">
            <a:spAutoFit/>
          </a:bodyPr>
          <a:lstStyle/>
          <a:p>
            <a:pPr algn="l"/>
            <a:r>
              <a:rPr sz="1050" b="0" i="0">
                <a:solidFill>
                  <a:srgbClr val="051C2C"/>
                </a:solidFill>
                <a:latin typeface="Arial"/>
              </a:rPr>
              <a:t>Leakage and settlement-time results read against baseline</a:t>
            </a:r>
          </a:p>
        </p:txBody>
      </p:sp>
      <p:sp>
        <p:nvSpPr>
          <p:cNvPr id="35" name="Rectangle 34"/>
          <p:cNvSpPr/>
          <p:nvPr/>
        </p:nvSpPr>
        <p:spPr>
          <a:xfrm>
            <a:off x="91249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277350" y="2686050"/>
            <a:ext cx="2133600" cy="666750"/>
          </a:xfrm>
          <a:prstGeom prst="rect">
            <a:avLst/>
          </a:prstGeom>
          <a:noFill/>
        </p:spPr>
        <p:txBody>
          <a:bodyPr wrap="square" lIns="0" rIns="0" tIns="0" bIns="0" anchor="t">
            <a:spAutoFit/>
          </a:bodyPr>
          <a:lstStyle/>
          <a:p>
            <a:pPr algn="l"/>
            <a:r>
              <a:rPr sz="1012" b="0" i="0">
                <a:solidFill>
                  <a:srgbClr val="051C2C"/>
                </a:solidFill>
                <a:latin typeface="Arial"/>
              </a:rPr>
              <a:t>Funding case for the reconciled reporting layer and broker service</a:t>
            </a:r>
          </a:p>
        </p:txBody>
      </p:sp>
      <p:sp>
        <p:nvSpPr>
          <p:cNvPr id="37" name="Rectangle 36"/>
          <p:cNvSpPr/>
          <p:nvPr/>
        </p:nvSpPr>
        <p:spPr>
          <a:xfrm>
            <a:off x="91249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277350" y="3352800"/>
            <a:ext cx="2133600" cy="666750"/>
          </a:xfrm>
          <a:prstGeom prst="rect">
            <a:avLst/>
          </a:prstGeom>
          <a:noFill/>
        </p:spPr>
        <p:txBody>
          <a:bodyPr wrap="square" lIns="0" rIns="0" tIns="0" bIns="0" anchor="t">
            <a:spAutoFit/>
          </a:bodyPr>
          <a:lstStyle/>
          <a:p>
            <a:pPr algn="l"/>
            <a:r>
              <a:rPr sz="982" b="0" i="0">
                <a:solidFill>
                  <a:srgbClr val="051C2C"/>
                </a:solidFill>
                <a:latin typeface="Arial"/>
              </a:rPr>
              <a:t>Data strategy scorecard reviewed monthly at the executive risk committee</a:t>
            </a:r>
          </a:p>
        </p:txBody>
      </p:sp>
      <p:sp>
        <p:nvSpPr>
          <p:cNvPr id="39" name="Rectangle 38"/>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41" name="TextBox 40"/>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Leave day 100 with an approved roadmap, a funded first tranche, live forums and two quick wins in delivery.</a:t>
            </a:r>
          </a:p>
        </p:txBody>
      </p:sp>
      <p:sp>
        <p:nvSpPr>
          <p:cNvPr id="42" name="TextBox 41"/>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43" name="TextBox 42"/>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16</a:t>
            </a:r>
          </a:p>
        </p:txBody>
      </p:sp>
      <p:sp>
        <p:nvSpPr>
          <p:cNvPr id="44" name="Rectangle 43"/>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Build yours</a:t>
            </a:r>
          </a:p>
        </p:txBody>
      </p:sp>
      <p:sp>
        <p:nvSpPr>
          <p:cNvPr id="3" name="Rectangle 2"/>
          <p:cNvSpPr/>
          <p:nvPr/>
        </p:nvSpPr>
        <p:spPr>
          <a:xfrm>
            <a:off x="609600" y="13430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76300" y="1257300"/>
            <a:ext cx="10096500" cy="819150"/>
          </a:xfrm>
          <a:prstGeom prst="rect">
            <a:avLst/>
          </a:prstGeom>
          <a:noFill/>
        </p:spPr>
        <p:txBody>
          <a:bodyPr wrap="square" lIns="0" rIns="0" tIns="0" bIns="0" anchor="t">
            <a:spAutoFit/>
          </a:bodyPr>
          <a:lstStyle/>
          <a:p>
            <a:pPr algn="l"/>
            <a:r>
              <a:rPr sz="1650" b="0" i="0">
                <a:solidFill>
                  <a:srgbClr val="051C2C"/>
                </a:solidFill>
                <a:latin typeface="Arial"/>
              </a:rPr>
              <a:t>Strategy Cascade and Scorecard Workbook: the templates behind this example</a:t>
            </a:r>
          </a:p>
        </p:txBody>
      </p:sp>
      <p:sp>
        <p:nvSpPr>
          <p:cNvPr id="5" name="Rectangle 4"/>
          <p:cNvSpPr/>
          <p:nvPr/>
        </p:nvSpPr>
        <p:spPr>
          <a:xfrm>
            <a:off x="609600" y="216217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76300" y="2076450"/>
            <a:ext cx="10096500" cy="819150"/>
          </a:xfrm>
          <a:prstGeom prst="rect">
            <a:avLst/>
          </a:prstGeom>
          <a:noFill/>
        </p:spPr>
        <p:txBody>
          <a:bodyPr wrap="square" lIns="0" rIns="0" tIns="0" bIns="0" anchor="t">
            <a:spAutoFit/>
          </a:bodyPr>
          <a:lstStyle/>
          <a:p>
            <a:pPr algn="l"/>
            <a:r>
              <a:rPr sz="1650" b="0" i="0">
                <a:solidFill>
                  <a:srgbClr val="051C2C"/>
                </a:solidFill>
                <a:latin typeface="Arial"/>
              </a:rPr>
              <a:t>Scorecard Measures Library: measures and definition cards</a:t>
            </a:r>
          </a:p>
        </p:txBody>
      </p:sp>
      <p:sp>
        <p:nvSpPr>
          <p:cNvPr id="7" name="Rectangle 6"/>
          <p:cNvSpPr/>
          <p:nvPr/>
        </p:nvSpPr>
        <p:spPr>
          <a:xfrm>
            <a:off x="609600" y="29813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76300" y="2895600"/>
            <a:ext cx="10096500" cy="819150"/>
          </a:xfrm>
          <a:prstGeom prst="rect">
            <a:avLst/>
          </a:prstGeom>
          <a:noFill/>
        </p:spPr>
        <p:txBody>
          <a:bodyPr wrap="square" lIns="0" rIns="0" tIns="0" bIns="0" anchor="t">
            <a:spAutoFit/>
          </a:bodyPr>
          <a:lstStyle/>
          <a:p>
            <a:pPr algn="l"/>
            <a:r>
              <a:rPr sz="1650" b="0" i="0">
                <a:solidFill>
                  <a:srgbClr val="051C2C"/>
                </a:solidFill>
                <a:latin typeface="Arial"/>
              </a:rPr>
              <a:t>Strategy Workshop Kit: the three workshops that produce it</a:t>
            </a:r>
          </a:p>
        </p:txBody>
      </p:sp>
      <p:sp>
        <p:nvSpPr>
          <p:cNvPr id="9" name="TextBox 8"/>
          <p:cNvSpPr txBox="1"/>
          <p:nvPr/>
        </p:nvSpPr>
        <p:spPr>
          <a:xfrm>
            <a:off x="609600" y="6000750"/>
            <a:ext cx="8572500" cy="228600"/>
          </a:xfrm>
          <a:prstGeom prst="rect">
            <a:avLst/>
          </a:prstGeom>
          <a:noFill/>
        </p:spPr>
        <p:txBody>
          <a:bodyPr wrap="square" lIns="0" rIns="0" tIns="0" bIns="0" anchor="t">
            <a:spAutoFit/>
          </a:bodyPr>
          <a:lstStyle/>
          <a:p>
            <a:pPr algn="l"/>
            <a:r>
              <a:rPr sz="1050" b="1" i="0">
                <a:solidFill>
                  <a:srgbClr val="2251FF"/>
                </a:solidFill>
                <a:latin typeface="Arial"/>
              </a:rPr>
              <a:t>scikiq.org/data-strategy</a:t>
            </a:r>
          </a:p>
        </p:txBody>
      </p:sp>
      <p:sp>
        <p:nvSpPr>
          <p:cNvPr id="10" name="TextBox 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Insurer</a:t>
            </a:r>
          </a:p>
        </p:txBody>
      </p:sp>
      <p:sp>
        <p:nvSpPr>
          <p:cNvPr id="11" name="TextBox 1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17</a:t>
            </a:r>
          </a:p>
        </p:txBody>
      </p:sp>
      <p:sp>
        <p:nvSpPr>
          <p:cNvPr id="12" name="Rectangle 1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