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WORKED EXAMPLE (ILLUSTRATIVE)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0" i="0">
                <a:solidFill>
                  <a:srgbClr val="051C2C"/>
                </a:solidFill>
                <a:latin typeface="Georgia"/>
              </a:rPr>
              <a:t>Data strategy for a multi-site hospital and clinic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From vision to scorecard, one level at a time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47" b="0" i="0">
                <a:solidFill>
                  <a:srgbClr val="051C2C"/>
                </a:solidFill>
                <a:latin typeface="Georgia"/>
              </a:rPr>
              <a:t>See how a hospital group puts patient safety and privacy first while still funding patient flow, and adapt its clinical safety gate for your own models.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82" b="0" i="0">
                <a:solidFill>
                  <a:srgbClr val="051C2C"/>
                </a:solidFill>
                <a:latin typeface="Georgia"/>
              </a:rPr>
              <a:t>An independent hospital and clinic group with four acute hospitals, 22 outpatient and diagnostic clinics and about 9,000 staff, funded through public commissioning contracts and insured and self-paying patients. Planned-care waiting lists are long and beds are blocked by delayed discharges, while a privacy incident and a clinical coding audit have put data governance on the board agenda. The strategy must make care safer and records more trustworthy while getting patients through the system faster.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decided at each level, and so what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816"/>
                <a:gridCol w="4835471"/>
                <a:gridCol w="446351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decided, and 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 what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Vision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board anchored the vision on safe, timely care and named the patient record explicitly, because the privacy incident showed that trust in data is part of trust in care.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Report patient data privacy and accuracy to the same quality committee as clinical safety, not to a separate IT forum.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Mission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mission commits to joining up care across hospitals and clinics, which only works if a patient is recognised as the same person at every site.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Make the single patient index the first defensive data product, because every safety and flow use case depends on matched records.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Strategic choices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Leadership chose to compete on safety and reliable waits within the region, and ruled out primary care, new regions and models without clinical safety sign-off.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Write the clinical safety gate into the data operating model now, so no predictive model reaches a ward without it.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Themes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Three themes protect patients and income (safety, trusted records, sustainable finances) and one, patient flow, creates the capacity for growth.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Fund trusted records first, because flow and safety analytics are only as good as the records beneath them.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map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map shows the patient index and data standards (L1) beneath safety, flow and coding processes at once, and harm (C1) driving length-of-stay cost (F3).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Because three process objectives rest on L1, sequence patient index consolidation ahead of any new analytics build.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decided at each level, and so what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816"/>
                <a:gridCol w="4835471"/>
                <a:gridCol w="446351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decided, and 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 what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objectives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Four of six data objectives are defensive (patient index, access and consent, coding, early warning), matching the 40 per cent offence posture; capacity and demand forecasting carry the growth case.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Protect a fixed share of analyst time for the capacity view, so remediation work does not consume the whole team.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Scorecard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 measures on harm, waits, delayed discharges and lost coding income are paired with lead measures on record matching, access monitoring and coding timeliness.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Track coding timeliness weekly, because it moves income within a month and helps fund the rest of the strategy.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Portfolio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Coding completeness checks and bed and discharge planning scored highest on value and feasibility; deterioration early warning is high value but needs clinical validation first.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Start with coding checks and the bed view for quick, measurable wins, and take the early warning model through clinical safety review in parallel.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Roadmap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H1 closes the governance gaps behind the incident and audit, H2 builds the capacity command centre and pilots harm surveillance, and H3 scales both across the group.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Hold harm surveillance to a two-ward pilot until the patient index and observations feed have proven reliable.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cascade: vision to choices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45" b="0" i="0">
                <a:solidFill>
                  <a:srgbClr val="5B6772"/>
                </a:solidFill>
                <a:latin typeface="Arial"/>
              </a:rPr>
              <a:t>Leadership chose to compete on safety and reliable waits within the region, and ruled out primary care, new regions and models without clinical safety sign-off.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2286000" cy="5143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733550"/>
            <a:ext cx="20955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Vision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09900" y="1733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181350" y="1733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To give every patient safe, timely care close to home, with a record they and their clinicians can trust.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66750" y="2305050"/>
            <a:ext cx="2228850" cy="514350"/>
          </a:xfrm>
          <a:prstGeom prst="rect">
            <a:avLst/>
          </a:prstGeom>
          <a:solidFill>
            <a:srgbClr val="2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9150" y="2305050"/>
            <a:ext cx="2038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Mission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09900" y="2305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81350" y="2305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64" b="0" i="0">
                <a:solidFill>
                  <a:srgbClr val="051C2C"/>
                </a:solidFill>
                <a:latin typeface="Arial"/>
              </a:rPr>
              <a:t>We diagnose, treat and support patients across our hospitals and clinics, joining up their care through skilled people, sound clinical processes and trusted information.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3900" y="2876550"/>
            <a:ext cx="2171700" cy="514350"/>
          </a:xfrm>
          <a:prstGeom prst="rect">
            <a:avLst/>
          </a:prstGeom>
          <a:solidFill>
            <a:srgbClr val="3A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6300" y="2876550"/>
            <a:ext cx="19812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Winning aspiration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09900" y="2876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81350" y="2876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2" b="0" i="0">
                <a:solidFill>
                  <a:srgbClr val="051C2C"/>
                </a:solidFill>
                <a:latin typeface="Arial"/>
              </a:rPr>
              <a:t>Be the region's safest and most dependable provider of planned and acute care, with the shortest reliable waits and a clean record on privacy and coding.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1050" y="3448050"/>
            <a:ext cx="2114550" cy="514350"/>
          </a:xfrm>
          <a:prstGeom prst="rect">
            <a:avLst/>
          </a:prstGeom>
          <a:solidFill>
            <a:srgbClr val="4A7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3450" y="3448050"/>
            <a:ext cx="19240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Where to play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09900" y="3448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81350" y="3448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>
                <a:solidFill>
                  <a:srgbClr val="051C2C"/>
                </a:solidFill>
                <a:latin typeface="Arial"/>
              </a:rPr>
              <a:t>Planned surgery, diagnostics and outpatient care for publicly funded and insured patients in our region; Acute and emergency care at our four hospitals, linked to our clinics for follow-up; Our region only, partnering with primary and community care rather than owning it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8200" y="4019550"/>
            <a:ext cx="2057400" cy="514350"/>
          </a:xfrm>
          <a:prstGeom prst="rect">
            <a:avLst/>
          </a:prstGeom>
          <a:solidFill>
            <a:srgbClr val="5B8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600" y="4019550"/>
            <a:ext cx="18669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How to win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9900" y="4019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181350" y="4019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7" b="0" i="0">
                <a:solidFill>
                  <a:srgbClr val="051C2C"/>
                </a:solidFill>
                <a:latin typeface="Arial"/>
              </a:rPr>
              <a:t>Safety first: avoidable harm detected and prevented early, with learning shared across sites; Flow: beds, theatres and clinics scheduled as one system across the group; Trust: patient data kept private, accurate and correctly coded, so both care and income are right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5350" y="4591050"/>
            <a:ext cx="2000250" cy="514350"/>
          </a:xfrm>
          <a:prstGeom prst="rect">
            <a:avLst/>
          </a:prstGeom>
          <a:solidFill>
            <a:srgbClr val="6C9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7750" y="4591050"/>
            <a:ext cx="18097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Capabilities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9900" y="4591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81350" y="4591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47" b="0" i="0">
                <a:solidFill>
                  <a:srgbClr val="051C2C"/>
                </a:solidFill>
                <a:latin typeface="Arial"/>
              </a:rPr>
              <a:t>Single patient index linking records across hospitals and clinics; Live bed, theatre and clinic capacity management across sites; Clinical documentation and coding quality before every submission; Patient safety surveillance and incident learning; Privacy, access monitoring and consent management in every clinical system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52500" y="5162550"/>
            <a:ext cx="1943100" cy="514350"/>
          </a:xfrm>
          <a:prstGeom prst="rect">
            <a:avLst/>
          </a:prstGeom>
          <a:solidFill>
            <a:srgbClr val="7E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04900" y="5162550"/>
            <a:ext cx="1752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We will not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09900" y="5162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81350" y="5162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77" b="0" i="0">
                <a:solidFill>
                  <a:srgbClr val="051C2C"/>
                </a:solidFill>
                <a:latin typeface="Arial"/>
              </a:rPr>
              <a:t>We will not expand into primary care or new regions during the strategy period; We will not let predictive models influence clinical decisions without clinical safety sign-off; We will not use identifiable patient data beyond direct care without a lawful basis and clear patient information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Write the clinical safety gate into the data operating model now, so no predictive model reaches a ward without it.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Strategic themes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Three themes protect patients and income (safety, trusted records, sustainable finances) and one, patient flow, creates the capacity for growth.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T1  Patient 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Detect and prevent avoidable harm, and learn from every incident across sites.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09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09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23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T2  Patient flow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23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Get patients through clinics, theatres and beds faster by running capacity as one system.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36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T3  Trusted records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Keep every patient record private, accurate, matched and correctly coded.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535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35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T4  Sustainable finances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49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Fund rising demand by capturing income correctly and cutting avoidable cost.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Fund trusted records first, because flow and safety analytics are only as good as the records beneath them.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WORKED EXAMPLE (ILLUSTRATIVE)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Strategy map: cause and effect on one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Illustrative. Arrows run from cause to effect; learning and growth enables process, process serves customers, customers drive the financials.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981200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981200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Financial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24175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950" y="2924175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67150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2950" y="3867150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Internal process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4810125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2950" y="4810125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Learning and growth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3321843" y="4629150"/>
            <a:ext cx="9834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4305300" y="4629150"/>
            <a:ext cx="1373981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305300" y="4629150"/>
            <a:ext cx="3731418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6858000" y="4629150"/>
            <a:ext cx="1178718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3321843" y="4629150"/>
            <a:ext cx="60888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410700" y="4629150"/>
            <a:ext cx="983456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321843" y="3686175"/>
            <a:ext cx="9834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5679281" y="3686175"/>
            <a:ext cx="1178719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5679281" y="2743200"/>
            <a:ext cx="1178719" cy="1228725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8036718" y="3686175"/>
            <a:ext cx="1373982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4305300" y="2743200"/>
            <a:ext cx="3731418" cy="1228725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 flipV="1">
            <a:off x="9410700" y="2743200"/>
            <a:ext cx="983456" cy="1228725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4305300" y="2743200"/>
            <a:ext cx="510540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6858000" y="2743200"/>
            <a:ext cx="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1146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099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99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Capture full income for activity delivered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73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626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626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051C2C"/>
                </a:solidFill>
                <a:latin typeface="Arial"/>
              </a:rPr>
              <a:t>Grow planned-care activity within existing capacity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00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153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153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30" b="0" i="0">
                <a:solidFill>
                  <a:srgbClr val="051C2C"/>
                </a:solidFill>
                <a:latin typeface="Arial"/>
              </a:rPr>
              <a:t>Cut temporary staffing and length-of-stay cost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146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099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99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Be safe and free from avoidable harm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73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7626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626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Be seen and treated without long waits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200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153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153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Trust the group with my personal data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228850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324100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324100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2" b="0" i="0">
                <a:solidFill>
                  <a:srgbClr val="051C2C"/>
                </a:solidFill>
                <a:latin typeface="Arial"/>
              </a:rPr>
              <a:t>Detect deterioration and safety risks early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86287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681537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81537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Schedule beds, theatres and clinics as one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3725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038975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38975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14" b="0" i="0">
                <a:solidFill>
                  <a:srgbClr val="051C2C"/>
                </a:solidFill>
                <a:latin typeface="Arial"/>
              </a:rPr>
              <a:t>Record, code and protect patient data accurately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301162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396412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96412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Roster staff to forecast patient demand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1146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2099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099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051C2C"/>
                </a:solidFill>
                <a:latin typeface="Arial"/>
              </a:rPr>
              <a:t>Govern one patient index and clinical data standards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6673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7626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626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051C2C"/>
                </a:solidFill>
                <a:latin typeface="Arial"/>
              </a:rPr>
              <a:t>Build access monitoring into every clinical system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2200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153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153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Grow clinical informatics and analyst skills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Because three process objectives rest on L1, sequence patient index consolidation ahead of any new analytics build.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Posture: 40% offence, 60% defence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35" b="0" i="0">
                <a:solidFill>
                  <a:srgbClr val="5B6772"/>
                </a:solidFill>
                <a:latin typeface="Arial"/>
              </a:rPr>
              <a:t>A privacy incident and a coding audit make governance non-negotiable, and safety surveillance depends on accurate, matched records, so most effort goes to defence; patient flow is the growth lever, so a protected two-fifths of capacity goes to capacity and demand analytics.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43624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Defence objectives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505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400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35" b="0" i="0">
                <a:solidFill>
                  <a:srgbClr val="051C2C"/>
                </a:solidFill>
                <a:latin typeface="Arial"/>
              </a:rPr>
              <a:t>D1  Maintain one patient index matching every hospital and clinic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3114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3009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D2  Monitor access to patient records and enforce consent at source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8200" y="3724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8700" y="3619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97" b="0" i="0">
                <a:solidFill>
                  <a:srgbClr val="051C2C"/>
                </a:solidFill>
                <a:latin typeface="Arial"/>
              </a:rPr>
              <a:t>D3  Raise documentation and coding completeness before each monthly submission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43338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8700" y="42291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D4  Give clinical teams early warning of deterioration and rising harm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0300" y="1733550"/>
            <a:ext cx="5372100" cy="43624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19240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Offence objectives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38900" y="2505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9400" y="2400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D5  Provide one live view of bed, theatre and clinic capacity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38900" y="3114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3009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0" b="0" i="0">
                <a:solidFill>
                  <a:srgbClr val="051C2C"/>
                </a:solidFill>
                <a:latin typeface="Arial"/>
              </a:rPr>
              <a:t>D6  Forecast demand by specialty and site to plan rosters and theatre lists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objectives, traced to the strategy map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6502400"/>
                <a:gridCol w="2032000"/>
                <a:gridCol w="16256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Data 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Serves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Maintain one patient index matching every hospital and clinic record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L1, P2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Monitor access to patient records and enforce consent at source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L2, C3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Raise documentation and coding completeness before each monthly submission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P3, F1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Give clinical teams early warning of deterioration and rising harm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P1, C1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Provide one live view of bed, theatre and clinic capacity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P2, C2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Forecast demand by specialty and site to plan rosters and theatre lists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P4, F2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Protect a fixed share of analyst time for the capacity view, so remediation work does not consume the whole team.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baselines and targets.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/>
                <a:gridCol w="2110153"/>
                <a:gridCol w="2110153"/>
                <a:gridCol w="703384"/>
                <a:gridCol w="1406769"/>
                <a:gridCol w="2250830"/>
                <a:gridCol w="9847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Baseline to 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Prevent avoidable harm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Inpatient falls and pressure injuries causing harm per 1,000 bed days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2.4 to 1.6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Deterioration and harm surveillance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Chief medical officer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Shorter waits for planned care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Planned-care patients treated within 18 weeks of referral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64% to 80%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Group capacity command centre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Capture full income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Activity income lost to incomplete or late coding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3.1% to 1.0%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Clinical coding improvement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CFO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Discharge patients when ready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Medically ready patients still in hospital after 24 hours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18% to 10%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Group capacity command centre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Chief nurse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Clinical leads use the capacity view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Ward and theatre leads using the live capacity view daily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0% to 85%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Group capacity command centre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Track coding timeliness weekly, because it moves income within a month and helps fund the rest of the strategy.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baselines and targets.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/>
                <a:gridCol w="2110153"/>
                <a:gridCol w="2110153"/>
                <a:gridCol w="703384"/>
                <a:gridCol w="1406769"/>
                <a:gridCol w="2250830"/>
                <a:gridCol w="9847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Baseline to 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One record per patient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Patient records matched to a single index entry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86% to 99%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Patient index consolidation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health records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Access under watch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Clinical systems with automated access monitoring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2 of 11 to 11 of 11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Privacy and access monitoring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protection officer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Coded on time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Inpatient episodes coded within five working days of discharge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61% to 95%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Clinical coding improvement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clinical coding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Ownership in place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Critical data domains with a named clinical or operational owner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 of 6 to 6 of 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Clinical data governance board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Chief clinical information officer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Informatics skills on the wards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Clinicians and managers trained in data and safety analytics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40 to 400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Clinical informatics academy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Director of workforce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Prioritised use cases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742"/>
                <a:gridCol w="870857"/>
                <a:gridCol w="870857"/>
                <a:gridCol w="1219200"/>
                <a:gridCol w="5225142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Use case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Feasibility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Decision it improves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Bed and discharge planning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T2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patients can go home today, and what is holding each of them up?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Coding completeness checks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episodes are under-coded or missing documentation before submission?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Harm and incident pattern analysis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wards, procedures or shifts show rising harm, and what is driving it?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Theatre list optimisation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should we fill and sequence theatre lists so no session runs short?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Inappropriate access detection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record accesses look inappropriate and need investigation today?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Deterioration early warning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inpatients need a senior clinical review in the next hour?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Demand-led rostering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many nurses, with which skills, does each ward need next week?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17" b="0" i="0">
                <a:solidFill>
                  <a:srgbClr val="FFFFFF"/>
                </a:solidFill>
                <a:latin typeface="Arial"/>
              </a:rPr>
              <a:t>Start with coding checks and the bed view for quick, measurable wins, and take the early warning model through clinical safety review in parallel.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Build once, use many: data products by use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Coding completeness checks and bed and discharge planning scored highest on value and feasibility; deterioration early warning is high value but needs clinical validation first.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377190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82905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Patient 360 record</a:t>
            </a:r>
          </a:p>
        </p:txBody>
      </p:sp>
      <p:sp>
        <p:nvSpPr>
          <p:cNvPr id="6" name="Rectangle 5"/>
          <p:cNvSpPr/>
          <p:nvPr/>
        </p:nvSpPr>
        <p:spPr>
          <a:xfrm>
            <a:off x="507682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3397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22" b="1" i="0">
                <a:solidFill>
                  <a:srgbClr val="FFFFFF"/>
                </a:solidFill>
                <a:latin typeface="Arial"/>
              </a:rPr>
              <a:t>Clinical observations feed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38175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Capacity and flow view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8667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4382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92" b="1" i="0">
                <a:solidFill>
                  <a:srgbClr val="FFFFFF"/>
                </a:solidFill>
                <a:latin typeface="Arial"/>
              </a:rPr>
              <a:t>Demand and staffing forecast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9160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4875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Coded activity record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29652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35367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Access and consent log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2343150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3900" y="2343150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Deterioration early warning</a:t>
            </a:r>
          </a:p>
        </p:txBody>
      </p:sp>
      <p:sp>
        <p:nvSpPr>
          <p:cNvPr id="18" name="Oval 17"/>
          <p:cNvSpPr/>
          <p:nvPr/>
        </p:nvSpPr>
        <p:spPr>
          <a:xfrm>
            <a:off x="4319587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624512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09600" y="2789464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3900" y="2789464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Harm and incident pattern analysis</a:t>
            </a:r>
          </a:p>
        </p:txBody>
      </p:sp>
      <p:sp>
        <p:nvSpPr>
          <p:cNvPr id="22" name="Oval 21"/>
          <p:cNvSpPr/>
          <p:nvPr/>
        </p:nvSpPr>
        <p:spPr>
          <a:xfrm>
            <a:off x="5624512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234362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539287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9600" y="3235778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3900" y="3235778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Bed and discharge planning</a:t>
            </a:r>
          </a:p>
        </p:txBody>
      </p:sp>
      <p:sp>
        <p:nvSpPr>
          <p:cNvPr id="27" name="Oval 26"/>
          <p:cNvSpPr/>
          <p:nvPr/>
        </p:nvSpPr>
        <p:spPr>
          <a:xfrm>
            <a:off x="4319587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929437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09600" y="3682092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23900" y="3682092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Theatre list optimisation</a:t>
            </a:r>
          </a:p>
        </p:txBody>
      </p:sp>
      <p:sp>
        <p:nvSpPr>
          <p:cNvPr id="31" name="Oval 30"/>
          <p:cNvSpPr/>
          <p:nvPr/>
        </p:nvSpPr>
        <p:spPr>
          <a:xfrm>
            <a:off x="6929437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234362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9600" y="4128407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3900" y="4128407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Coding completeness checks</a:t>
            </a:r>
          </a:p>
        </p:txBody>
      </p:sp>
      <p:sp>
        <p:nvSpPr>
          <p:cNvPr id="35" name="Oval 34"/>
          <p:cNvSpPr/>
          <p:nvPr/>
        </p:nvSpPr>
        <p:spPr>
          <a:xfrm>
            <a:off x="4319587" y="4265839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539287" y="4265839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09600" y="4574721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23900" y="4574721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Inappropriate access detection</a:t>
            </a:r>
          </a:p>
        </p:txBody>
      </p:sp>
      <p:sp>
        <p:nvSpPr>
          <p:cNvPr id="39" name="Oval 38"/>
          <p:cNvSpPr/>
          <p:nvPr/>
        </p:nvSpPr>
        <p:spPr>
          <a:xfrm>
            <a:off x="4319587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844212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9600" y="5021035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23900" y="5021035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Demand-led rostering</a:t>
            </a:r>
          </a:p>
        </p:txBody>
      </p:sp>
      <p:sp>
        <p:nvSpPr>
          <p:cNvPr id="43" name="Oval 42"/>
          <p:cNvSpPr/>
          <p:nvPr/>
        </p:nvSpPr>
        <p:spPr>
          <a:xfrm>
            <a:off x="6929437" y="5158467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234362" y="5158467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75285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5777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6270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6762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7255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7747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17" b="0" i="0">
                <a:solidFill>
                  <a:srgbClr val="FFFFFF"/>
                </a:solidFill>
                <a:latin typeface="Arial"/>
              </a:rPr>
              <a:t>Start with coding checks and the bed view for quick, measurable wins, and take the early warning model through clinical safety review in parallel.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30" b="0" i="0">
                <a:solidFill>
                  <a:srgbClr val="5B6772"/>
                </a:solidFill>
                <a:latin typeface="Arial"/>
              </a:rPr>
              <a:t>H1 closes the governance gaps behind the incident and audit, H2 builds the capacity command centre and pilots harm surveillance, and H3 scales both across the group.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56000" cy="38481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1: 0-6 months</a:t>
            </a:r>
          </a:p>
        </p:txBody>
      </p:sp>
      <p:sp>
        <p:nvSpPr>
          <p:cNvPr id="7" name="Rectangle 6"/>
          <p:cNvSpPr/>
          <p:nvPr/>
        </p:nvSpPr>
        <p:spPr>
          <a:xfrm>
            <a:off x="7810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34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051C2C"/>
                </a:solidFill>
                <a:latin typeface="Arial"/>
              </a:rPr>
              <a:t>Clinical data governance board: owners named for six critical data domains, with clinical safety sign-off for models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0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7" b="0" i="0">
                <a:solidFill>
                  <a:srgbClr val="051C2C"/>
                </a:solidFill>
                <a:latin typeface="Arial"/>
              </a:rPr>
              <a:t>Privacy and access monitoring on the four highest-risk clinical systems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0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7" b="0" i="0">
                <a:solidFill>
                  <a:srgbClr val="051C2C"/>
                </a:solidFill>
                <a:latin typeface="Arial"/>
              </a:rPr>
              <a:t>Patient index consolidation across the four hospitals, then the clinics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1050" y="4591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3450" y="44958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051C2C"/>
                </a:solidFill>
                <a:latin typeface="Arial"/>
              </a:rPr>
              <a:t>Clinical coding improvement: completeness checks before each monthly submission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18000" y="1733550"/>
            <a:ext cx="3556000" cy="38481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180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894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2: 6-18 months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894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418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9" b="0" i="0">
                <a:solidFill>
                  <a:srgbClr val="051C2C"/>
                </a:solidFill>
                <a:latin typeface="Arial"/>
              </a:rPr>
              <a:t>Group capacity command centre with a live bed, theatre and clinic view across all sites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894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418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7" b="0" i="0">
                <a:solidFill>
                  <a:srgbClr val="051C2C"/>
                </a:solidFill>
                <a:latin typeface="Arial"/>
              </a:rPr>
              <a:t>Deterioration and harm surveillance piloted on two medical wards under clinical safety review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94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418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Theatre list optimisation in the two busiest hospitals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89450" y="4591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41850" y="44958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7" b="0" i="0">
                <a:solidFill>
                  <a:srgbClr val="051C2C"/>
                </a:solidFill>
                <a:latin typeface="Arial"/>
              </a:rPr>
              <a:t>Clinical informatics academy: first 200 clinicians and managers trained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26400" y="1733550"/>
            <a:ext cx="3556000" cy="38481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264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978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3: 18-36 months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978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502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Deterioration and harm surveillance extended to all adult inpatient wards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8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502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Demand-led rostering for nursing across every site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978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502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77" b="0" i="0">
                <a:solidFill>
                  <a:srgbClr val="051C2C"/>
                </a:solidFill>
                <a:latin typeface="Arial"/>
              </a:rPr>
              <a:t>Privacy and access monitoring on all eleven clinical systems, with records shared with community partners for direct care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Hold harm surveillance to a two-ward pilot until the patient index and observations feed have proven reliable.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first 100 days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26289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2" b="1" i="0">
                <a:solidFill>
                  <a:srgbClr val="051C2C"/>
                </a:solidFill>
                <a:latin typeface="Arial"/>
              </a:rPr>
              <a:t>Weeks 1-2: Mandate and safety baseline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7810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34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5" b="0" i="0">
                <a:solidFill>
                  <a:srgbClr val="051C2C"/>
                </a:solidFill>
                <a:latin typeface="Arial"/>
              </a:rPr>
              <a:t>Data strategy mandate agreed by the board, with the chief medical officer, COO and CFO as sponsors</a:t>
            </a:r>
          </a:p>
        </p:txBody>
      </p:sp>
      <p:sp>
        <p:nvSpPr>
          <p:cNvPr id="8" name="Rectangle 7"/>
          <p:cNvSpPr/>
          <p:nvPr/>
        </p:nvSpPr>
        <p:spPr>
          <a:xfrm>
            <a:off x="7810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34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14" b="0" i="0">
                <a:solidFill>
                  <a:srgbClr val="051C2C"/>
                </a:solidFill>
                <a:latin typeface="Arial"/>
              </a:rPr>
              <a:t>Baselines for harm, waits, delayed discharges and coding income loss agreed with finance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0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9" b="0" i="0">
                <a:solidFill>
                  <a:srgbClr val="051C2C"/>
                </a:solidFill>
                <a:latin typeface="Arial"/>
              </a:rPr>
              <a:t>Actions from the privacy incident and coding audit folded into one plan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90900" y="1257300"/>
            <a:ext cx="26289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909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23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3-6: Control foundations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623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147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35" b="0" i="0">
                <a:solidFill>
                  <a:srgbClr val="051C2C"/>
                </a:solidFill>
                <a:latin typeface="Arial"/>
              </a:rPr>
              <a:t>Clinical data governance board running, with data owners named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23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147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27" b="0" i="0">
                <a:solidFill>
                  <a:srgbClr val="051C2C"/>
                </a:solidFill>
                <a:latin typeface="Arial"/>
              </a:rPr>
              <a:t>Access monitoring designed for the highest-risk clinical systems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623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147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27" b="0" i="0">
                <a:solidFill>
                  <a:srgbClr val="051C2C"/>
                </a:solidFill>
                <a:latin typeface="Arial"/>
              </a:rPr>
              <a:t>Patient matching rules agreed across hospital and clinic systems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2200" y="1257300"/>
            <a:ext cx="26289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722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436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1" i="0">
                <a:solidFill>
                  <a:srgbClr val="051C2C"/>
                </a:solidFill>
                <a:latin typeface="Arial"/>
              </a:rPr>
              <a:t>Weeks 7-10: First value on the wards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436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60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42" b="0" i="0">
                <a:solidFill>
                  <a:srgbClr val="051C2C"/>
                </a:solidFill>
                <a:latin typeface="Arial"/>
              </a:rPr>
              <a:t>Coding completeness checks live before the monthly submission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436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60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35" b="0" i="0">
                <a:solidFill>
                  <a:srgbClr val="051C2C"/>
                </a:solidFill>
                <a:latin typeface="Arial"/>
              </a:rPr>
              <a:t>Live bed view piloted in one hospital's daily discharge meeting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436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960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Use-case portfolio scored and sequenced with clinical leads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53500" y="1257300"/>
            <a:ext cx="26289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9535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249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11-14: Prove and fund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249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773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Recovered coding income and delayed-discharge change reported against baseline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249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773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2" b="0" i="0">
                <a:solidFill>
                  <a:srgbClr val="051C2C"/>
                </a:solidFill>
                <a:latin typeface="Arial"/>
              </a:rPr>
              <a:t>Funding case for the capacity command centre and harm surveillance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249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773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051C2C"/>
                </a:solidFill>
                <a:latin typeface="Arial"/>
              </a:rPr>
              <a:t>Data strategy scorecard reviewed monthly at the quality committee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Leave day 100 with an approved roadmap, a funded first tranche, live forums and two quick wins in delivery.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Build yours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Cascade and Scorecard Workbook: the templates behind this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Scorecard Measures Library: measures and definition cards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Workshop Kit: the three workshops that produce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Hospital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