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WORKED EXAMPLE (ILLUSTRATIVE)</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Data strategy for a mid-size retail bank</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From vision to scorecard, one level at a time</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DECK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370" b="0" i="0">
                <a:solidFill>
                  <a:srgbClr val="051C2C"/>
                </a:solidFill>
                <a:latin typeface="Georgia"/>
              </a:rPr>
              <a:t>See how a defence-led bank closes supervisory findings while protecting capacity for growth, and test your own offence and defence split against it.</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SITUATION</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1620" b="0" i="0">
                <a:solidFill>
                  <a:srgbClr val="051C2C"/>
                </a:solidFill>
                <a:latin typeface="Georgia"/>
              </a:rPr>
              <a:t>A regional retail bank with around 1.8 million customers, a branch network being consolidated and a rising share of digital activity. A supervisory review has flagged weaknesses in risk data aggregation and reporting, while margin pressure means growth must come from deeper relationships with existing customers rather than costly acquisition. The strategy must close the regulatory gap fast without letting control work crowd out growth.</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THE WALKTHROUGH</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we decided at each level, and so what</a:t>
            </a:r>
          </a:p>
        </p:txBody>
      </p:sp>
      <p:graphicFrame>
        <p:nvGraphicFramePr>
          <p:cNvPr id="4" name="Table 3"/>
          <p:cNvGraphicFramePr>
            <a:graphicFrameLocks noGrp="1"/>
          </p:cNvGraphicFramePr>
          <p:nvPr/>
        </p:nvGraphicFramePr>
        <p:xfrm>
          <a:off x="609600" y="1504950"/>
          <a:ext cx="10972798" cy="3200400"/>
        </p:xfrm>
        <a:graphic>
          <a:graphicData uri="http://schemas.openxmlformats.org/drawingml/2006/table">
            <a:tbl>
              <a:tblPr firstRow="1" bandRow="1">
                <a:tableStyleId>{5C22544A-7EE6-4342-B048-85BDC9FD1C3A}</a:tableStyleId>
              </a:tblPr>
              <a:tblGrid>
                <a:gridCol w="1673816"/>
                <a:gridCol w="4835471"/>
                <a:gridCol w="4463511"/>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What we decided, and why</a:t>
                      </a:r>
                    </a:p>
                  </a:txBody>
                  <a:tcPr marL="95250" marR="95250" marT="38100" marB="38100" anchor="ctr">
                    <a:solidFill>
                      <a:srgbClr val="051C2C"/>
                    </a:solidFill>
                  </a:tcPr>
                </a:tc>
                <a:tc>
                  <a:txBody>
                    <a:bodyPr wrap="square"/>
                    <a:lstStyle/>
                    <a:p>
                      <a:r>
                        <a:rPr sz="1200" b="1" i="0">
                          <a:solidFill>
                            <a:srgbClr val="FFFFFF"/>
                          </a:solidFill>
                          <a:latin typeface="Arial"/>
                        </a:rPr>
                        <a:t>So what for the data strategy</a:t>
                      </a:r>
                    </a:p>
                  </a:txBody>
                  <a:tcPr marL="95250" marR="95250" marT="38100" marB="38100" anchor="ctr">
                    <a:solidFill>
                      <a:srgbClr val="051C2C"/>
                    </a:solidFill>
                  </a:tcPr>
                </a:tc>
              </a:tr>
              <a:tr h="533400">
                <a:tc>
                  <a:txBody>
                    <a:bodyPr wrap="square"/>
                    <a:lstStyle/>
                    <a:p>
                      <a:r>
                        <a:rPr sz="1200" b="0" i="0">
                          <a:solidFill>
                            <a:srgbClr val="051C2C"/>
                          </a:solidFill>
                          <a:latin typeface="Arial"/>
                        </a:rPr>
                        <a:t>Vision</a:t>
                      </a:r>
                    </a:p>
                  </a:txBody>
                  <a:tcPr marL="95250" marR="95250" marT="38100" marB="38100" anchor="ctr">
                    <a:solidFill>
                      <a:srgbClr val="FFFFFF"/>
                    </a:solidFill>
                  </a:tcPr>
                </a:tc>
                <a:tc>
                  <a:txBody>
                    <a:bodyPr wrap="square"/>
                    <a:lstStyle/>
                    <a:p>
                      <a:r>
                        <a:rPr sz="1200" b="0" i="0">
                          <a:solidFill>
                            <a:srgbClr val="051C2C"/>
                          </a:solidFill>
                          <a:latin typeface="Arial"/>
                        </a:rPr>
                        <a:t>Leadership put trust alongside choice in the vision, because the supervisory review had made trust a regulatory issue as well as a customer one.</a:t>
                      </a:r>
                    </a:p>
                  </a:txBody>
                  <a:tcPr marL="95250" marR="95250" marT="38100" marB="38100" anchor="ctr">
                    <a:solidFill>
                      <a:srgbClr val="FFFFFF"/>
                    </a:solidFill>
                  </a:tcPr>
                </a:tc>
                <a:tc>
                  <a:txBody>
                    <a:bodyPr wrap="square"/>
                    <a:lstStyle/>
                    <a:p>
                      <a:r>
                        <a:rPr sz="1200" b="0" i="0">
                          <a:solidFill>
                            <a:srgbClr val="051C2C"/>
                          </a:solidFill>
                          <a:latin typeface="Arial"/>
                        </a:rPr>
                        <a:t>Report risk data remediation to the board as part of the customer strategy, not as a separate compliance project.</a:t>
                      </a:r>
                    </a:p>
                  </a:txBody>
                  <a:tcPr marL="95250" marR="95250" marT="38100" marB="38100" anchor="ctr">
                    <a:solidFill>
                      <a:srgbClr val="FFFFFF"/>
                    </a:solidFill>
                  </a:tcPr>
                </a:tc>
              </a:tr>
              <a:tr h="533400">
                <a:tc>
                  <a:txBody>
                    <a:bodyPr wrap="square"/>
                    <a:lstStyle/>
                    <a:p>
                      <a:r>
                        <a:rPr sz="1200" b="0" i="0">
                          <a:solidFill>
                            <a:srgbClr val="051C2C"/>
                          </a:solidFill>
                          <a:latin typeface="Arial"/>
                        </a:rPr>
                        <a:t>Mission</a:t>
                      </a:r>
                    </a:p>
                  </a:txBody>
                  <a:tcPr marL="95250" marR="95250" marT="38100" marB="38100" anchor="ctr">
                    <a:solidFill>
                      <a:srgbClr val="F6F7F9"/>
                    </a:solidFill>
                  </a:tcPr>
                </a:tc>
                <a:tc>
                  <a:txBody>
                    <a:bodyPr wrap="square"/>
                    <a:lstStyle/>
                    <a:p>
                      <a:r>
                        <a:rPr sz="1200" b="0" i="0">
                          <a:solidFill>
                            <a:srgbClr val="051C2C"/>
                          </a:solidFill>
                          <a:latin typeface="Arial"/>
                        </a:rPr>
                        <a:t>The mission commits to growth through existing households and small businesses, and names sound, transparent risk management as a promise to them.</a:t>
                      </a:r>
                    </a:p>
                  </a:txBody>
                  <a:tcPr marL="95250" marR="95250" marT="38100" marB="38100" anchor="ctr">
                    <a:solidFill>
                      <a:srgbClr val="F6F7F9"/>
                    </a:solidFill>
                  </a:tcPr>
                </a:tc>
                <a:tc>
                  <a:txBody>
                    <a:bodyPr wrap="square"/>
                    <a:lstStyle/>
                    <a:p>
                      <a:r>
                        <a:rPr sz="1200" b="0" i="0">
                          <a:solidFill>
                            <a:srgbClr val="051C2C"/>
                          </a:solidFill>
                          <a:latin typeface="Arial"/>
                        </a:rPr>
                        <a:t>Build the customer and product foundation once, so it serves both relationship growth and regulatory risk aggregation.</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Strategic choices</a:t>
                      </a:r>
                    </a:p>
                  </a:txBody>
                  <a:tcPr marL="95250" marR="95250" marT="38100" marB="38100" anchor="ctr">
                    <a:solidFill>
                      <a:srgbClr val="FFFFFF"/>
                    </a:solidFill>
                  </a:tcPr>
                </a:tc>
                <a:tc>
                  <a:txBody>
                    <a:bodyPr wrap="square"/>
                    <a:lstStyle/>
                    <a:p>
                      <a:r>
                        <a:rPr sz="1200" b="0" i="0">
                          <a:solidFill>
                            <a:srgbClr val="051C2C"/>
                          </a:solidFill>
                          <a:latin typeface="Arial"/>
                        </a:rPr>
                        <a:t>Leadership chose to grow primary relationships within the region rather than compete on headline rates, and ruled out customer-facing models without explainability.</a:t>
                      </a:r>
                    </a:p>
                  </a:txBody>
                  <a:tcPr marL="95250" marR="95250" marT="38100" marB="38100" anchor="ctr">
                    <a:solidFill>
                      <a:srgbClr val="FFFFFF"/>
                    </a:solidFill>
                  </a:tcPr>
                </a:tc>
                <a:tc>
                  <a:txBody>
                    <a:bodyPr wrap="square"/>
                    <a:lstStyle/>
                    <a:p>
                      <a:r>
                        <a:rPr sz="1200" b="0" i="0">
                          <a:solidFill>
                            <a:srgbClr val="051C2C"/>
                          </a:solidFill>
                          <a:latin typeface="Arial"/>
                        </a:rPr>
                        <a:t>Make explainability and bias testing an entry criterion for every credit and next-best-action model before it is built, not after.</a:t>
                      </a:r>
                    </a:p>
                  </a:txBody>
                  <a:tcPr marL="95250" marR="95250" marT="38100" marB="38100" anchor="ctr">
                    <a:solidFill>
                      <a:srgbClr val="FFFFFF"/>
                    </a:solidFill>
                  </a:tcPr>
                </a:tc>
              </a:tr>
              <a:tr h="533400">
                <a:tc>
                  <a:txBody>
                    <a:bodyPr wrap="square"/>
                    <a:lstStyle/>
                    <a:p>
                      <a:r>
                        <a:rPr sz="1200" b="0" i="0">
                          <a:solidFill>
                            <a:srgbClr val="051C2C"/>
                          </a:solidFill>
                          <a:latin typeface="Arial"/>
                        </a:rPr>
                        <a:t>Themes</a:t>
                      </a:r>
                    </a:p>
                  </a:txBody>
                  <a:tcPr marL="95250" marR="95250" marT="38100" marB="38100" anchor="ctr">
                    <a:solidFill>
                      <a:srgbClr val="F6F7F9"/>
                    </a:solidFill>
                  </a:tcPr>
                </a:tc>
                <a:tc>
                  <a:txBody>
                    <a:bodyPr wrap="square"/>
                    <a:lstStyle/>
                    <a:p>
                      <a:r>
                        <a:rPr sz="1200" b="0" i="0">
                          <a:solidFill>
                            <a:srgbClr val="051C2C"/>
                          </a:solidFill>
                          <a:latin typeface="Arial"/>
                        </a:rPr>
                        <a:t>Regulatory confidence leads because it carries a deadline and a capital consequence; relationships, lending and simplification follow on the same foundation.</a:t>
                      </a:r>
                    </a:p>
                  </a:txBody>
                  <a:tcPr marL="95250" marR="95250" marT="38100" marB="38100" anchor="ctr">
                    <a:solidFill>
                      <a:srgbClr val="F6F7F9"/>
                    </a:solidFill>
                  </a:tcPr>
                </a:tc>
                <a:tc>
                  <a:txBody>
                    <a:bodyPr wrap="square"/>
                    <a:lstStyle/>
                    <a:p>
                      <a:r>
                        <a:rPr sz="1200" b="0" i="0">
                          <a:solidFill>
                            <a:srgbClr val="051C2C"/>
                          </a:solidFill>
                          <a:latin typeface="Arial"/>
                        </a:rPr>
                        <a:t>Sequence critical data element work first and protect capacity for the customer view, so control work does not crowd out growth.</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Strategy map</a:t>
                      </a:r>
                    </a:p>
                  </a:txBody>
                  <a:tcPr marL="95250" marR="95250" marT="38100" marB="38100" anchor="ctr">
                    <a:solidFill>
                      <a:srgbClr val="FFFFFF"/>
                    </a:solidFill>
                  </a:tcPr>
                </a:tc>
                <a:tc>
                  <a:txBody>
                    <a:bodyPr wrap="square"/>
                    <a:lstStyle/>
                    <a:p>
                      <a:r>
                        <a:rPr sz="1200" b="0" i="0">
                          <a:solidFill>
                            <a:srgbClr val="051C2C"/>
                          </a:solidFill>
                          <a:latin typeface="Arial"/>
                        </a:rPr>
                        <a:t>The map shows ownership of critical data (L1) beneath risk aggregation and credit decisions, and customer trust (C3) feeding the relationship outcome (C1).</a:t>
                      </a:r>
                    </a:p>
                  </a:txBody>
                  <a:tcPr marL="95250" marR="95250" marT="38100" marB="38100" anchor="ctr">
                    <a:solidFill>
                      <a:srgbClr val="FFFFFF"/>
                    </a:solidFill>
                  </a:tcPr>
                </a:tc>
                <a:tc>
                  <a:txBody>
                    <a:bodyPr wrap="square"/>
                    <a:lstStyle/>
                    <a:p>
                      <a:r>
                        <a:rPr sz="1200" b="0" i="0">
                          <a:solidFill>
                            <a:srgbClr val="051C2C"/>
                          </a:solidFill>
                          <a:latin typeface="Arial"/>
                        </a:rPr>
                        <a:t>Because trust drives relationship depth on the map, track regulatory and customer outcomes on the same scorecard.</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THE WALKTHROUGH</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we decided at each level, and so what (continued)</a:t>
            </a:r>
          </a:p>
        </p:txBody>
      </p:sp>
      <p:graphicFrame>
        <p:nvGraphicFramePr>
          <p:cNvPr id="4" name="Table 3"/>
          <p:cNvGraphicFramePr>
            <a:graphicFrameLocks noGrp="1"/>
          </p:cNvGraphicFramePr>
          <p:nvPr/>
        </p:nvGraphicFramePr>
        <p:xfrm>
          <a:off x="609600" y="1504950"/>
          <a:ext cx="10972798" cy="2667000"/>
        </p:xfrm>
        <a:graphic>
          <a:graphicData uri="http://schemas.openxmlformats.org/drawingml/2006/table">
            <a:tbl>
              <a:tblPr firstRow="1" bandRow="1">
                <a:tableStyleId>{5C22544A-7EE6-4342-B048-85BDC9FD1C3A}</a:tableStyleId>
              </a:tblPr>
              <a:tblGrid>
                <a:gridCol w="1673816"/>
                <a:gridCol w="4835471"/>
                <a:gridCol w="4463511"/>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What we decided, and why</a:t>
                      </a:r>
                    </a:p>
                  </a:txBody>
                  <a:tcPr marL="95250" marR="95250" marT="38100" marB="38100" anchor="ctr">
                    <a:solidFill>
                      <a:srgbClr val="051C2C"/>
                    </a:solidFill>
                  </a:tcPr>
                </a:tc>
                <a:tc>
                  <a:txBody>
                    <a:bodyPr wrap="square"/>
                    <a:lstStyle/>
                    <a:p>
                      <a:r>
                        <a:rPr sz="1200" b="1" i="0">
                          <a:solidFill>
                            <a:srgbClr val="FFFFFF"/>
                          </a:solidFill>
                          <a:latin typeface="Arial"/>
                        </a:rPr>
                        <a:t>So what for the data strategy</a:t>
                      </a:r>
                    </a:p>
                  </a:txBody>
                  <a:tcPr marL="95250" marR="95250" marT="38100" marB="38100" anchor="ctr">
                    <a:solidFill>
                      <a:srgbClr val="051C2C"/>
                    </a:solidFill>
                  </a:tcPr>
                </a:tc>
              </a:tr>
              <a:tr h="533400">
                <a:tc>
                  <a:txBody>
                    <a:bodyPr wrap="square"/>
                    <a:lstStyle/>
                    <a:p>
                      <a:r>
                        <a:rPr sz="1200" b="0" i="0">
                          <a:solidFill>
                            <a:srgbClr val="051C2C"/>
                          </a:solidFill>
                          <a:latin typeface="Arial"/>
                        </a:rPr>
                        <a:t>Data objectives</a:t>
                      </a:r>
                    </a:p>
                  </a:txBody>
                  <a:tcPr marL="95250" marR="95250" marT="38100" marB="38100" anchor="ctr">
                    <a:solidFill>
                      <a:srgbClr val="FFFFFF"/>
                    </a:solidFill>
                  </a:tcPr>
                </a:tc>
                <a:tc>
                  <a:txBody>
                    <a:bodyPr wrap="square"/>
                    <a:lstStyle/>
                    <a:p>
                      <a:r>
                        <a:rPr sz="1200" b="0" i="0">
                          <a:solidFill>
                            <a:srgbClr val="051C2C"/>
                          </a:solidFill>
                          <a:latin typeface="Arial"/>
                        </a:rPr>
                        <a:t>Four defensive objectives on lineage, reporting, ownership and credit data sit alongside two offensive ones on the customer view and next-best action, matching the 35 per cent offence posture.</a:t>
                      </a:r>
                    </a:p>
                  </a:txBody>
                  <a:tcPr marL="95250" marR="95250" marT="38100" marB="38100" anchor="ctr">
                    <a:solidFill>
                      <a:srgbClr val="FFFFFF"/>
                    </a:solidFill>
                  </a:tcPr>
                </a:tc>
                <a:tc>
                  <a:txBody>
                    <a:bodyPr wrap="square"/>
                    <a:lstStyle/>
                    <a:p>
                      <a:r>
                        <a:rPr sz="1200" b="0" i="0">
                          <a:solidFill>
                            <a:srgbClr val="051C2C"/>
                          </a:solidFill>
                          <a:latin typeface="Arial"/>
                        </a:rPr>
                        <a:t>Ring-fence a third of data capacity for the customer view and next-best action, so growth work is never paused by remediation.</a:t>
                      </a:r>
                    </a:p>
                  </a:txBody>
                  <a:tcPr marL="95250" marR="95250" marT="38100" marB="38100" anchor="ctr">
                    <a:solidFill>
                      <a:srgbClr val="FFFFFF"/>
                    </a:solidFill>
                  </a:tcPr>
                </a:tc>
              </a:tr>
              <a:tr h="533400">
                <a:tc>
                  <a:txBody>
                    <a:bodyPr wrap="square"/>
                    <a:lstStyle/>
                    <a:p>
                      <a:r>
                        <a:rPr sz="1200" b="0" i="0">
                          <a:solidFill>
                            <a:srgbClr val="051C2C"/>
                          </a:solidFill>
                          <a:latin typeface="Arial"/>
                        </a:rPr>
                        <a:t>Scorecard</a:t>
                      </a:r>
                    </a:p>
                  </a:txBody>
                  <a:tcPr marL="95250" marR="95250" marT="38100" marB="38100" anchor="ctr">
                    <a:solidFill>
                      <a:srgbClr val="F6F7F9"/>
                    </a:solidFill>
                  </a:tcPr>
                </a:tc>
                <a:tc>
                  <a:txBody>
                    <a:bodyPr wrap="square"/>
                    <a:lstStyle/>
                    <a:p>
                      <a:r>
                        <a:rPr sz="1200" b="0" i="0">
                          <a:solidFill>
                            <a:srgbClr val="051C2C"/>
                          </a:solidFill>
                          <a:latin typeface="Arial"/>
                        </a:rPr>
                        <a:t>Cost-to-income, product holding and open findings are the lag measures; critical data element coverage, golden record matching and model validation are the leads.</a:t>
                      </a:r>
                    </a:p>
                  </a:txBody>
                  <a:tcPr marL="95250" marR="95250" marT="38100" marB="38100" anchor="ctr">
                    <a:solidFill>
                      <a:srgbClr val="F6F7F9"/>
                    </a:solidFill>
                  </a:tcPr>
                </a:tc>
                <a:tc>
                  <a:txBody>
                    <a:bodyPr wrap="square"/>
                    <a:lstStyle/>
                    <a:p>
                      <a:r>
                        <a:rPr sz="1200" b="0" i="0">
                          <a:solidFill>
                            <a:srgbClr val="051C2C"/>
                          </a:solidFill>
                          <a:latin typeface="Arial"/>
                        </a:rPr>
                        <a:t>Share the lead measures with the supervisor monthly, because they evidence controls in operation before findings formally close.</a:t>
                      </a:r>
                    </a:p>
                  </a:txBody>
                  <a:tcPr marL="95250" marR="95250" marT="38100" marB="38100" anchor="ctr">
                    <a:solidFill>
                      <a:srgbClr val="F6F7F9"/>
                    </a:solidFill>
                  </a:tcPr>
                </a:tc>
              </a:tr>
              <a:tr h="533400">
                <a:tc>
                  <a:txBody>
                    <a:bodyPr wrap="square"/>
                    <a:lstStyle/>
                    <a:p>
                      <a:r>
                        <a:rPr sz="1200" b="0" i="0">
                          <a:solidFill>
                            <a:srgbClr val="051C2C"/>
                          </a:solidFill>
                          <a:latin typeface="Arial"/>
                        </a:rPr>
                        <a:t>Portfolio</a:t>
                      </a:r>
                    </a:p>
                  </a:txBody>
                  <a:tcPr marL="95250" marR="95250" marT="38100" marB="38100" anchor="ctr">
                    <a:solidFill>
                      <a:srgbClr val="FFFFFF"/>
                    </a:solidFill>
                  </a:tcPr>
                </a:tc>
                <a:tc>
                  <a:txBody>
                    <a:bodyPr wrap="square"/>
                    <a:lstStyle/>
                    <a:p>
                      <a:r>
                        <a:rPr sz="1200" b="0" i="0">
                          <a:solidFill>
                            <a:srgbClr val="051C2C"/>
                          </a:solidFill>
                          <a:latin typeface="Arial"/>
                        </a:rPr>
                        <a:t>Automated regulatory reporting and life-event next-best action scored highest on value; servicing automation targeting is the most feasible quick win.</a:t>
                      </a:r>
                    </a:p>
                  </a:txBody>
                  <a:tcPr marL="95250" marR="95250" marT="38100" marB="38100" anchor="ctr">
                    <a:solidFill>
                      <a:srgbClr val="FFFFFF"/>
                    </a:solidFill>
                  </a:tcPr>
                </a:tc>
                <a:tc>
                  <a:txBody>
                    <a:bodyPr wrap="square"/>
                    <a:lstStyle/>
                    <a:p>
                      <a:r>
                        <a:rPr sz="1200" b="0" i="0">
                          <a:solidFill>
                            <a:srgbClr val="051C2C"/>
                          </a:solidFill>
                          <a:latin typeface="Arial"/>
                        </a:rPr>
                        <a:t>Build Customer 360 first, because it feeds four of the seven use cases across offence and defence.</a:t>
                      </a:r>
                    </a:p>
                  </a:txBody>
                  <a:tcPr marL="95250" marR="95250" marT="38100" marB="38100" anchor="ctr">
                    <a:solidFill>
                      <a:srgbClr val="FFFFFF"/>
                    </a:solidFill>
                  </a:tcPr>
                </a:tc>
              </a:tr>
              <a:tr h="533400">
                <a:tc>
                  <a:txBody>
                    <a:bodyPr wrap="square"/>
                    <a:lstStyle/>
                    <a:p>
                      <a:r>
                        <a:rPr sz="1200" b="0" i="0">
                          <a:solidFill>
                            <a:srgbClr val="051C2C"/>
                          </a:solidFill>
                          <a:latin typeface="Arial"/>
                        </a:rPr>
                        <a:t>Roadmap</a:t>
                      </a:r>
                    </a:p>
                  </a:txBody>
                  <a:tcPr marL="95250" marR="95250" marT="38100" marB="38100" anchor="ctr">
                    <a:solidFill>
                      <a:srgbClr val="F6F7F9"/>
                    </a:solidFill>
                  </a:tcPr>
                </a:tc>
                <a:tc>
                  <a:txBody>
                    <a:bodyPr wrap="square"/>
                    <a:lstStyle/>
                    <a:p>
                      <a:r>
                        <a:rPr sz="1200" b="0" i="0">
                          <a:solidFill>
                            <a:srgbClr val="051C2C"/>
                          </a:solidFill>
                          <a:latin typeface="Arial"/>
                        </a:rPr>
                        <a:t>H1 fixes governance, the highest-risk returns and the customer view; H2 certifies reporting and credit decisioning; H3 moves to real-time events and continuous reporting.</a:t>
                      </a:r>
                    </a:p>
                  </a:txBody>
                  <a:tcPr marL="95250" marR="95250" marT="38100" marB="38100" anchor="ctr">
                    <a:solidFill>
                      <a:srgbClr val="F6F7F9"/>
                    </a:solidFill>
                  </a:tcPr>
                </a:tc>
                <a:tc>
                  <a:txBody>
                    <a:bodyPr wrap="square"/>
                    <a:lstStyle/>
                    <a:p>
                      <a:r>
                        <a:rPr sz="1200" b="0" i="0">
                          <a:solidFill>
                            <a:srgbClr val="051C2C"/>
                          </a:solidFill>
                          <a:latin typeface="Arial"/>
                        </a:rPr>
                        <a:t>Keep the next-best-action pilot in H1 despite the remediation load, so the board sees growth value from the same investment.</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cascade: vision to choices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37" b="0" i="0">
                <a:solidFill>
                  <a:srgbClr val="5B6772"/>
                </a:solidFill>
                <a:latin typeface="Arial"/>
              </a:rPr>
              <a:t>Leadership chose to grow primary relationships within the region rather than compete on headline rates, and ruled out customer-facing models without explainability.</a:t>
            </a:r>
          </a:p>
        </p:txBody>
      </p:sp>
      <p:sp>
        <p:nvSpPr>
          <p:cNvPr id="4" name="Rectangle 3"/>
          <p:cNvSpPr/>
          <p:nvPr/>
        </p:nvSpPr>
        <p:spPr>
          <a:xfrm>
            <a:off x="609600" y="1733550"/>
            <a:ext cx="2286000" cy="5143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62000" y="1733550"/>
            <a:ext cx="2095500" cy="514350"/>
          </a:xfrm>
          <a:prstGeom prst="rect">
            <a:avLst/>
          </a:prstGeom>
          <a:noFill/>
        </p:spPr>
        <p:txBody>
          <a:bodyPr wrap="square" lIns="0" rIns="0" tIns="0" bIns="0" anchor="ctr">
            <a:spAutoFit/>
          </a:bodyPr>
          <a:lstStyle/>
          <a:p>
            <a:pPr algn="l"/>
            <a:r>
              <a:rPr sz="1275" b="1" i="0">
                <a:solidFill>
                  <a:srgbClr val="FFFFFF"/>
                </a:solidFill>
                <a:latin typeface="Arial"/>
              </a:rPr>
              <a:t>Vision</a:t>
            </a:r>
          </a:p>
        </p:txBody>
      </p:sp>
      <p:sp>
        <p:nvSpPr>
          <p:cNvPr id="6" name="Rectangle 5"/>
          <p:cNvSpPr/>
          <p:nvPr/>
        </p:nvSpPr>
        <p:spPr>
          <a:xfrm>
            <a:off x="3009900" y="1733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181350" y="1733550"/>
            <a:ext cx="8229600" cy="514350"/>
          </a:xfrm>
          <a:prstGeom prst="rect">
            <a:avLst/>
          </a:prstGeom>
          <a:noFill/>
        </p:spPr>
        <p:txBody>
          <a:bodyPr wrap="square" lIns="0" rIns="0" tIns="0" bIns="0" anchor="ctr">
            <a:spAutoFit/>
          </a:bodyPr>
          <a:lstStyle/>
          <a:p>
            <a:pPr algn="l"/>
            <a:r>
              <a:rPr sz="1170" b="0" i="0">
                <a:solidFill>
                  <a:srgbClr val="051C2C"/>
                </a:solidFill>
                <a:latin typeface="Arial"/>
              </a:rPr>
              <a:t>To be the bank our region's households and small businesses choose first, and trust most, for the financial decisions that matter.</a:t>
            </a:r>
          </a:p>
        </p:txBody>
      </p:sp>
      <p:sp>
        <p:nvSpPr>
          <p:cNvPr id="8" name="Rectangle 7"/>
          <p:cNvSpPr/>
          <p:nvPr/>
        </p:nvSpPr>
        <p:spPr>
          <a:xfrm>
            <a:off x="666750" y="2305050"/>
            <a:ext cx="2228850" cy="514350"/>
          </a:xfrm>
          <a:prstGeom prst="rect">
            <a:avLst/>
          </a:prstGeom>
          <a:solidFill>
            <a:srgbClr val="2B5B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9150" y="2305050"/>
            <a:ext cx="2038350" cy="514350"/>
          </a:xfrm>
          <a:prstGeom prst="rect">
            <a:avLst/>
          </a:prstGeom>
          <a:noFill/>
        </p:spPr>
        <p:txBody>
          <a:bodyPr wrap="square" lIns="0" rIns="0" tIns="0" bIns="0" anchor="ctr">
            <a:spAutoFit/>
          </a:bodyPr>
          <a:lstStyle/>
          <a:p>
            <a:pPr algn="l"/>
            <a:r>
              <a:rPr sz="1275" b="1" i="0">
                <a:solidFill>
                  <a:srgbClr val="FFFFFF"/>
                </a:solidFill>
                <a:latin typeface="Arial"/>
              </a:rPr>
              <a:t>Mission</a:t>
            </a:r>
          </a:p>
        </p:txBody>
      </p:sp>
      <p:sp>
        <p:nvSpPr>
          <p:cNvPr id="10" name="Rectangle 9"/>
          <p:cNvSpPr/>
          <p:nvPr/>
        </p:nvSpPr>
        <p:spPr>
          <a:xfrm>
            <a:off x="3009900" y="2305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81350" y="2305050"/>
            <a:ext cx="8229600" cy="514350"/>
          </a:xfrm>
          <a:prstGeom prst="rect">
            <a:avLst/>
          </a:prstGeom>
          <a:noFill/>
        </p:spPr>
        <p:txBody>
          <a:bodyPr wrap="square" lIns="0" rIns="0" tIns="0" bIns="0" anchor="ctr">
            <a:spAutoFit/>
          </a:bodyPr>
          <a:lstStyle/>
          <a:p>
            <a:pPr algn="l"/>
            <a:r>
              <a:rPr sz="1072" b="0" i="0">
                <a:solidFill>
                  <a:srgbClr val="051C2C"/>
                </a:solidFill>
                <a:latin typeface="Arial"/>
              </a:rPr>
              <a:t>We help households and small businesses in our region save, borrow and grow, through simple digital service, local expertise and sound, transparent risk management.</a:t>
            </a:r>
          </a:p>
        </p:txBody>
      </p:sp>
      <p:sp>
        <p:nvSpPr>
          <p:cNvPr id="12" name="Rectangle 11"/>
          <p:cNvSpPr/>
          <p:nvPr/>
        </p:nvSpPr>
        <p:spPr>
          <a:xfrm>
            <a:off x="723900" y="2876550"/>
            <a:ext cx="2171700" cy="514350"/>
          </a:xfrm>
          <a:prstGeom prst="rect">
            <a:avLst/>
          </a:prstGeom>
          <a:solidFill>
            <a:srgbClr val="3A6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76300" y="2876550"/>
            <a:ext cx="1981200" cy="514350"/>
          </a:xfrm>
          <a:prstGeom prst="rect">
            <a:avLst/>
          </a:prstGeom>
          <a:noFill/>
        </p:spPr>
        <p:txBody>
          <a:bodyPr wrap="square" lIns="0" rIns="0" tIns="0" bIns="0" anchor="ctr">
            <a:spAutoFit/>
          </a:bodyPr>
          <a:lstStyle/>
          <a:p>
            <a:pPr algn="l"/>
            <a:r>
              <a:rPr sz="1275" b="1" i="0">
                <a:solidFill>
                  <a:srgbClr val="FFFFFF"/>
                </a:solidFill>
                <a:latin typeface="Arial"/>
              </a:rPr>
              <a:t>Winning aspiration</a:t>
            </a:r>
          </a:p>
        </p:txBody>
      </p:sp>
      <p:sp>
        <p:nvSpPr>
          <p:cNvPr id="14" name="Rectangle 13"/>
          <p:cNvSpPr/>
          <p:nvPr/>
        </p:nvSpPr>
        <p:spPr>
          <a:xfrm>
            <a:off x="3009900" y="2876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181350" y="2876550"/>
            <a:ext cx="8229600" cy="514350"/>
          </a:xfrm>
          <a:prstGeom prst="rect">
            <a:avLst/>
          </a:prstGeom>
          <a:noFill/>
        </p:spPr>
        <p:txBody>
          <a:bodyPr wrap="square" lIns="0" rIns="0" tIns="0" bIns="0" anchor="ctr">
            <a:spAutoFit/>
          </a:bodyPr>
          <a:lstStyle/>
          <a:p>
            <a:pPr algn="l"/>
            <a:r>
              <a:rPr sz="1200" b="0" i="0">
                <a:solidFill>
                  <a:srgbClr val="051C2C"/>
                </a:solidFill>
                <a:latin typeface="Arial"/>
              </a:rPr>
              <a:t>Be the most trusted and most relevant primary bank in the region, with a clean bill of regulatory health.</a:t>
            </a:r>
          </a:p>
        </p:txBody>
      </p:sp>
      <p:sp>
        <p:nvSpPr>
          <p:cNvPr id="16" name="Rectangle 15"/>
          <p:cNvSpPr/>
          <p:nvPr/>
        </p:nvSpPr>
        <p:spPr>
          <a:xfrm>
            <a:off x="781050" y="3448050"/>
            <a:ext cx="2114550" cy="514350"/>
          </a:xfrm>
          <a:prstGeom prst="rect">
            <a:avLst/>
          </a:prstGeom>
          <a:solidFill>
            <a:srgbClr val="4A7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33450" y="3448050"/>
            <a:ext cx="1924050" cy="514350"/>
          </a:xfrm>
          <a:prstGeom prst="rect">
            <a:avLst/>
          </a:prstGeom>
          <a:noFill/>
        </p:spPr>
        <p:txBody>
          <a:bodyPr wrap="square" lIns="0" rIns="0" tIns="0" bIns="0" anchor="ctr">
            <a:spAutoFit/>
          </a:bodyPr>
          <a:lstStyle/>
          <a:p>
            <a:pPr algn="l"/>
            <a:r>
              <a:rPr sz="1275" b="1" i="0">
                <a:solidFill>
                  <a:srgbClr val="FFFFFF"/>
                </a:solidFill>
                <a:latin typeface="Arial"/>
              </a:rPr>
              <a:t>Where to play</a:t>
            </a:r>
          </a:p>
        </p:txBody>
      </p:sp>
      <p:sp>
        <p:nvSpPr>
          <p:cNvPr id="18" name="Rectangle 17"/>
          <p:cNvSpPr/>
          <p:nvPr/>
        </p:nvSpPr>
        <p:spPr>
          <a:xfrm>
            <a:off x="3009900" y="3448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181350" y="3448050"/>
            <a:ext cx="8229600" cy="514350"/>
          </a:xfrm>
          <a:prstGeom prst="rect">
            <a:avLst/>
          </a:prstGeom>
          <a:noFill/>
        </p:spPr>
        <p:txBody>
          <a:bodyPr wrap="square" lIns="0" rIns="0" tIns="0" bIns="0" anchor="ctr">
            <a:spAutoFit/>
          </a:bodyPr>
          <a:lstStyle/>
          <a:p>
            <a:pPr algn="l"/>
            <a:r>
              <a:rPr sz="930" b="0" i="0">
                <a:solidFill>
                  <a:srgbClr val="051C2C"/>
                </a:solidFill>
                <a:latin typeface="Arial"/>
              </a:rPr>
              <a:t>Mass-affluent households and young families who can make us their primary bank; Small businesses and sole traders, served through relationship managers backed by digital; Our home region only: digital-first, with a smaller, advice-led branch network</a:t>
            </a:r>
          </a:p>
        </p:txBody>
      </p:sp>
      <p:sp>
        <p:nvSpPr>
          <p:cNvPr id="20" name="Rectangle 19"/>
          <p:cNvSpPr/>
          <p:nvPr/>
        </p:nvSpPr>
        <p:spPr>
          <a:xfrm>
            <a:off x="838200" y="4019550"/>
            <a:ext cx="2057400" cy="514350"/>
          </a:xfrm>
          <a:prstGeom prst="rect">
            <a:avLst/>
          </a:prstGeom>
          <a:solidFill>
            <a:srgbClr val="5B8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90600" y="4019550"/>
            <a:ext cx="1866900" cy="514350"/>
          </a:xfrm>
          <a:prstGeom prst="rect">
            <a:avLst/>
          </a:prstGeom>
          <a:noFill/>
        </p:spPr>
        <p:txBody>
          <a:bodyPr wrap="square" lIns="0" rIns="0" tIns="0" bIns="0" anchor="ctr">
            <a:spAutoFit/>
          </a:bodyPr>
          <a:lstStyle/>
          <a:p>
            <a:pPr algn="l"/>
            <a:r>
              <a:rPr sz="1275" b="1" i="0">
                <a:solidFill>
                  <a:srgbClr val="FFFFFF"/>
                </a:solidFill>
                <a:latin typeface="Arial"/>
              </a:rPr>
              <a:t>How to win</a:t>
            </a:r>
          </a:p>
        </p:txBody>
      </p:sp>
      <p:sp>
        <p:nvSpPr>
          <p:cNvPr id="22" name="Rectangle 21"/>
          <p:cNvSpPr/>
          <p:nvPr/>
        </p:nvSpPr>
        <p:spPr>
          <a:xfrm>
            <a:off x="3009900" y="4019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181350" y="4019550"/>
            <a:ext cx="8229600" cy="514350"/>
          </a:xfrm>
          <a:prstGeom prst="rect">
            <a:avLst/>
          </a:prstGeom>
          <a:noFill/>
        </p:spPr>
        <p:txBody>
          <a:bodyPr wrap="square" lIns="0" rIns="0" tIns="0" bIns="0" anchor="ctr">
            <a:spAutoFit/>
          </a:bodyPr>
          <a:lstStyle/>
          <a:p>
            <a:pPr algn="l"/>
            <a:r>
              <a:rPr sz="900" b="0" i="0">
                <a:solidFill>
                  <a:srgbClr val="051C2C"/>
                </a:solidFill>
                <a:latin typeface="Arial"/>
              </a:rPr>
              <a:t>Know each customer as one relationship across products, and act on life events in time; Fast, fair and explainable lending decisions, including for small businesses; Risk and regulatory reporting that is right first time, freeing capital and management attention for growth</a:t>
            </a:r>
          </a:p>
        </p:txBody>
      </p:sp>
      <p:sp>
        <p:nvSpPr>
          <p:cNvPr id="24" name="Rectangle 23"/>
          <p:cNvSpPr/>
          <p:nvPr/>
        </p:nvSpPr>
        <p:spPr>
          <a:xfrm>
            <a:off x="895350" y="4591050"/>
            <a:ext cx="2000250" cy="514350"/>
          </a:xfrm>
          <a:prstGeom prst="rect">
            <a:avLst/>
          </a:prstGeom>
          <a:solidFill>
            <a:srgbClr val="6C9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47750" y="4591050"/>
            <a:ext cx="1809750" cy="514350"/>
          </a:xfrm>
          <a:prstGeom prst="rect">
            <a:avLst/>
          </a:prstGeom>
          <a:noFill/>
        </p:spPr>
        <p:txBody>
          <a:bodyPr wrap="square" lIns="0" rIns="0" tIns="0" bIns="0" anchor="ctr">
            <a:spAutoFit/>
          </a:bodyPr>
          <a:lstStyle/>
          <a:p>
            <a:pPr algn="l"/>
            <a:r>
              <a:rPr sz="1275" b="1" i="0">
                <a:solidFill>
                  <a:srgbClr val="FFFFFF"/>
                </a:solidFill>
                <a:latin typeface="Arial"/>
              </a:rPr>
              <a:t>Capabilities</a:t>
            </a:r>
          </a:p>
        </p:txBody>
      </p:sp>
      <p:sp>
        <p:nvSpPr>
          <p:cNvPr id="26" name="Rectangle 25"/>
          <p:cNvSpPr/>
          <p:nvPr/>
        </p:nvSpPr>
        <p:spPr>
          <a:xfrm>
            <a:off x="3009900" y="4591050"/>
            <a:ext cx="8572500" cy="514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181350" y="4591050"/>
            <a:ext cx="8229600" cy="514350"/>
          </a:xfrm>
          <a:prstGeom prst="rect">
            <a:avLst/>
          </a:prstGeom>
          <a:noFill/>
        </p:spPr>
        <p:txBody>
          <a:bodyPr wrap="square" lIns="0" rIns="0" tIns="0" bIns="0" anchor="ctr">
            <a:spAutoFit/>
          </a:bodyPr>
          <a:lstStyle/>
          <a:p>
            <a:pPr algn="l"/>
            <a:r>
              <a:rPr sz="832" b="0" i="0">
                <a:solidFill>
                  <a:srgbClr val="051C2C"/>
                </a:solidFill>
                <a:latin typeface="Arial"/>
              </a:rPr>
              <a:t>Single customer view across core banking, cards, lending and CRM; Risk data aggregation with lineage from source system to regulatory return; Next-best-action and pricing analytics within fair-treatment guardrails; Digital onboarding and straight-through credit decisioning; Data governance with a named owner for every critical data element</a:t>
            </a:r>
          </a:p>
        </p:txBody>
      </p:sp>
      <p:sp>
        <p:nvSpPr>
          <p:cNvPr id="28" name="Rectangle 27"/>
          <p:cNvSpPr/>
          <p:nvPr/>
        </p:nvSpPr>
        <p:spPr>
          <a:xfrm>
            <a:off x="952500" y="5162550"/>
            <a:ext cx="1943100" cy="514350"/>
          </a:xfrm>
          <a:prstGeom prst="rect">
            <a:avLst/>
          </a:prstGeom>
          <a:solidFill>
            <a:srgbClr val="7E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104900" y="5162550"/>
            <a:ext cx="1752600" cy="514350"/>
          </a:xfrm>
          <a:prstGeom prst="rect">
            <a:avLst/>
          </a:prstGeom>
          <a:noFill/>
        </p:spPr>
        <p:txBody>
          <a:bodyPr wrap="square" lIns="0" rIns="0" tIns="0" bIns="0" anchor="ctr">
            <a:spAutoFit/>
          </a:bodyPr>
          <a:lstStyle/>
          <a:p>
            <a:pPr algn="l"/>
            <a:r>
              <a:rPr sz="1275" b="1" i="0">
                <a:solidFill>
                  <a:srgbClr val="FFFFFF"/>
                </a:solidFill>
                <a:latin typeface="Arial"/>
              </a:rPr>
              <a:t>We will not</a:t>
            </a:r>
          </a:p>
        </p:txBody>
      </p:sp>
      <p:sp>
        <p:nvSpPr>
          <p:cNvPr id="30" name="Rectangle 29"/>
          <p:cNvSpPr/>
          <p:nvPr/>
        </p:nvSpPr>
        <p:spPr>
          <a:xfrm>
            <a:off x="3009900" y="5162550"/>
            <a:ext cx="8572500" cy="51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181350" y="5162550"/>
            <a:ext cx="8229600" cy="514350"/>
          </a:xfrm>
          <a:prstGeom prst="rect">
            <a:avLst/>
          </a:prstGeom>
          <a:noFill/>
        </p:spPr>
        <p:txBody>
          <a:bodyPr wrap="square" lIns="0" rIns="0" tIns="0" bIns="0" anchor="ctr">
            <a:spAutoFit/>
          </a:bodyPr>
          <a:lstStyle/>
          <a:p>
            <a:pPr algn="l"/>
            <a:r>
              <a:rPr sz="937" b="0" i="0">
                <a:solidFill>
                  <a:srgbClr val="051C2C"/>
                </a:solidFill>
                <a:latin typeface="Arial"/>
              </a:rPr>
              <a:t>We will not compete on headline rates for single-product, rate-chasing customers; We will not expand beyond the region or into corporate and investment banking; We will not deploy customer-facing models without explainability and bias testing</a:t>
            </a:r>
          </a:p>
        </p:txBody>
      </p:sp>
      <p:sp>
        <p:nvSpPr>
          <p:cNvPr id="32" name="Rectangle 31"/>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4" name="TextBox 33"/>
          <p:cNvSpPr txBox="1"/>
          <p:nvPr/>
        </p:nvSpPr>
        <p:spPr>
          <a:xfrm>
            <a:off x="1809750" y="5772150"/>
            <a:ext cx="9582150" cy="495300"/>
          </a:xfrm>
          <a:prstGeom prst="rect">
            <a:avLst/>
          </a:prstGeom>
          <a:noFill/>
        </p:spPr>
        <p:txBody>
          <a:bodyPr wrap="square" lIns="0" rIns="0" tIns="0" bIns="0" anchor="ctr">
            <a:spAutoFit/>
          </a:bodyPr>
          <a:lstStyle/>
          <a:p>
            <a:pPr algn="l"/>
            <a:r>
              <a:rPr sz="1170" b="0" i="0">
                <a:solidFill>
                  <a:srgbClr val="FFFFFF"/>
                </a:solidFill>
                <a:latin typeface="Arial"/>
              </a:rPr>
              <a:t>Make explainability and bias testing an entry criterion for every credit and next-best-action model before it is built, not after.</a:t>
            </a:r>
          </a:p>
        </p:txBody>
      </p:sp>
      <p:sp>
        <p:nvSpPr>
          <p:cNvPr id="35" name="TextBox 3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36" name="TextBox 3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37" name="Rectangle 3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Strategic themes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52" b="0" i="0">
                <a:solidFill>
                  <a:srgbClr val="5B6772"/>
                </a:solidFill>
                <a:latin typeface="Arial"/>
              </a:rPr>
              <a:t>Regulatory confidence leads because it carries a deadline and a capital consequence; relationships, lending and simplification follow on the same foundation.</a:t>
            </a:r>
          </a:p>
        </p:txBody>
      </p:sp>
      <p:sp>
        <p:nvSpPr>
          <p:cNvPr id="4" name="Rectangle 3"/>
          <p:cNvSpPr/>
          <p:nvPr/>
        </p:nvSpPr>
        <p:spPr>
          <a:xfrm>
            <a:off x="6096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T1  Regulatory confidence</a:t>
            </a:r>
          </a:p>
        </p:txBody>
      </p:sp>
      <p:sp>
        <p:nvSpPr>
          <p:cNvPr id="7" name="TextBox 6"/>
          <p:cNvSpPr txBox="1"/>
          <p:nvPr/>
        </p:nvSpPr>
        <p:spPr>
          <a:xfrm>
            <a:off x="7810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Close the risk data findings and make every return right first time.</a:t>
            </a:r>
          </a:p>
        </p:txBody>
      </p:sp>
      <p:sp>
        <p:nvSpPr>
          <p:cNvPr id="8" name="Rectangle 7"/>
          <p:cNvSpPr/>
          <p:nvPr/>
        </p:nvSpPr>
        <p:spPr>
          <a:xfrm>
            <a:off x="33909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T2  Primary relationships</a:t>
            </a:r>
          </a:p>
        </p:txBody>
      </p:sp>
      <p:sp>
        <p:nvSpPr>
          <p:cNvPr id="11" name="TextBox 10"/>
          <p:cNvSpPr txBox="1"/>
          <p:nvPr/>
        </p:nvSpPr>
        <p:spPr>
          <a:xfrm>
            <a:off x="35623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Deepen relationships so more customers bring us their salary, savings and borrowing.</a:t>
            </a:r>
          </a:p>
        </p:txBody>
      </p:sp>
      <p:sp>
        <p:nvSpPr>
          <p:cNvPr id="12" name="Rectangle 11"/>
          <p:cNvSpPr/>
          <p:nvPr/>
        </p:nvSpPr>
        <p:spPr>
          <a:xfrm>
            <a:off x="61722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T3  Fast, fair lending</a:t>
            </a:r>
          </a:p>
        </p:txBody>
      </p:sp>
      <p:sp>
        <p:nvSpPr>
          <p:cNvPr id="15" name="TextBox 14"/>
          <p:cNvSpPr txBox="1"/>
          <p:nvPr/>
        </p:nvSpPr>
        <p:spPr>
          <a:xfrm>
            <a:off x="63436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Decide credit faster and more consistently for households and small businesses.</a:t>
            </a:r>
          </a:p>
        </p:txBody>
      </p:sp>
      <p:sp>
        <p:nvSpPr>
          <p:cNvPr id="16" name="Rectangle 15"/>
          <p:cNvSpPr/>
          <p:nvPr/>
        </p:nvSpPr>
        <p:spPr>
          <a:xfrm>
            <a:off x="8953500" y="1733550"/>
            <a:ext cx="2628900" cy="39433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7335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924050"/>
            <a:ext cx="2286000" cy="285750"/>
          </a:xfrm>
          <a:prstGeom prst="rect">
            <a:avLst/>
          </a:prstGeom>
          <a:noFill/>
        </p:spPr>
        <p:txBody>
          <a:bodyPr wrap="square" lIns="0" rIns="0" tIns="0" bIns="0" anchor="t">
            <a:spAutoFit/>
          </a:bodyPr>
          <a:lstStyle/>
          <a:p>
            <a:pPr algn="l"/>
            <a:r>
              <a:rPr sz="1575" b="1" i="0">
                <a:solidFill>
                  <a:srgbClr val="051C2C"/>
                </a:solidFill>
                <a:latin typeface="Arial"/>
              </a:rPr>
              <a:t>T4  Simpler bank</a:t>
            </a:r>
          </a:p>
        </p:txBody>
      </p:sp>
      <p:sp>
        <p:nvSpPr>
          <p:cNvPr id="19" name="TextBox 18"/>
          <p:cNvSpPr txBox="1"/>
          <p:nvPr/>
        </p:nvSpPr>
        <p:spPr>
          <a:xfrm>
            <a:off x="9124950" y="2266950"/>
            <a:ext cx="2286000" cy="3276600"/>
          </a:xfrm>
          <a:prstGeom prst="rect">
            <a:avLst/>
          </a:prstGeom>
          <a:noFill/>
        </p:spPr>
        <p:txBody>
          <a:bodyPr wrap="square" lIns="0" rIns="0" tIns="0" bIns="0" anchor="t">
            <a:spAutoFit/>
          </a:bodyPr>
          <a:lstStyle/>
          <a:p>
            <a:pPr algn="l"/>
            <a:r>
              <a:rPr sz="1125" b="0" i="0">
                <a:solidFill>
                  <a:srgbClr val="5B6772"/>
                </a:solidFill>
                <a:latin typeface="Arial"/>
              </a:rPr>
              <a:t>Lower cost-to-serve by digitising and automating routine work.</a:t>
            </a:r>
          </a:p>
        </p:txBody>
      </p:sp>
      <p:sp>
        <p:nvSpPr>
          <p:cNvPr id="20" name="Rectangle 19"/>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2" name="TextBox 21"/>
          <p:cNvSpPr txBox="1"/>
          <p:nvPr/>
        </p:nvSpPr>
        <p:spPr>
          <a:xfrm>
            <a:off x="1809750" y="5772150"/>
            <a:ext cx="9582150" cy="495300"/>
          </a:xfrm>
          <a:prstGeom prst="rect">
            <a:avLst/>
          </a:prstGeom>
          <a:noFill/>
        </p:spPr>
        <p:txBody>
          <a:bodyPr wrap="square" lIns="0" rIns="0" tIns="0" bIns="0" anchor="ctr">
            <a:spAutoFit/>
          </a:bodyPr>
          <a:lstStyle/>
          <a:p>
            <a:pPr algn="l"/>
            <a:r>
              <a:rPr sz="1170" b="0" i="0">
                <a:solidFill>
                  <a:srgbClr val="FFFFFF"/>
                </a:solidFill>
                <a:latin typeface="Arial"/>
              </a:rPr>
              <a:t>Sequence critical data element work first and protect capacity for the customer view, so control work does not crowd out growth.</a:t>
            </a:r>
          </a:p>
        </p:txBody>
      </p:sp>
      <p:sp>
        <p:nvSpPr>
          <p:cNvPr id="23" name="TextBox 2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24" name="TextBox 2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25" name="Rectangle 2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WORKED EXAMPLE (ILLUSTRATIVE)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Strategy map: cause and effect on one page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Arrows run from cause to effect; learning and growth enables process, process serves customers, customers drive the financials.</a:t>
            </a:r>
          </a:p>
        </p:txBody>
      </p:sp>
      <p:sp>
        <p:nvSpPr>
          <p:cNvPr id="5" name="Rectangle 4"/>
          <p:cNvSpPr/>
          <p:nvPr/>
        </p:nvSpPr>
        <p:spPr>
          <a:xfrm>
            <a:off x="609600" y="198120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42950" y="1981200"/>
            <a:ext cx="1428750" cy="866775"/>
          </a:xfrm>
          <a:prstGeom prst="rect">
            <a:avLst/>
          </a:prstGeom>
          <a:noFill/>
        </p:spPr>
        <p:txBody>
          <a:bodyPr wrap="square" lIns="0" rIns="0" tIns="0" bIns="0" anchor="ctr">
            <a:spAutoFit/>
          </a:bodyPr>
          <a:lstStyle/>
          <a:p>
            <a:pPr algn="l"/>
            <a:r>
              <a:rPr sz="1125" b="1" i="0">
                <a:solidFill>
                  <a:srgbClr val="2251FF"/>
                </a:solidFill>
                <a:latin typeface="Arial"/>
              </a:rPr>
              <a:t>Financial</a:t>
            </a:r>
          </a:p>
        </p:txBody>
      </p:sp>
      <p:sp>
        <p:nvSpPr>
          <p:cNvPr id="7" name="Rectangle 6"/>
          <p:cNvSpPr/>
          <p:nvPr/>
        </p:nvSpPr>
        <p:spPr>
          <a:xfrm>
            <a:off x="609600" y="292417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2950" y="2924175"/>
            <a:ext cx="1428750" cy="866775"/>
          </a:xfrm>
          <a:prstGeom prst="rect">
            <a:avLst/>
          </a:prstGeom>
          <a:noFill/>
        </p:spPr>
        <p:txBody>
          <a:bodyPr wrap="square" lIns="0" rIns="0" tIns="0" bIns="0" anchor="ctr">
            <a:spAutoFit/>
          </a:bodyPr>
          <a:lstStyle/>
          <a:p>
            <a:pPr algn="l"/>
            <a:r>
              <a:rPr sz="1125" b="1" i="0">
                <a:solidFill>
                  <a:srgbClr val="2251FF"/>
                </a:solidFill>
                <a:latin typeface="Arial"/>
              </a:rPr>
              <a:t>Customer</a:t>
            </a:r>
          </a:p>
        </p:txBody>
      </p:sp>
      <p:sp>
        <p:nvSpPr>
          <p:cNvPr id="9" name="Rectangle 8"/>
          <p:cNvSpPr/>
          <p:nvPr/>
        </p:nvSpPr>
        <p:spPr>
          <a:xfrm>
            <a:off x="609600" y="386715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42950" y="3867150"/>
            <a:ext cx="1428750" cy="866775"/>
          </a:xfrm>
          <a:prstGeom prst="rect">
            <a:avLst/>
          </a:prstGeom>
          <a:noFill/>
        </p:spPr>
        <p:txBody>
          <a:bodyPr wrap="square" lIns="0" rIns="0" tIns="0" bIns="0" anchor="ctr">
            <a:spAutoFit/>
          </a:bodyPr>
          <a:lstStyle/>
          <a:p>
            <a:pPr algn="l"/>
            <a:r>
              <a:rPr sz="1125" b="1" i="0">
                <a:solidFill>
                  <a:srgbClr val="2251FF"/>
                </a:solidFill>
                <a:latin typeface="Arial"/>
              </a:rPr>
              <a:t>Internal process</a:t>
            </a:r>
          </a:p>
        </p:txBody>
      </p:sp>
      <p:sp>
        <p:nvSpPr>
          <p:cNvPr id="11" name="Rectangle 10"/>
          <p:cNvSpPr/>
          <p:nvPr/>
        </p:nvSpPr>
        <p:spPr>
          <a:xfrm>
            <a:off x="609600" y="481012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2950" y="4810125"/>
            <a:ext cx="1428750" cy="866775"/>
          </a:xfrm>
          <a:prstGeom prst="rect">
            <a:avLst/>
          </a:prstGeom>
          <a:noFill/>
        </p:spPr>
        <p:txBody>
          <a:bodyPr wrap="square" lIns="0" rIns="0" tIns="0" bIns="0" anchor="ctr">
            <a:spAutoFit/>
          </a:bodyPr>
          <a:lstStyle/>
          <a:p>
            <a:pPr algn="l"/>
            <a:r>
              <a:rPr sz="1125" b="1" i="0">
                <a:solidFill>
                  <a:srgbClr val="2251FF"/>
                </a:solidFill>
                <a:latin typeface="Arial"/>
              </a:rPr>
              <a:t>Learning and growth</a:t>
            </a:r>
          </a:p>
        </p:txBody>
      </p:sp>
      <p:cxnSp>
        <p:nvCxnSpPr>
          <p:cNvPr id="13" name="Connector 12"/>
          <p:cNvCxnSpPr/>
          <p:nvPr/>
        </p:nvCxnSpPr>
        <p:spPr>
          <a:xfrm flipH="1" flipV="1">
            <a:off x="3321843" y="4629150"/>
            <a:ext cx="9834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V="1">
            <a:off x="4305300" y="4629150"/>
            <a:ext cx="3731418"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H="1" flipV="1">
            <a:off x="5679281" y="4629150"/>
            <a:ext cx="1178719"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V="1">
            <a:off x="6858000" y="4629150"/>
            <a:ext cx="1178718"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V="1">
            <a:off x="6858000" y="4629150"/>
            <a:ext cx="3536156"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8036718" y="4629150"/>
            <a:ext cx="1373982"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3321843" y="3686175"/>
            <a:ext cx="60888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flipV="1">
            <a:off x="4305300" y="3686175"/>
            <a:ext cx="1373981"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flipV="1">
            <a:off x="6858000" y="3686175"/>
            <a:ext cx="1178718"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V="1">
            <a:off x="8036718" y="2743200"/>
            <a:ext cx="1373982"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4305300" y="2743200"/>
            <a:ext cx="6088856"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5495925" y="3357562"/>
            <a:ext cx="2724150" cy="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V="1">
            <a:off x="4305300" y="2743200"/>
            <a:ext cx="255270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6858000" y="2743200"/>
            <a:ext cx="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31146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2099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F1</a:t>
            </a:r>
          </a:p>
        </p:txBody>
      </p:sp>
      <p:sp>
        <p:nvSpPr>
          <p:cNvPr id="29" name="TextBox 28"/>
          <p:cNvSpPr txBox="1"/>
          <p:nvPr/>
        </p:nvSpPr>
        <p:spPr>
          <a:xfrm>
            <a:off x="3209925" y="2295525"/>
            <a:ext cx="2190750" cy="409575"/>
          </a:xfrm>
          <a:prstGeom prst="rect">
            <a:avLst/>
          </a:prstGeom>
          <a:noFill/>
        </p:spPr>
        <p:txBody>
          <a:bodyPr wrap="square" lIns="0" rIns="0" tIns="0" bIns="0" anchor="t">
            <a:spAutoFit/>
          </a:bodyPr>
          <a:lstStyle/>
          <a:p>
            <a:pPr algn="l"/>
            <a:r>
              <a:rPr sz="975" b="0" i="0">
                <a:solidFill>
                  <a:srgbClr val="051C2C"/>
                </a:solidFill>
                <a:latin typeface="Arial"/>
              </a:rPr>
              <a:t>Lower the cost-to-income ratio</a:t>
            </a:r>
          </a:p>
        </p:txBody>
      </p:sp>
      <p:sp>
        <p:nvSpPr>
          <p:cNvPr id="30" name="Rectangle 29"/>
          <p:cNvSpPr/>
          <p:nvPr/>
        </p:nvSpPr>
        <p:spPr>
          <a:xfrm>
            <a:off x="56673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7626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F2</a:t>
            </a:r>
          </a:p>
        </p:txBody>
      </p:sp>
      <p:sp>
        <p:nvSpPr>
          <p:cNvPr id="32" name="TextBox 31"/>
          <p:cNvSpPr txBox="1"/>
          <p:nvPr/>
        </p:nvSpPr>
        <p:spPr>
          <a:xfrm>
            <a:off x="5762625" y="2295525"/>
            <a:ext cx="2190750" cy="409575"/>
          </a:xfrm>
          <a:prstGeom prst="rect">
            <a:avLst/>
          </a:prstGeom>
          <a:noFill/>
        </p:spPr>
        <p:txBody>
          <a:bodyPr wrap="square" lIns="0" rIns="0" tIns="0" bIns="0" anchor="t">
            <a:spAutoFit/>
          </a:bodyPr>
          <a:lstStyle/>
          <a:p>
            <a:pPr algn="l"/>
            <a:r>
              <a:rPr sz="975" b="0" i="0">
                <a:solidFill>
                  <a:srgbClr val="051C2C"/>
                </a:solidFill>
                <a:latin typeface="Arial"/>
              </a:rPr>
              <a:t>Grow income from existing customers</a:t>
            </a:r>
          </a:p>
        </p:txBody>
      </p:sp>
      <p:sp>
        <p:nvSpPr>
          <p:cNvPr id="33" name="Rectangle 32"/>
          <p:cNvSpPr/>
          <p:nvPr/>
        </p:nvSpPr>
        <p:spPr>
          <a:xfrm>
            <a:off x="82200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153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F3</a:t>
            </a:r>
          </a:p>
        </p:txBody>
      </p:sp>
      <p:sp>
        <p:nvSpPr>
          <p:cNvPr id="35" name="TextBox 34"/>
          <p:cNvSpPr txBox="1"/>
          <p:nvPr/>
        </p:nvSpPr>
        <p:spPr>
          <a:xfrm>
            <a:off x="8315325" y="2295525"/>
            <a:ext cx="2190750" cy="409575"/>
          </a:xfrm>
          <a:prstGeom prst="rect">
            <a:avLst/>
          </a:prstGeom>
          <a:noFill/>
        </p:spPr>
        <p:txBody>
          <a:bodyPr wrap="square" lIns="0" rIns="0" tIns="0" bIns="0" anchor="t">
            <a:spAutoFit/>
          </a:bodyPr>
          <a:lstStyle/>
          <a:p>
            <a:pPr algn="l"/>
            <a:r>
              <a:rPr sz="975" b="0" i="0">
                <a:solidFill>
                  <a:srgbClr val="051C2C"/>
                </a:solidFill>
                <a:latin typeface="Arial"/>
              </a:rPr>
              <a:t>Hold credit losses within risk appetite</a:t>
            </a:r>
          </a:p>
        </p:txBody>
      </p:sp>
      <p:sp>
        <p:nvSpPr>
          <p:cNvPr id="36" name="Rectangle 35"/>
          <p:cNvSpPr/>
          <p:nvPr/>
        </p:nvSpPr>
        <p:spPr>
          <a:xfrm>
            <a:off x="31146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2099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C1</a:t>
            </a:r>
          </a:p>
        </p:txBody>
      </p:sp>
      <p:sp>
        <p:nvSpPr>
          <p:cNvPr id="38" name="TextBox 37"/>
          <p:cNvSpPr txBox="1"/>
          <p:nvPr/>
        </p:nvSpPr>
        <p:spPr>
          <a:xfrm>
            <a:off x="3209925" y="3238500"/>
            <a:ext cx="2190750" cy="409575"/>
          </a:xfrm>
          <a:prstGeom prst="rect">
            <a:avLst/>
          </a:prstGeom>
          <a:noFill/>
        </p:spPr>
        <p:txBody>
          <a:bodyPr wrap="square" lIns="0" rIns="0" tIns="0" bIns="0" anchor="t">
            <a:spAutoFit/>
          </a:bodyPr>
          <a:lstStyle/>
          <a:p>
            <a:pPr algn="l"/>
            <a:r>
              <a:rPr sz="975" b="0" i="0">
                <a:solidFill>
                  <a:srgbClr val="051C2C"/>
                </a:solidFill>
                <a:latin typeface="Arial"/>
              </a:rPr>
              <a:t>Be the bank that knows me</a:t>
            </a:r>
          </a:p>
        </p:txBody>
      </p:sp>
      <p:sp>
        <p:nvSpPr>
          <p:cNvPr id="39" name="Rectangle 38"/>
          <p:cNvSpPr/>
          <p:nvPr/>
        </p:nvSpPr>
        <p:spPr>
          <a:xfrm>
            <a:off x="56673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7626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C2</a:t>
            </a:r>
          </a:p>
        </p:txBody>
      </p:sp>
      <p:sp>
        <p:nvSpPr>
          <p:cNvPr id="41" name="TextBox 40"/>
          <p:cNvSpPr txBox="1"/>
          <p:nvPr/>
        </p:nvSpPr>
        <p:spPr>
          <a:xfrm>
            <a:off x="5762625" y="3238500"/>
            <a:ext cx="2190750" cy="409575"/>
          </a:xfrm>
          <a:prstGeom prst="rect">
            <a:avLst/>
          </a:prstGeom>
          <a:noFill/>
        </p:spPr>
        <p:txBody>
          <a:bodyPr wrap="square" lIns="0" rIns="0" tIns="0" bIns="0" anchor="t">
            <a:spAutoFit/>
          </a:bodyPr>
          <a:lstStyle/>
          <a:p>
            <a:pPr algn="l"/>
            <a:r>
              <a:rPr sz="975" b="0" i="0">
                <a:solidFill>
                  <a:srgbClr val="051C2C"/>
                </a:solidFill>
                <a:latin typeface="Arial"/>
              </a:rPr>
              <a:t>Get quick, clear credit decisions</a:t>
            </a:r>
          </a:p>
        </p:txBody>
      </p:sp>
      <p:sp>
        <p:nvSpPr>
          <p:cNvPr id="42" name="Rectangle 41"/>
          <p:cNvSpPr/>
          <p:nvPr/>
        </p:nvSpPr>
        <p:spPr>
          <a:xfrm>
            <a:off x="82200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3153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C3</a:t>
            </a:r>
          </a:p>
        </p:txBody>
      </p:sp>
      <p:sp>
        <p:nvSpPr>
          <p:cNvPr id="44" name="TextBox 43"/>
          <p:cNvSpPr txBox="1"/>
          <p:nvPr/>
        </p:nvSpPr>
        <p:spPr>
          <a:xfrm>
            <a:off x="8315325" y="3238500"/>
            <a:ext cx="2190750" cy="409575"/>
          </a:xfrm>
          <a:prstGeom prst="rect">
            <a:avLst/>
          </a:prstGeom>
          <a:noFill/>
        </p:spPr>
        <p:txBody>
          <a:bodyPr wrap="square" lIns="0" rIns="0" tIns="0" bIns="0" anchor="t">
            <a:spAutoFit/>
          </a:bodyPr>
          <a:lstStyle/>
          <a:p>
            <a:pPr algn="l"/>
            <a:r>
              <a:rPr sz="975" b="0" i="0">
                <a:solidFill>
                  <a:srgbClr val="051C2C"/>
                </a:solidFill>
                <a:latin typeface="Arial"/>
              </a:rPr>
              <a:t>Trust the bank with money and data</a:t>
            </a:r>
          </a:p>
        </p:txBody>
      </p:sp>
      <p:sp>
        <p:nvSpPr>
          <p:cNvPr id="45" name="Rectangle 44"/>
          <p:cNvSpPr/>
          <p:nvPr/>
        </p:nvSpPr>
        <p:spPr>
          <a:xfrm>
            <a:off x="2228850"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2324100"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P1</a:t>
            </a:r>
          </a:p>
        </p:txBody>
      </p:sp>
      <p:sp>
        <p:nvSpPr>
          <p:cNvPr id="47" name="TextBox 46"/>
          <p:cNvSpPr txBox="1"/>
          <p:nvPr/>
        </p:nvSpPr>
        <p:spPr>
          <a:xfrm>
            <a:off x="2324100" y="4181475"/>
            <a:ext cx="1995487" cy="409575"/>
          </a:xfrm>
          <a:prstGeom prst="rect">
            <a:avLst/>
          </a:prstGeom>
          <a:noFill/>
        </p:spPr>
        <p:txBody>
          <a:bodyPr wrap="square" lIns="0" rIns="0" tIns="0" bIns="0" anchor="t">
            <a:spAutoFit/>
          </a:bodyPr>
          <a:lstStyle/>
          <a:p>
            <a:pPr algn="l"/>
            <a:r>
              <a:rPr sz="914" b="0" i="0">
                <a:solidFill>
                  <a:srgbClr val="051C2C"/>
                </a:solidFill>
                <a:latin typeface="Arial"/>
              </a:rPr>
              <a:t>Aggregate risk data accurately with full lineage</a:t>
            </a:r>
          </a:p>
        </p:txBody>
      </p:sp>
      <p:sp>
        <p:nvSpPr>
          <p:cNvPr id="48" name="Rectangle 47"/>
          <p:cNvSpPr/>
          <p:nvPr/>
        </p:nvSpPr>
        <p:spPr>
          <a:xfrm>
            <a:off x="4586287"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4681537"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P2</a:t>
            </a:r>
          </a:p>
        </p:txBody>
      </p:sp>
      <p:sp>
        <p:nvSpPr>
          <p:cNvPr id="50" name="TextBox 49"/>
          <p:cNvSpPr txBox="1"/>
          <p:nvPr/>
        </p:nvSpPr>
        <p:spPr>
          <a:xfrm>
            <a:off x="4681537" y="4181475"/>
            <a:ext cx="1995487" cy="409575"/>
          </a:xfrm>
          <a:prstGeom prst="rect">
            <a:avLst/>
          </a:prstGeom>
          <a:noFill/>
        </p:spPr>
        <p:txBody>
          <a:bodyPr wrap="square" lIns="0" rIns="0" tIns="0" bIns="0" anchor="t">
            <a:spAutoFit/>
          </a:bodyPr>
          <a:lstStyle/>
          <a:p>
            <a:pPr algn="l"/>
            <a:r>
              <a:rPr sz="944" b="0" i="0">
                <a:solidFill>
                  <a:srgbClr val="051C2C"/>
                </a:solidFill>
                <a:latin typeface="Arial"/>
              </a:rPr>
              <a:t>Act on customer events with next-best action</a:t>
            </a:r>
          </a:p>
        </p:txBody>
      </p:sp>
      <p:sp>
        <p:nvSpPr>
          <p:cNvPr id="51" name="Rectangle 50"/>
          <p:cNvSpPr/>
          <p:nvPr/>
        </p:nvSpPr>
        <p:spPr>
          <a:xfrm>
            <a:off x="6943725"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7038975"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P3</a:t>
            </a:r>
          </a:p>
        </p:txBody>
      </p:sp>
      <p:sp>
        <p:nvSpPr>
          <p:cNvPr id="53" name="TextBox 52"/>
          <p:cNvSpPr txBox="1"/>
          <p:nvPr/>
        </p:nvSpPr>
        <p:spPr>
          <a:xfrm>
            <a:off x="7038975" y="4181475"/>
            <a:ext cx="1995487" cy="409575"/>
          </a:xfrm>
          <a:prstGeom prst="rect">
            <a:avLst/>
          </a:prstGeom>
          <a:noFill/>
        </p:spPr>
        <p:txBody>
          <a:bodyPr wrap="square" lIns="0" rIns="0" tIns="0" bIns="0" anchor="t">
            <a:spAutoFit/>
          </a:bodyPr>
          <a:lstStyle/>
          <a:p>
            <a:pPr algn="l"/>
            <a:r>
              <a:rPr sz="930" b="0" i="0">
                <a:solidFill>
                  <a:srgbClr val="051C2C"/>
                </a:solidFill>
                <a:latin typeface="Arial"/>
              </a:rPr>
              <a:t>Decide credit straight-through on trusted data</a:t>
            </a:r>
          </a:p>
        </p:txBody>
      </p:sp>
      <p:sp>
        <p:nvSpPr>
          <p:cNvPr id="54" name="Rectangle 53"/>
          <p:cNvSpPr/>
          <p:nvPr/>
        </p:nvSpPr>
        <p:spPr>
          <a:xfrm>
            <a:off x="9301162"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9396412"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P4</a:t>
            </a:r>
          </a:p>
        </p:txBody>
      </p:sp>
      <p:sp>
        <p:nvSpPr>
          <p:cNvPr id="56" name="TextBox 55"/>
          <p:cNvSpPr txBox="1"/>
          <p:nvPr/>
        </p:nvSpPr>
        <p:spPr>
          <a:xfrm>
            <a:off x="9396412" y="4181475"/>
            <a:ext cx="1995487" cy="409575"/>
          </a:xfrm>
          <a:prstGeom prst="rect">
            <a:avLst/>
          </a:prstGeom>
          <a:noFill/>
        </p:spPr>
        <p:txBody>
          <a:bodyPr wrap="square" lIns="0" rIns="0" tIns="0" bIns="0" anchor="t">
            <a:spAutoFit/>
          </a:bodyPr>
          <a:lstStyle/>
          <a:p>
            <a:pPr algn="l"/>
            <a:r>
              <a:rPr sz="900" b="0" i="0">
                <a:solidFill>
                  <a:srgbClr val="051C2C"/>
                </a:solidFill>
                <a:latin typeface="Arial"/>
              </a:rPr>
              <a:t>Automate onboarding, servicing and reconciliations</a:t>
            </a:r>
          </a:p>
        </p:txBody>
      </p:sp>
      <p:sp>
        <p:nvSpPr>
          <p:cNvPr id="57" name="Rectangle 56"/>
          <p:cNvSpPr/>
          <p:nvPr/>
        </p:nvSpPr>
        <p:spPr>
          <a:xfrm>
            <a:off x="31146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32099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L1</a:t>
            </a:r>
          </a:p>
        </p:txBody>
      </p:sp>
      <p:sp>
        <p:nvSpPr>
          <p:cNvPr id="59" name="TextBox 58"/>
          <p:cNvSpPr txBox="1"/>
          <p:nvPr/>
        </p:nvSpPr>
        <p:spPr>
          <a:xfrm>
            <a:off x="3209925" y="5124450"/>
            <a:ext cx="2190750" cy="409575"/>
          </a:xfrm>
          <a:prstGeom prst="rect">
            <a:avLst/>
          </a:prstGeom>
          <a:noFill/>
        </p:spPr>
        <p:txBody>
          <a:bodyPr wrap="square" lIns="0" rIns="0" tIns="0" bIns="0" anchor="t">
            <a:spAutoFit/>
          </a:bodyPr>
          <a:lstStyle/>
          <a:p>
            <a:pPr algn="l"/>
            <a:r>
              <a:rPr sz="922" b="0" i="0">
                <a:solidFill>
                  <a:srgbClr val="051C2C"/>
                </a:solidFill>
                <a:latin typeface="Arial"/>
              </a:rPr>
              <a:t>Govern critical data elements with named owners</a:t>
            </a:r>
          </a:p>
        </p:txBody>
      </p:sp>
      <p:sp>
        <p:nvSpPr>
          <p:cNvPr id="60" name="Rectangle 59"/>
          <p:cNvSpPr/>
          <p:nvPr/>
        </p:nvSpPr>
        <p:spPr>
          <a:xfrm>
            <a:off x="56673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57626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L2</a:t>
            </a:r>
          </a:p>
        </p:txBody>
      </p:sp>
      <p:sp>
        <p:nvSpPr>
          <p:cNvPr id="62" name="TextBox 61"/>
          <p:cNvSpPr txBox="1"/>
          <p:nvPr/>
        </p:nvSpPr>
        <p:spPr>
          <a:xfrm>
            <a:off x="5762625" y="5124450"/>
            <a:ext cx="2190750" cy="409575"/>
          </a:xfrm>
          <a:prstGeom prst="rect">
            <a:avLst/>
          </a:prstGeom>
          <a:noFill/>
        </p:spPr>
        <p:txBody>
          <a:bodyPr wrap="square" lIns="0" rIns="0" tIns="0" bIns="0" anchor="t">
            <a:spAutoFit/>
          </a:bodyPr>
          <a:lstStyle/>
          <a:p>
            <a:pPr algn="l"/>
            <a:r>
              <a:rPr sz="930" b="0" i="0">
                <a:solidFill>
                  <a:srgbClr val="051C2C"/>
                </a:solidFill>
                <a:latin typeface="Arial"/>
              </a:rPr>
              <a:t>Build one customer and product data foundation</a:t>
            </a:r>
          </a:p>
        </p:txBody>
      </p:sp>
      <p:sp>
        <p:nvSpPr>
          <p:cNvPr id="63" name="Rectangle 62"/>
          <p:cNvSpPr/>
          <p:nvPr/>
        </p:nvSpPr>
        <p:spPr>
          <a:xfrm>
            <a:off x="82200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83153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L3</a:t>
            </a:r>
          </a:p>
        </p:txBody>
      </p:sp>
      <p:sp>
        <p:nvSpPr>
          <p:cNvPr id="65" name="TextBox 64"/>
          <p:cNvSpPr txBox="1"/>
          <p:nvPr/>
        </p:nvSpPr>
        <p:spPr>
          <a:xfrm>
            <a:off x="8315325" y="5124450"/>
            <a:ext cx="2190750" cy="409575"/>
          </a:xfrm>
          <a:prstGeom prst="rect">
            <a:avLst/>
          </a:prstGeom>
          <a:noFill/>
        </p:spPr>
        <p:txBody>
          <a:bodyPr wrap="square" lIns="0" rIns="0" tIns="0" bIns="0" anchor="t">
            <a:spAutoFit/>
          </a:bodyPr>
          <a:lstStyle/>
          <a:p>
            <a:pPr algn="l"/>
            <a:r>
              <a:rPr sz="975" b="0" i="0">
                <a:solidFill>
                  <a:srgbClr val="051C2C"/>
                </a:solidFill>
                <a:latin typeface="Arial"/>
              </a:rPr>
              <a:t>Grow model risk and analytics talent</a:t>
            </a:r>
          </a:p>
        </p:txBody>
      </p:sp>
      <p:sp>
        <p:nvSpPr>
          <p:cNvPr id="66" name="Rectangle 6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8" name="TextBox 67"/>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Because trust drives relationship depth on the map, track regulatory and customer outcomes on the same scorecard.</a:t>
            </a:r>
          </a:p>
        </p:txBody>
      </p:sp>
      <p:sp>
        <p:nvSpPr>
          <p:cNvPr id="69" name="TextBox 6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70" name="TextBox 6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71" name="Rectangle 7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Posture: 35% offence, 65% defence</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057" b="0" i="0">
                <a:solidFill>
                  <a:srgbClr val="5B6772"/>
                </a:solidFill>
                <a:latin typeface="Arial"/>
              </a:rPr>
              <a:t>Supervisory findings carry a deadline and a capital consequence, so most effort goes first to lineage, quality and control; the same customer and product foundation powers growth, so a protected third of capacity goes to relationship and lending analytics.</a:t>
            </a:r>
          </a:p>
        </p:txBody>
      </p:sp>
      <p:sp>
        <p:nvSpPr>
          <p:cNvPr id="4" name="Rectangle 3"/>
          <p:cNvSpPr/>
          <p:nvPr/>
        </p:nvSpPr>
        <p:spPr>
          <a:xfrm>
            <a:off x="609600" y="1733550"/>
            <a:ext cx="5372100" cy="43624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924050"/>
            <a:ext cx="4914900" cy="285750"/>
          </a:xfrm>
          <a:prstGeom prst="rect">
            <a:avLst/>
          </a:prstGeom>
          <a:noFill/>
        </p:spPr>
        <p:txBody>
          <a:bodyPr wrap="square" lIns="0" rIns="0" tIns="0" bIns="0" anchor="t">
            <a:spAutoFit/>
          </a:bodyPr>
          <a:lstStyle/>
          <a:p>
            <a:pPr algn="l"/>
            <a:r>
              <a:rPr sz="1500" b="1" i="0">
                <a:solidFill>
                  <a:srgbClr val="2251FF"/>
                </a:solidFill>
                <a:latin typeface="Arial"/>
              </a:rPr>
              <a:t>Defence objectives</a:t>
            </a:r>
          </a:p>
        </p:txBody>
      </p:sp>
      <p:sp>
        <p:nvSpPr>
          <p:cNvPr id="6" name="Rectangle 5"/>
          <p:cNvSpPr/>
          <p:nvPr/>
        </p:nvSpPr>
        <p:spPr>
          <a:xfrm>
            <a:off x="838200" y="2505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28700" y="2400300"/>
            <a:ext cx="4686300" cy="609600"/>
          </a:xfrm>
          <a:prstGeom prst="rect">
            <a:avLst/>
          </a:prstGeom>
          <a:noFill/>
        </p:spPr>
        <p:txBody>
          <a:bodyPr wrap="square" lIns="0" rIns="0" tIns="0" bIns="0" anchor="t">
            <a:spAutoFit/>
          </a:bodyPr>
          <a:lstStyle/>
          <a:p>
            <a:pPr algn="l"/>
            <a:r>
              <a:rPr sz="1297" b="0" i="0">
                <a:solidFill>
                  <a:srgbClr val="051C2C"/>
                </a:solidFill>
                <a:latin typeface="Arial"/>
              </a:rPr>
              <a:t>D1  Put lineage and quality controls on every critical regulatory data element</a:t>
            </a:r>
          </a:p>
        </p:txBody>
      </p:sp>
      <p:sp>
        <p:nvSpPr>
          <p:cNvPr id="8" name="Rectangle 7"/>
          <p:cNvSpPr/>
          <p:nvPr/>
        </p:nvSpPr>
        <p:spPr>
          <a:xfrm>
            <a:off x="838200" y="3114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28700" y="3009900"/>
            <a:ext cx="4686300" cy="609600"/>
          </a:xfrm>
          <a:prstGeom prst="rect">
            <a:avLst/>
          </a:prstGeom>
          <a:noFill/>
        </p:spPr>
        <p:txBody>
          <a:bodyPr wrap="square" lIns="0" rIns="0" tIns="0" bIns="0" anchor="t">
            <a:spAutoFit/>
          </a:bodyPr>
          <a:lstStyle/>
          <a:p>
            <a:pPr algn="l"/>
            <a:r>
              <a:rPr sz="1342" b="0" i="0">
                <a:solidFill>
                  <a:srgbClr val="051C2C"/>
                </a:solidFill>
                <a:latin typeface="Arial"/>
              </a:rPr>
              <a:t>D2  Produce risk and regulatory reports from one reconciled data source</a:t>
            </a:r>
          </a:p>
        </p:txBody>
      </p:sp>
      <p:sp>
        <p:nvSpPr>
          <p:cNvPr id="10" name="Rectangle 9"/>
          <p:cNvSpPr/>
          <p:nvPr/>
        </p:nvSpPr>
        <p:spPr>
          <a:xfrm>
            <a:off x="838200" y="37242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8700" y="3619500"/>
            <a:ext cx="4686300" cy="609600"/>
          </a:xfrm>
          <a:prstGeom prst="rect">
            <a:avLst/>
          </a:prstGeom>
          <a:noFill/>
        </p:spPr>
        <p:txBody>
          <a:bodyPr wrap="square" lIns="0" rIns="0" tIns="0" bIns="0" anchor="t">
            <a:spAutoFit/>
          </a:bodyPr>
          <a:lstStyle/>
          <a:p>
            <a:pPr algn="l"/>
            <a:r>
              <a:rPr sz="1335" b="0" i="0">
                <a:solidFill>
                  <a:srgbClr val="051C2C"/>
                </a:solidFill>
                <a:latin typeface="Arial"/>
              </a:rPr>
              <a:t>D3  Assign accountable owners and stewards to every critical data domain</a:t>
            </a:r>
          </a:p>
        </p:txBody>
      </p:sp>
      <p:sp>
        <p:nvSpPr>
          <p:cNvPr id="12" name="Rectangle 11"/>
          <p:cNvSpPr/>
          <p:nvPr/>
        </p:nvSpPr>
        <p:spPr>
          <a:xfrm>
            <a:off x="838200" y="43338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28700" y="4229100"/>
            <a:ext cx="4686300" cy="609600"/>
          </a:xfrm>
          <a:prstGeom prst="rect">
            <a:avLst/>
          </a:prstGeom>
          <a:noFill/>
        </p:spPr>
        <p:txBody>
          <a:bodyPr wrap="square" lIns="0" rIns="0" tIns="0" bIns="0" anchor="t">
            <a:spAutoFit/>
          </a:bodyPr>
          <a:lstStyle/>
          <a:p>
            <a:pPr algn="l"/>
            <a:r>
              <a:rPr sz="1289" b="0" i="0">
                <a:solidFill>
                  <a:srgbClr val="051C2C"/>
                </a:solidFill>
                <a:latin typeface="Arial"/>
              </a:rPr>
              <a:t>D5  Feed credit decisions with consistent, explainable data and monitored models</a:t>
            </a:r>
          </a:p>
        </p:txBody>
      </p:sp>
      <p:sp>
        <p:nvSpPr>
          <p:cNvPr id="14" name="Rectangle 13"/>
          <p:cNvSpPr/>
          <p:nvPr/>
        </p:nvSpPr>
        <p:spPr>
          <a:xfrm>
            <a:off x="6210300" y="1733550"/>
            <a:ext cx="5372100" cy="43624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38900" y="1924050"/>
            <a:ext cx="4914900" cy="285750"/>
          </a:xfrm>
          <a:prstGeom prst="rect">
            <a:avLst/>
          </a:prstGeom>
          <a:noFill/>
        </p:spPr>
        <p:txBody>
          <a:bodyPr wrap="square" lIns="0" rIns="0" tIns="0" bIns="0" anchor="t">
            <a:spAutoFit/>
          </a:bodyPr>
          <a:lstStyle/>
          <a:p>
            <a:pPr algn="l"/>
            <a:r>
              <a:rPr sz="1500" b="1" i="0">
                <a:solidFill>
                  <a:srgbClr val="051C2C"/>
                </a:solidFill>
                <a:latin typeface="Arial"/>
              </a:rPr>
              <a:t>Offence objectives</a:t>
            </a:r>
          </a:p>
        </p:txBody>
      </p:sp>
      <p:sp>
        <p:nvSpPr>
          <p:cNvPr id="16" name="Rectangle 15"/>
          <p:cNvSpPr/>
          <p:nvPr/>
        </p:nvSpPr>
        <p:spPr>
          <a:xfrm>
            <a:off x="6438900" y="2505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29400" y="2400300"/>
            <a:ext cx="4686300" cy="609600"/>
          </a:xfrm>
          <a:prstGeom prst="rect">
            <a:avLst/>
          </a:prstGeom>
          <a:noFill/>
        </p:spPr>
        <p:txBody>
          <a:bodyPr wrap="square" lIns="0" rIns="0" tIns="0" bIns="0" anchor="t">
            <a:spAutoFit/>
          </a:bodyPr>
          <a:lstStyle/>
          <a:p>
            <a:pPr algn="l"/>
            <a:r>
              <a:rPr sz="1327" b="0" i="0">
                <a:solidFill>
                  <a:srgbClr val="051C2C"/>
                </a:solidFill>
                <a:latin typeface="Arial"/>
              </a:rPr>
              <a:t>D4  Build a governed single customer view across all products and channels</a:t>
            </a:r>
          </a:p>
        </p:txBody>
      </p:sp>
      <p:sp>
        <p:nvSpPr>
          <p:cNvPr id="18" name="Rectangle 17"/>
          <p:cNvSpPr/>
          <p:nvPr/>
        </p:nvSpPr>
        <p:spPr>
          <a:xfrm>
            <a:off x="6438900" y="3114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3009900"/>
            <a:ext cx="4686300" cy="609600"/>
          </a:xfrm>
          <a:prstGeom prst="rect">
            <a:avLst/>
          </a:prstGeom>
          <a:noFill/>
        </p:spPr>
        <p:txBody>
          <a:bodyPr wrap="square" lIns="0" rIns="0" tIns="0" bIns="0" anchor="t">
            <a:spAutoFit/>
          </a:bodyPr>
          <a:lstStyle/>
          <a:p>
            <a:pPr algn="l"/>
            <a:r>
              <a:rPr sz="1260" b="0" i="0">
                <a:solidFill>
                  <a:srgbClr val="051C2C"/>
                </a:solidFill>
                <a:latin typeface="Arial"/>
              </a:rPr>
              <a:t>D6  Deliver next-best-action signals to digital, branch and contact-centre colleagues</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objectives, traced to the strategy map</a:t>
            </a:r>
          </a:p>
        </p:txBody>
      </p:sp>
      <p:graphicFrame>
        <p:nvGraphicFramePr>
          <p:cNvPr id="3" name="Table 2"/>
          <p:cNvGraphicFramePr>
            <a:graphicFrameLocks noGrp="1"/>
          </p:cNvGraphicFramePr>
          <p:nvPr/>
        </p:nvGraphicFramePr>
        <p:xfrm>
          <a:off x="609600" y="1257300"/>
          <a:ext cx="10972800" cy="3733800"/>
        </p:xfrm>
        <a:graphic>
          <a:graphicData uri="http://schemas.openxmlformats.org/drawingml/2006/table">
            <a:tbl>
              <a:tblPr firstRow="1" bandRow="1">
                <a:tableStyleId>{5C22544A-7EE6-4342-B048-85BDC9FD1C3A}</a:tableStyleId>
              </a:tblPr>
              <a:tblGrid>
                <a:gridCol w="812800"/>
                <a:gridCol w="6502400"/>
                <a:gridCol w="2032000"/>
                <a:gridCol w="1625600"/>
              </a:tblGrid>
              <a:tr h="533400">
                <a:tc>
                  <a:txBody>
                    <a:bodyPr wrap="square"/>
                    <a:lstStyle/>
                    <a:p>
                      <a:r>
                        <a:rPr sz="1050" b="1" i="0">
                          <a:solidFill>
                            <a:srgbClr val="FFFFFF"/>
                          </a:solidFill>
                          <a:latin typeface="Arial"/>
                        </a:rPr>
                        <a:t>ID</a:t>
                      </a:r>
                    </a:p>
                  </a:txBody>
                  <a:tcPr marL="95250" marR="95250" marT="38100" marB="38100" anchor="ctr">
                    <a:solidFill>
                      <a:srgbClr val="051C2C"/>
                    </a:solidFill>
                  </a:tcPr>
                </a:tc>
                <a:tc>
                  <a:txBody>
                    <a:bodyPr wrap="square"/>
                    <a:lstStyle/>
                    <a:p>
                      <a:r>
                        <a:rPr sz="1050" b="1" i="0">
                          <a:solidFill>
                            <a:srgbClr val="FFFFFF"/>
                          </a:solidFill>
                          <a:latin typeface="Arial"/>
                        </a:rPr>
                        <a:t>Data objective</a:t>
                      </a:r>
                    </a:p>
                  </a:txBody>
                  <a:tcPr marL="95250" marR="95250" marT="38100" marB="38100" anchor="ctr">
                    <a:solidFill>
                      <a:srgbClr val="051C2C"/>
                    </a:solidFill>
                  </a:tcPr>
                </a:tc>
                <a:tc>
                  <a:txBody>
                    <a:bodyPr wrap="square"/>
                    <a:lstStyle/>
                    <a:p>
                      <a:r>
                        <a:rPr sz="1050" b="1" i="0">
                          <a:solidFill>
                            <a:srgbClr val="FFFFFF"/>
                          </a:solidFill>
                          <a:latin typeface="Arial"/>
                        </a:rPr>
                        <a:t>Serves</a:t>
                      </a:r>
                    </a:p>
                  </a:txBody>
                  <a:tcPr marL="95250" marR="95250" marT="38100" marB="38100" anchor="ctr">
                    <a:solidFill>
                      <a:srgbClr val="051C2C"/>
                    </a:solidFill>
                  </a:tcPr>
                </a:tc>
                <a:tc>
                  <a:txBody>
                    <a:bodyPr wrap="square"/>
                    <a:lstStyle/>
                    <a:p>
                      <a:r>
                        <a:rPr sz="1050" b="1" i="0">
                          <a:solidFill>
                            <a:srgbClr val="FFFFFF"/>
                          </a:solidFill>
                          <a:latin typeface="Arial"/>
                        </a:rPr>
                        <a:t>Type</a:t>
                      </a:r>
                    </a:p>
                  </a:txBody>
                  <a:tcPr marL="95250" marR="95250" marT="38100" marB="38100" anchor="ctr">
                    <a:solidFill>
                      <a:srgbClr val="051C2C"/>
                    </a:solidFill>
                  </a:tcPr>
                </a:tc>
              </a:tr>
              <a:tr h="533400">
                <a:tc>
                  <a:txBody>
                    <a:bodyPr wrap="square"/>
                    <a:lstStyle/>
                    <a:p>
                      <a:r>
                        <a:rPr sz="1050" b="0" i="0">
                          <a:solidFill>
                            <a:srgbClr val="051C2C"/>
                          </a:solidFill>
                          <a:latin typeface="Arial"/>
                        </a:rPr>
                        <a:t>D1</a:t>
                      </a:r>
                    </a:p>
                  </a:txBody>
                  <a:tcPr marL="95250" marR="95250" marT="38100" marB="38100" anchor="ctr">
                    <a:solidFill>
                      <a:srgbClr val="FFFFFF"/>
                    </a:solidFill>
                  </a:tcPr>
                </a:tc>
                <a:tc>
                  <a:txBody>
                    <a:bodyPr wrap="square"/>
                    <a:lstStyle/>
                    <a:p>
                      <a:r>
                        <a:rPr sz="1050" b="0" i="0">
                          <a:solidFill>
                            <a:srgbClr val="051C2C"/>
                          </a:solidFill>
                          <a:latin typeface="Arial"/>
                        </a:rPr>
                        <a:t>Put lineage and quality controls on every critical regulatory data element</a:t>
                      </a:r>
                    </a:p>
                  </a:txBody>
                  <a:tcPr marL="95250" marR="95250" marT="38100" marB="38100" anchor="ctr">
                    <a:solidFill>
                      <a:srgbClr val="FFFFFF"/>
                    </a:solidFill>
                  </a:tcPr>
                </a:tc>
                <a:tc>
                  <a:txBody>
                    <a:bodyPr wrap="square"/>
                    <a:lstStyle/>
                    <a:p>
                      <a:r>
                        <a:rPr sz="1050" b="0" i="0">
                          <a:solidFill>
                            <a:srgbClr val="051C2C"/>
                          </a:solidFill>
                          <a:latin typeface="Arial"/>
                        </a:rPr>
                        <a:t>P1, L1</a:t>
                      </a:r>
                    </a:p>
                  </a:txBody>
                  <a:tcPr marL="95250" marR="95250" marT="38100" marB="38100" anchor="ctr">
                    <a:solidFill>
                      <a:srgbClr val="FFFFFF"/>
                    </a:solidFill>
                  </a:tcPr>
                </a:tc>
                <a:tc>
                  <a:txBody>
                    <a:bodyPr wrap="square"/>
                    <a:lstStyle/>
                    <a:p>
                      <a:r>
                        <a:rPr sz="1050" b="0" i="0">
                          <a:solidFill>
                            <a:srgbClr val="051C2C"/>
                          </a:solidFill>
                          <a:latin typeface="Arial"/>
                        </a:rPr>
                        <a:t>Defence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D2</a:t>
                      </a:r>
                    </a:p>
                  </a:txBody>
                  <a:tcPr marL="95250" marR="95250" marT="38100" marB="38100" anchor="ctr">
                    <a:solidFill>
                      <a:srgbClr val="F6F7F9"/>
                    </a:solidFill>
                  </a:tcPr>
                </a:tc>
                <a:tc>
                  <a:txBody>
                    <a:bodyPr wrap="square"/>
                    <a:lstStyle/>
                    <a:p>
                      <a:r>
                        <a:rPr sz="1050" b="0" i="0">
                          <a:solidFill>
                            <a:srgbClr val="051C2C"/>
                          </a:solidFill>
                          <a:latin typeface="Arial"/>
                        </a:rPr>
                        <a:t>Produce risk and regulatory reports from one reconciled data source</a:t>
                      </a:r>
                    </a:p>
                  </a:txBody>
                  <a:tcPr marL="95250" marR="95250" marT="38100" marB="38100" anchor="ctr">
                    <a:solidFill>
                      <a:srgbClr val="F6F7F9"/>
                    </a:solidFill>
                  </a:tcPr>
                </a:tc>
                <a:tc>
                  <a:txBody>
                    <a:bodyPr wrap="square"/>
                    <a:lstStyle/>
                    <a:p>
                      <a:r>
                        <a:rPr sz="1050" b="0" i="0">
                          <a:solidFill>
                            <a:srgbClr val="051C2C"/>
                          </a:solidFill>
                          <a:latin typeface="Arial"/>
                        </a:rPr>
                        <a:t>P1, C3</a:t>
                      </a:r>
                    </a:p>
                  </a:txBody>
                  <a:tcPr marL="95250" marR="95250" marT="38100" marB="38100" anchor="ctr">
                    <a:solidFill>
                      <a:srgbClr val="F6F7F9"/>
                    </a:solidFill>
                  </a:tcPr>
                </a:tc>
                <a:tc>
                  <a:txBody>
                    <a:bodyPr wrap="square"/>
                    <a:lstStyle/>
                    <a:p>
                      <a:r>
                        <a:rPr sz="1050" b="0" i="0">
                          <a:solidFill>
                            <a:srgbClr val="051C2C"/>
                          </a:solidFill>
                          <a:latin typeface="Arial"/>
                        </a:rPr>
                        <a:t>Defence</a:t>
                      </a:r>
                    </a:p>
                  </a:txBody>
                  <a:tcPr marL="95250" marR="95250" marT="38100" marB="38100" anchor="ctr">
                    <a:solidFill>
                      <a:srgbClr val="F6F7F9"/>
                    </a:solidFill>
                  </a:tcPr>
                </a:tc>
              </a:tr>
              <a:tr h="533400">
                <a:tc>
                  <a:txBody>
                    <a:bodyPr wrap="square"/>
                    <a:lstStyle/>
                    <a:p>
                      <a:r>
                        <a:rPr sz="1050" b="0" i="0">
                          <a:solidFill>
                            <a:srgbClr val="051C2C"/>
                          </a:solidFill>
                          <a:latin typeface="Arial"/>
                        </a:rPr>
                        <a:t>D3</a:t>
                      </a:r>
                    </a:p>
                  </a:txBody>
                  <a:tcPr marL="95250" marR="95250" marT="38100" marB="38100" anchor="ctr">
                    <a:solidFill>
                      <a:srgbClr val="FFFFFF"/>
                    </a:solidFill>
                  </a:tcPr>
                </a:tc>
                <a:tc>
                  <a:txBody>
                    <a:bodyPr wrap="square"/>
                    <a:lstStyle/>
                    <a:p>
                      <a:r>
                        <a:rPr sz="1050" b="0" i="0">
                          <a:solidFill>
                            <a:srgbClr val="051C2C"/>
                          </a:solidFill>
                          <a:latin typeface="Arial"/>
                        </a:rPr>
                        <a:t>Assign accountable owners and stewards to every critical data domain</a:t>
                      </a:r>
                    </a:p>
                  </a:txBody>
                  <a:tcPr marL="95250" marR="95250" marT="38100" marB="38100" anchor="ctr">
                    <a:solidFill>
                      <a:srgbClr val="FFFFFF"/>
                    </a:solidFill>
                  </a:tcPr>
                </a:tc>
                <a:tc>
                  <a:txBody>
                    <a:bodyPr wrap="square"/>
                    <a:lstStyle/>
                    <a:p>
                      <a:r>
                        <a:rPr sz="1050" b="0" i="0">
                          <a:solidFill>
                            <a:srgbClr val="051C2C"/>
                          </a:solidFill>
                          <a:latin typeface="Arial"/>
                        </a:rPr>
                        <a:t>L1</a:t>
                      </a:r>
                    </a:p>
                  </a:txBody>
                  <a:tcPr marL="95250" marR="95250" marT="38100" marB="38100" anchor="ctr">
                    <a:solidFill>
                      <a:srgbClr val="FFFFFF"/>
                    </a:solidFill>
                  </a:tcPr>
                </a:tc>
                <a:tc>
                  <a:txBody>
                    <a:bodyPr wrap="square"/>
                    <a:lstStyle/>
                    <a:p>
                      <a:r>
                        <a:rPr sz="1050" b="0" i="0">
                          <a:solidFill>
                            <a:srgbClr val="051C2C"/>
                          </a:solidFill>
                          <a:latin typeface="Arial"/>
                        </a:rPr>
                        <a:t>Defence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D4</a:t>
                      </a:r>
                    </a:p>
                  </a:txBody>
                  <a:tcPr marL="95250" marR="95250" marT="38100" marB="38100" anchor="ctr">
                    <a:solidFill>
                      <a:srgbClr val="F6F7F9"/>
                    </a:solidFill>
                  </a:tcPr>
                </a:tc>
                <a:tc>
                  <a:txBody>
                    <a:bodyPr wrap="square"/>
                    <a:lstStyle/>
                    <a:p>
                      <a:r>
                        <a:rPr sz="1050" b="0" i="0">
                          <a:solidFill>
                            <a:srgbClr val="051C2C"/>
                          </a:solidFill>
                          <a:latin typeface="Arial"/>
                        </a:rPr>
                        <a:t>Build a governed single customer view across all products and channels</a:t>
                      </a:r>
                    </a:p>
                  </a:txBody>
                  <a:tcPr marL="95250" marR="95250" marT="38100" marB="38100" anchor="ctr">
                    <a:solidFill>
                      <a:srgbClr val="F6F7F9"/>
                    </a:solidFill>
                  </a:tcPr>
                </a:tc>
                <a:tc>
                  <a:txBody>
                    <a:bodyPr wrap="square"/>
                    <a:lstStyle/>
                    <a:p>
                      <a:r>
                        <a:rPr sz="1050" b="0" i="0">
                          <a:solidFill>
                            <a:srgbClr val="051C2C"/>
                          </a:solidFill>
                          <a:latin typeface="Arial"/>
                        </a:rPr>
                        <a:t>L2, P2, P4</a:t>
                      </a:r>
                    </a:p>
                  </a:txBody>
                  <a:tcPr marL="95250" marR="95250" marT="38100" marB="38100" anchor="ctr">
                    <a:solidFill>
                      <a:srgbClr val="F6F7F9"/>
                    </a:solidFill>
                  </a:tcPr>
                </a:tc>
                <a:tc>
                  <a:txBody>
                    <a:bodyPr wrap="square"/>
                    <a:lstStyle/>
                    <a:p>
                      <a:r>
                        <a:rPr sz="1050" b="0" i="0">
                          <a:solidFill>
                            <a:srgbClr val="051C2C"/>
                          </a:solidFill>
                          <a:latin typeface="Arial"/>
                        </a:rPr>
                        <a:t>Offence</a:t>
                      </a:r>
                    </a:p>
                  </a:txBody>
                  <a:tcPr marL="95250" marR="95250" marT="38100" marB="38100" anchor="ctr">
                    <a:solidFill>
                      <a:srgbClr val="F6F7F9"/>
                    </a:solidFill>
                  </a:tcPr>
                </a:tc>
              </a:tr>
              <a:tr h="533400">
                <a:tc>
                  <a:txBody>
                    <a:bodyPr wrap="square"/>
                    <a:lstStyle/>
                    <a:p>
                      <a:r>
                        <a:rPr sz="1050" b="0" i="0">
                          <a:solidFill>
                            <a:srgbClr val="051C2C"/>
                          </a:solidFill>
                          <a:latin typeface="Arial"/>
                        </a:rPr>
                        <a:t>D5</a:t>
                      </a:r>
                    </a:p>
                  </a:txBody>
                  <a:tcPr marL="95250" marR="95250" marT="38100" marB="38100" anchor="ctr">
                    <a:solidFill>
                      <a:srgbClr val="FFFFFF"/>
                    </a:solidFill>
                  </a:tcPr>
                </a:tc>
                <a:tc>
                  <a:txBody>
                    <a:bodyPr wrap="square"/>
                    <a:lstStyle/>
                    <a:p>
                      <a:r>
                        <a:rPr sz="1050" b="0" i="0">
                          <a:solidFill>
                            <a:srgbClr val="051C2C"/>
                          </a:solidFill>
                          <a:latin typeface="Arial"/>
                        </a:rPr>
                        <a:t>Feed credit decisions with consistent, explainable data and monitored models</a:t>
                      </a:r>
                    </a:p>
                  </a:txBody>
                  <a:tcPr marL="95250" marR="95250" marT="38100" marB="38100" anchor="ctr">
                    <a:solidFill>
                      <a:srgbClr val="FFFFFF"/>
                    </a:solidFill>
                  </a:tcPr>
                </a:tc>
                <a:tc>
                  <a:txBody>
                    <a:bodyPr wrap="square"/>
                    <a:lstStyle/>
                    <a:p>
                      <a:r>
                        <a:rPr sz="1050" b="0" i="0">
                          <a:solidFill>
                            <a:srgbClr val="051C2C"/>
                          </a:solidFill>
                          <a:latin typeface="Arial"/>
                        </a:rPr>
                        <a:t>P3, F3</a:t>
                      </a:r>
                    </a:p>
                  </a:txBody>
                  <a:tcPr marL="95250" marR="95250" marT="38100" marB="38100" anchor="ctr">
                    <a:solidFill>
                      <a:srgbClr val="FFFFFF"/>
                    </a:solidFill>
                  </a:tcPr>
                </a:tc>
                <a:tc>
                  <a:txBody>
                    <a:bodyPr wrap="square"/>
                    <a:lstStyle/>
                    <a:p>
                      <a:r>
                        <a:rPr sz="1050" b="0" i="0">
                          <a:solidFill>
                            <a:srgbClr val="051C2C"/>
                          </a:solidFill>
                          <a:latin typeface="Arial"/>
                        </a:rPr>
                        <a:t>Defence</a:t>
                      </a:r>
                    </a:p>
                  </a:txBody>
                  <a:tcPr marL="95250" marR="95250" marT="38100" marB="38100" anchor="ctr">
                    <a:solidFill>
                      <a:srgbClr val="FFFFFF"/>
                    </a:solidFill>
                  </a:tcPr>
                </a:tc>
              </a:tr>
              <a:tr h="533400">
                <a:tc>
                  <a:txBody>
                    <a:bodyPr wrap="square"/>
                    <a:lstStyle/>
                    <a:p>
                      <a:r>
                        <a:rPr sz="1050" b="0" i="0">
                          <a:solidFill>
                            <a:srgbClr val="051C2C"/>
                          </a:solidFill>
                          <a:latin typeface="Arial"/>
                        </a:rPr>
                        <a:t>D6</a:t>
                      </a:r>
                    </a:p>
                  </a:txBody>
                  <a:tcPr marL="95250" marR="95250" marT="38100" marB="38100" anchor="ctr">
                    <a:solidFill>
                      <a:srgbClr val="F6F7F9"/>
                    </a:solidFill>
                  </a:tcPr>
                </a:tc>
                <a:tc>
                  <a:txBody>
                    <a:bodyPr wrap="square"/>
                    <a:lstStyle/>
                    <a:p>
                      <a:r>
                        <a:rPr sz="1050" b="0" i="0">
                          <a:solidFill>
                            <a:srgbClr val="051C2C"/>
                          </a:solidFill>
                          <a:latin typeface="Arial"/>
                        </a:rPr>
                        <a:t>Deliver next-best-action signals to digital, branch and contact-centre colleagues</a:t>
                      </a:r>
                    </a:p>
                  </a:txBody>
                  <a:tcPr marL="95250" marR="95250" marT="38100" marB="38100" anchor="ctr">
                    <a:solidFill>
                      <a:srgbClr val="F6F7F9"/>
                    </a:solidFill>
                  </a:tcPr>
                </a:tc>
                <a:tc>
                  <a:txBody>
                    <a:bodyPr wrap="square"/>
                    <a:lstStyle/>
                    <a:p>
                      <a:r>
                        <a:rPr sz="1050" b="0" i="0">
                          <a:solidFill>
                            <a:srgbClr val="051C2C"/>
                          </a:solidFill>
                          <a:latin typeface="Arial"/>
                        </a:rPr>
                        <a:t>P2, C1</a:t>
                      </a:r>
                    </a:p>
                  </a:txBody>
                  <a:tcPr marL="95250" marR="95250" marT="38100" marB="38100" anchor="ctr">
                    <a:solidFill>
                      <a:srgbClr val="F6F7F9"/>
                    </a:solidFill>
                  </a:tcPr>
                </a:tc>
                <a:tc>
                  <a:txBody>
                    <a:bodyPr wrap="square"/>
                    <a:lstStyle/>
                    <a:p>
                      <a:r>
                        <a:rPr sz="1050" b="0" i="0">
                          <a:solidFill>
                            <a:srgbClr val="051C2C"/>
                          </a:solidFill>
                          <a:latin typeface="Arial"/>
                        </a:rPr>
                        <a:t>Offence</a:t>
                      </a:r>
                    </a:p>
                  </a:txBody>
                  <a:tcPr marL="95250" marR="95250" marT="38100" marB="38100" anchor="ctr">
                    <a:solidFill>
                      <a:srgbClr val="F6F7F9"/>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177" b="0" i="0">
                <a:solidFill>
                  <a:srgbClr val="FFFFFF"/>
                </a:solidFill>
                <a:latin typeface="Arial"/>
              </a:rPr>
              <a:t>Ring-fence a third of data capacity for the customer view and next-best action, so growth work is never paused by remediation.</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strategy scorecard</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baselines and targets.</a:t>
            </a:r>
          </a:p>
        </p:txBody>
      </p:sp>
      <p:graphicFrame>
        <p:nvGraphicFramePr>
          <p:cNvPr id="4" name="Table 3"/>
          <p:cNvGraphicFramePr>
            <a:graphicFrameLocks noGrp="1"/>
          </p:cNvGraphicFramePr>
          <p:nvPr/>
        </p:nvGraphicFramePr>
        <p:xfrm>
          <a:off x="609600" y="1581150"/>
          <a:ext cx="10972796" cy="3200400"/>
        </p:xfrm>
        <a:graphic>
          <a:graphicData uri="http://schemas.openxmlformats.org/drawingml/2006/table">
            <a:tbl>
              <a:tblPr firstRow="1" bandRow="1">
                <a:tableStyleId>{5C22544A-7EE6-4342-B048-85BDC9FD1C3A}</a:tableStyleId>
              </a:tblPr>
              <a:tblGrid>
                <a:gridCol w="1406769"/>
                <a:gridCol w="2110153"/>
                <a:gridCol w="2110153"/>
                <a:gridCol w="703384"/>
                <a:gridCol w="1406769"/>
                <a:gridCol w="2250830"/>
                <a:gridCol w="984738"/>
              </a:tblGrid>
              <a:tr h="533400">
                <a:tc>
                  <a:txBody>
                    <a:bodyPr wrap="square"/>
                    <a:lstStyle/>
                    <a:p>
                      <a:r>
                        <a:rPr sz="975" b="1" i="0">
                          <a:solidFill>
                            <a:srgbClr val="FFFFFF"/>
                          </a:solidFill>
                          <a:latin typeface="Arial"/>
                        </a:rPr>
                        <a:t>Perspective</a:t>
                      </a:r>
                    </a:p>
                  </a:txBody>
                  <a:tcPr marL="95250" marR="95250" marT="38100" marB="38100" anchor="ctr">
                    <a:solidFill>
                      <a:srgbClr val="051C2C"/>
                    </a:solidFill>
                  </a:tcPr>
                </a:tc>
                <a:tc>
                  <a:txBody>
                    <a:bodyPr wrap="square"/>
                    <a:lstStyle/>
                    <a:p>
                      <a:r>
                        <a:rPr sz="975" b="1" i="0">
                          <a:solidFill>
                            <a:srgbClr val="FFFFFF"/>
                          </a:solidFill>
                          <a:latin typeface="Arial"/>
                        </a:rPr>
                        <a:t>Objective</a:t>
                      </a:r>
                    </a:p>
                  </a:txBody>
                  <a:tcPr marL="95250" marR="95250" marT="38100" marB="38100" anchor="ctr">
                    <a:solidFill>
                      <a:srgbClr val="051C2C"/>
                    </a:solidFill>
                  </a:tcPr>
                </a:tc>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Type</a:t>
                      </a:r>
                    </a:p>
                  </a:txBody>
                  <a:tcPr marL="95250" marR="95250" marT="38100" marB="38100" anchor="ctr">
                    <a:solidFill>
                      <a:srgbClr val="051C2C"/>
                    </a:solidFill>
                  </a:tcPr>
                </a:tc>
                <a:tc>
                  <a:txBody>
                    <a:bodyPr wrap="square"/>
                    <a:lstStyle/>
                    <a:p>
                      <a:r>
                        <a:rPr sz="975" b="1" i="0">
                          <a:solidFill>
                            <a:srgbClr val="FFFFFF"/>
                          </a:solidFill>
                          <a:latin typeface="Arial"/>
                        </a:rPr>
                        <a:t>Baseline to target</a:t>
                      </a:r>
                    </a:p>
                  </a:txBody>
                  <a:tcPr marL="95250" marR="95250" marT="38100" marB="38100" anchor="ctr">
                    <a:solidFill>
                      <a:srgbClr val="051C2C"/>
                    </a:solidFill>
                  </a:tcPr>
                </a:tc>
                <a:tc>
                  <a:txBody>
                    <a:bodyPr wrap="square"/>
                    <a:lstStyle/>
                    <a:p>
                      <a:r>
                        <a:rPr sz="975" b="1" i="0">
                          <a:solidFill>
                            <a:srgbClr val="FFFFFF"/>
                          </a:solidFill>
                          <a:latin typeface="Arial"/>
                        </a:rPr>
                        <a:t>Initiative</a:t>
                      </a:r>
                    </a:p>
                  </a:txBody>
                  <a:tcPr marL="95250" marR="95250" marT="38100" marB="38100" anchor="ctr">
                    <a:solidFill>
                      <a:srgbClr val="051C2C"/>
                    </a:solidFill>
                  </a:tcPr>
                </a:tc>
                <a:tc>
                  <a:txBody>
                    <a:bodyPr wrap="square"/>
                    <a:lstStyle/>
                    <a:p>
                      <a:r>
                        <a:rPr sz="975" b="1" i="0">
                          <a:solidFill>
                            <a:srgbClr val="FFFFFF"/>
                          </a:solidFill>
                          <a:latin typeface="Arial"/>
                        </a:rPr>
                        <a:t>Owner</a:t>
                      </a:r>
                    </a:p>
                  </a:txBody>
                  <a:tcPr marL="95250" marR="95250" marT="38100" marB="38100" anchor="ctr">
                    <a:solidFill>
                      <a:srgbClr val="051C2C"/>
                    </a:solidFill>
                  </a:tcPr>
                </a:tc>
              </a:tr>
              <a:tr h="533400">
                <a:tc>
                  <a:txBody>
                    <a:bodyPr wrap="square"/>
                    <a:lstStyle/>
                    <a:p>
                      <a:r>
                        <a:rPr sz="975" b="0" i="0">
                          <a:solidFill>
                            <a:srgbClr val="051C2C"/>
                          </a:solidFill>
                          <a:latin typeface="Arial"/>
                        </a:rPr>
                        <a:t>Value</a:t>
                      </a:r>
                    </a:p>
                  </a:txBody>
                  <a:tcPr marL="95250" marR="95250" marT="38100" marB="38100" anchor="ctr">
                    <a:solidFill>
                      <a:srgbClr val="FFFFFF"/>
                    </a:solidFill>
                  </a:tcPr>
                </a:tc>
                <a:tc>
                  <a:txBody>
                    <a:bodyPr wrap="square"/>
                    <a:lstStyle/>
                    <a:p>
                      <a:r>
                        <a:rPr sz="975" b="0" i="0">
                          <a:solidFill>
                            <a:srgbClr val="051C2C"/>
                          </a:solidFill>
                          <a:latin typeface="Arial"/>
                        </a:rPr>
                        <a:t>Run a simpler, cheaper bank</a:t>
                      </a:r>
                    </a:p>
                  </a:txBody>
                  <a:tcPr marL="95250" marR="95250" marT="38100" marB="38100" anchor="ctr">
                    <a:solidFill>
                      <a:srgbClr val="FFFFFF"/>
                    </a:solidFill>
                  </a:tcPr>
                </a:tc>
                <a:tc>
                  <a:txBody>
                    <a:bodyPr wrap="square"/>
                    <a:lstStyle/>
                    <a:p>
                      <a:r>
                        <a:rPr sz="975" b="0" i="0">
                          <a:solidFill>
                            <a:srgbClr val="051C2C"/>
                          </a:solidFill>
                          <a:latin typeface="Arial"/>
                        </a:rPr>
                        <a:t>Cost-to-income ratio</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c>
                  <a:txBody>
                    <a:bodyPr wrap="square"/>
                    <a:lstStyle/>
                    <a:p>
                      <a:r>
                        <a:rPr sz="975" b="0" i="0">
                          <a:solidFill>
                            <a:srgbClr val="051C2C"/>
                          </a:solidFill>
                          <a:latin typeface="Arial"/>
                        </a:rPr>
                        <a:t>62% to 56%</a:t>
                      </a:r>
                    </a:p>
                  </a:txBody>
                  <a:tcPr marL="95250" marR="95250" marT="38100" marB="38100" anchor="ctr">
                    <a:solidFill>
                      <a:srgbClr val="FFFFFF"/>
                    </a:solidFill>
                  </a:tcPr>
                </a:tc>
                <a:tc>
                  <a:txBody>
                    <a:bodyPr wrap="square"/>
                    <a:lstStyle/>
                    <a:p>
                      <a:r>
                        <a:rPr sz="975" b="0" i="0">
                          <a:solidFill>
                            <a:srgbClr val="051C2C"/>
                          </a:solidFill>
                          <a:latin typeface="Arial"/>
                        </a:rPr>
                        <a:t>Onboarding and servicing automation</a:t>
                      </a:r>
                    </a:p>
                  </a:txBody>
                  <a:tcPr marL="95250" marR="95250" marT="38100" marB="38100" anchor="ctr">
                    <a:solidFill>
                      <a:srgbClr val="FFFFFF"/>
                    </a:solidFill>
                  </a:tcPr>
                </a:tc>
                <a:tc>
                  <a:txBody>
                    <a:bodyPr wrap="square"/>
                    <a:lstStyle/>
                    <a:p>
                      <a:r>
                        <a:rPr sz="975" b="0" i="0">
                          <a:solidFill>
                            <a:srgbClr val="051C2C"/>
                          </a:solidFill>
                          <a:latin typeface="Arial"/>
                        </a:rPr>
                        <a:t>CFO</a:t>
                      </a:r>
                    </a:p>
                  </a:txBody>
                  <a:tcPr marL="95250" marR="95250" marT="38100" marB="38100" anchor="ctr">
                    <a:solidFill>
                      <a:srgbClr val="FFFFFF"/>
                    </a:solidFill>
                  </a:tcPr>
                </a:tc>
              </a:tr>
              <a:tr h="533400">
                <a:tc>
                  <a:txBody>
                    <a:bodyPr wrap="square"/>
                    <a:lstStyle/>
                    <a:p>
                      <a:r>
                        <a:rPr sz="975" b="0" i="0">
                          <a:solidFill>
                            <a:srgbClr val="051C2C"/>
                          </a:solidFill>
                          <a:latin typeface="Arial"/>
                        </a:rPr>
                        <a:t>Value</a:t>
                      </a:r>
                    </a:p>
                  </a:txBody>
                  <a:tcPr marL="95250" marR="95250" marT="38100" marB="38100" anchor="ctr">
                    <a:solidFill>
                      <a:srgbClr val="F6F7F9"/>
                    </a:solidFill>
                  </a:tcPr>
                </a:tc>
                <a:tc>
                  <a:txBody>
                    <a:bodyPr wrap="square"/>
                    <a:lstStyle/>
                    <a:p>
                      <a:r>
                        <a:rPr sz="975" b="0" i="0">
                          <a:solidFill>
                            <a:srgbClr val="051C2C"/>
                          </a:solidFill>
                          <a:latin typeface="Arial"/>
                        </a:rPr>
                        <a:t>Deepen primary relationships</a:t>
                      </a:r>
                    </a:p>
                  </a:txBody>
                  <a:tcPr marL="95250" marR="95250" marT="38100" marB="38100" anchor="ctr">
                    <a:solidFill>
                      <a:srgbClr val="F6F7F9"/>
                    </a:solidFill>
                  </a:tcPr>
                </a:tc>
                <a:tc>
                  <a:txBody>
                    <a:bodyPr wrap="square"/>
                    <a:lstStyle/>
                    <a:p>
                      <a:r>
                        <a:rPr sz="975" b="0" i="0">
                          <a:solidFill>
                            <a:srgbClr val="051C2C"/>
                          </a:solidFill>
                          <a:latin typeface="Arial"/>
                        </a:rPr>
                        <a:t>Customers with a primary current account plus one other product</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c>
                  <a:txBody>
                    <a:bodyPr wrap="square"/>
                    <a:lstStyle/>
                    <a:p>
                      <a:r>
                        <a:rPr sz="975" b="0" i="0">
                          <a:solidFill>
                            <a:srgbClr val="051C2C"/>
                          </a:solidFill>
                          <a:latin typeface="Arial"/>
                        </a:rPr>
                        <a:t>31% to 38%</a:t>
                      </a:r>
                    </a:p>
                  </a:txBody>
                  <a:tcPr marL="95250" marR="95250" marT="38100" marB="38100" anchor="ctr">
                    <a:solidFill>
                      <a:srgbClr val="F6F7F9"/>
                    </a:solidFill>
                  </a:tcPr>
                </a:tc>
                <a:tc>
                  <a:txBody>
                    <a:bodyPr wrap="square"/>
                    <a:lstStyle/>
                    <a:p>
                      <a:r>
                        <a:rPr sz="975" b="0" i="0">
                          <a:solidFill>
                            <a:srgbClr val="051C2C"/>
                          </a:solidFill>
                          <a:latin typeface="Arial"/>
                        </a:rPr>
                        <a:t>Next-best-action pilot</a:t>
                      </a:r>
                    </a:p>
                  </a:txBody>
                  <a:tcPr marL="95250" marR="95250" marT="38100" marB="38100" anchor="ctr">
                    <a:solidFill>
                      <a:srgbClr val="F6F7F9"/>
                    </a:solidFill>
                  </a:tcPr>
                </a:tc>
                <a:tc>
                  <a:txBody>
                    <a:bodyPr wrap="square"/>
                    <a:lstStyle/>
                    <a:p>
                      <a:r>
                        <a:rPr sz="975" b="0" i="0">
                          <a:solidFill>
                            <a:srgbClr val="051C2C"/>
                          </a:solidFill>
                          <a:latin typeface="Arial"/>
                        </a:rPr>
                        <a:t>Retail banking director</a:t>
                      </a:r>
                    </a:p>
                  </a:txBody>
                  <a:tcPr marL="95250" marR="95250" marT="38100" marB="38100" anchor="ctr">
                    <a:solidFill>
                      <a:srgbClr val="F6F7F9"/>
                    </a:solidFill>
                  </a:tcPr>
                </a:tc>
              </a:tr>
              <a:tr h="533400">
                <a:tc>
                  <a:txBody>
                    <a:bodyPr wrap="square"/>
                    <a:lstStyle/>
                    <a:p>
                      <a:r>
                        <a:rPr sz="975" b="0" i="0">
                          <a:solidFill>
                            <a:srgbClr val="051C2C"/>
                          </a:solidFill>
                          <a:latin typeface="Arial"/>
                        </a:rPr>
                        <a:t>Value</a:t>
                      </a:r>
                    </a:p>
                  </a:txBody>
                  <a:tcPr marL="95250" marR="95250" marT="38100" marB="38100" anchor="ctr">
                    <a:solidFill>
                      <a:srgbClr val="FFFFFF"/>
                    </a:solidFill>
                  </a:tcPr>
                </a:tc>
                <a:tc>
                  <a:txBody>
                    <a:bodyPr wrap="square"/>
                    <a:lstStyle/>
                    <a:p>
                      <a:r>
                        <a:rPr sz="975" b="0" i="0">
                          <a:solidFill>
                            <a:srgbClr val="051C2C"/>
                          </a:solidFill>
                          <a:latin typeface="Arial"/>
                        </a:rPr>
                        <a:t>Close supervisory findings</a:t>
                      </a:r>
                    </a:p>
                  </a:txBody>
                  <a:tcPr marL="95250" marR="95250" marT="38100" marB="38100" anchor="ctr">
                    <a:solidFill>
                      <a:srgbClr val="FFFFFF"/>
                    </a:solidFill>
                  </a:tcPr>
                </a:tc>
                <a:tc>
                  <a:txBody>
                    <a:bodyPr wrap="square"/>
                    <a:lstStyle/>
                    <a:p>
                      <a:r>
                        <a:rPr sz="975" b="0" i="0">
                          <a:solidFill>
                            <a:srgbClr val="051C2C"/>
                          </a:solidFill>
                          <a:latin typeface="Arial"/>
                        </a:rPr>
                        <a:t>Open supervisory findings on risk data</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c>
                  <a:txBody>
                    <a:bodyPr wrap="square"/>
                    <a:lstStyle/>
                    <a:p>
                      <a:r>
                        <a:rPr sz="975" b="0" i="0">
                          <a:solidFill>
                            <a:srgbClr val="051C2C"/>
                          </a:solidFill>
                          <a:latin typeface="Arial"/>
                        </a:rPr>
                        <a:t>7 to 0</a:t>
                      </a:r>
                    </a:p>
                  </a:txBody>
                  <a:tcPr marL="95250" marR="95250" marT="38100" marB="38100" anchor="ctr">
                    <a:solidFill>
                      <a:srgbClr val="FFFFFF"/>
                    </a:solidFill>
                  </a:tcPr>
                </a:tc>
                <a:tc>
                  <a:txBody>
                    <a:bodyPr wrap="square"/>
                    <a:lstStyle/>
                    <a:p>
                      <a:r>
                        <a:rPr sz="975" b="0" i="0">
                          <a:solidFill>
                            <a:srgbClr val="051C2C"/>
                          </a:solidFill>
                          <a:latin typeface="Arial"/>
                        </a:rPr>
                        <a:t>Risk data aggregation remediation</a:t>
                      </a:r>
                    </a:p>
                  </a:txBody>
                  <a:tcPr marL="95250" marR="95250" marT="38100" marB="38100" anchor="ctr">
                    <a:solidFill>
                      <a:srgbClr val="FFFFFF"/>
                    </a:solidFill>
                  </a:tcPr>
                </a:tc>
                <a:tc>
                  <a:txBody>
                    <a:bodyPr wrap="square"/>
                    <a:lstStyle/>
                    <a:p>
                      <a:r>
                        <a:rPr sz="975" b="0" i="0">
                          <a:solidFill>
                            <a:srgbClr val="051C2C"/>
                          </a:solidFill>
                          <a:latin typeface="Arial"/>
                        </a:rPr>
                        <a:t>CRO</a:t>
                      </a:r>
                    </a:p>
                  </a:txBody>
                  <a:tcPr marL="95250" marR="95250" marT="38100" marB="38100" anchor="ctr">
                    <a:solidFill>
                      <a:srgbClr val="FFFFFF"/>
                    </a:solidFill>
                  </a:tcPr>
                </a:tc>
              </a:tr>
              <a:tr h="533400">
                <a:tc>
                  <a:txBody>
                    <a:bodyPr wrap="square"/>
                    <a:lstStyle/>
                    <a:p>
                      <a:r>
                        <a:rPr sz="975" b="0" i="0">
                          <a:solidFill>
                            <a:srgbClr val="051C2C"/>
                          </a:solidFill>
                          <a:latin typeface="Arial"/>
                        </a:rPr>
                        <a:t>Stakeholder</a:t>
                      </a:r>
                    </a:p>
                  </a:txBody>
                  <a:tcPr marL="95250" marR="95250" marT="38100" marB="38100" anchor="ctr">
                    <a:solidFill>
                      <a:srgbClr val="F6F7F9"/>
                    </a:solidFill>
                  </a:tcPr>
                </a:tc>
                <a:tc>
                  <a:txBody>
                    <a:bodyPr wrap="square"/>
                    <a:lstStyle/>
                    <a:p>
                      <a:r>
                        <a:rPr sz="975" b="0" i="0">
                          <a:solidFill>
                            <a:srgbClr val="051C2C"/>
                          </a:solidFill>
                          <a:latin typeface="Arial"/>
                        </a:rPr>
                        <a:t>Faster credit answers for small businesses</a:t>
                      </a:r>
                    </a:p>
                  </a:txBody>
                  <a:tcPr marL="95250" marR="95250" marT="38100" marB="38100" anchor="ctr">
                    <a:solidFill>
                      <a:srgbClr val="F6F7F9"/>
                    </a:solidFill>
                  </a:tcPr>
                </a:tc>
                <a:tc>
                  <a:txBody>
                    <a:bodyPr wrap="square"/>
                    <a:lstStyle/>
                    <a:p>
                      <a:r>
                        <a:rPr sz="975" b="0" i="0">
                          <a:solidFill>
                            <a:srgbClr val="051C2C"/>
                          </a:solidFill>
                          <a:latin typeface="Arial"/>
                        </a:rPr>
                        <a:t>Small-business lending decisions made within 48 hours</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c>
                  <a:txBody>
                    <a:bodyPr wrap="square"/>
                    <a:lstStyle/>
                    <a:p>
                      <a:r>
                        <a:rPr sz="975" b="0" i="0">
                          <a:solidFill>
                            <a:srgbClr val="051C2C"/>
                          </a:solidFill>
                          <a:latin typeface="Arial"/>
                        </a:rPr>
                        <a:t>40% to 80%</a:t>
                      </a:r>
                    </a:p>
                  </a:txBody>
                  <a:tcPr marL="95250" marR="95250" marT="38100" marB="38100" anchor="ctr">
                    <a:solidFill>
                      <a:srgbClr val="F6F7F9"/>
                    </a:solidFill>
                  </a:tcPr>
                </a:tc>
                <a:tc>
                  <a:txBody>
                    <a:bodyPr wrap="square"/>
                    <a:lstStyle/>
                    <a:p>
                      <a:r>
                        <a:rPr sz="975" b="0" i="0">
                          <a:solidFill>
                            <a:srgbClr val="051C2C"/>
                          </a:solidFill>
                          <a:latin typeface="Arial"/>
                        </a:rPr>
                        <a:t>Credit decisioning data feed</a:t>
                      </a:r>
                    </a:p>
                  </a:txBody>
                  <a:tcPr marL="95250" marR="95250" marT="38100" marB="38100" anchor="ctr">
                    <a:solidFill>
                      <a:srgbClr val="F6F7F9"/>
                    </a:solidFill>
                  </a:tcPr>
                </a:tc>
                <a:tc>
                  <a:txBody>
                    <a:bodyPr wrap="square"/>
                    <a:lstStyle/>
                    <a:p>
                      <a:r>
                        <a:rPr sz="975" b="0" i="0">
                          <a:solidFill>
                            <a:srgbClr val="051C2C"/>
                          </a:solidFill>
                          <a:latin typeface="Arial"/>
                        </a:rPr>
                        <a:t>Chief credit officer</a:t>
                      </a:r>
                    </a:p>
                  </a:txBody>
                  <a:tcPr marL="95250" marR="95250" marT="38100" marB="38100" anchor="ctr">
                    <a:solidFill>
                      <a:srgbClr val="F6F7F9"/>
                    </a:solidFill>
                  </a:tcPr>
                </a:tc>
              </a:tr>
              <a:tr h="533400">
                <a:tc>
                  <a:txBody>
                    <a:bodyPr wrap="square"/>
                    <a:lstStyle/>
                    <a:p>
                      <a:r>
                        <a:rPr sz="975" b="0" i="0">
                          <a:solidFill>
                            <a:srgbClr val="051C2C"/>
                          </a:solidFill>
                          <a:latin typeface="Arial"/>
                        </a:rPr>
                        <a:t>Stakeholder</a:t>
                      </a:r>
                    </a:p>
                  </a:txBody>
                  <a:tcPr marL="95250" marR="95250" marT="38100" marB="38100" anchor="ctr">
                    <a:solidFill>
                      <a:srgbClr val="FFFFFF"/>
                    </a:solidFill>
                  </a:tcPr>
                </a:tc>
                <a:tc>
                  <a:txBody>
                    <a:bodyPr wrap="square"/>
                    <a:lstStyle/>
                    <a:p>
                      <a:r>
                        <a:rPr sz="975" b="0" i="0">
                          <a:solidFill>
                            <a:srgbClr val="051C2C"/>
                          </a:solidFill>
                          <a:latin typeface="Arial"/>
                        </a:rPr>
                        <a:t>Business users trust and self-serve</a:t>
                      </a:r>
                    </a:p>
                  </a:txBody>
                  <a:tcPr marL="95250" marR="95250" marT="38100" marB="38100" anchor="ctr">
                    <a:solidFill>
                      <a:srgbClr val="FFFFFF"/>
                    </a:solidFill>
                  </a:tcPr>
                </a:tc>
                <a:tc>
                  <a:txBody>
                    <a:bodyPr wrap="square"/>
                    <a:lstStyle/>
                    <a:p>
                      <a:r>
                        <a:rPr sz="975" b="0" i="0">
                          <a:solidFill>
                            <a:srgbClr val="051C2C"/>
                          </a:solidFill>
                          <a:latin typeface="Arial"/>
                        </a:rPr>
                        <a:t>Monthly active users of certified reports and dashboards</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120 to 600</a:t>
                      </a:r>
                    </a:p>
                  </a:txBody>
                  <a:tcPr marL="95250" marR="95250" marT="38100" marB="38100" anchor="ctr">
                    <a:solidFill>
                      <a:srgbClr val="FFFFFF"/>
                    </a:solidFill>
                  </a:tcPr>
                </a:tc>
                <a:tc>
                  <a:txBody>
                    <a:bodyPr wrap="square"/>
                    <a:lstStyle/>
                    <a:p>
                      <a:r>
                        <a:rPr sz="975" b="0" i="0">
                          <a:solidFill>
                            <a:srgbClr val="051C2C"/>
                          </a:solidFill>
                          <a:latin typeface="Arial"/>
                        </a:rPr>
                        <a:t>Certified reporting layer</a:t>
                      </a:r>
                    </a:p>
                  </a:txBody>
                  <a:tcPr marL="95250" marR="95250" marT="38100" marB="38100" anchor="ctr">
                    <a:solidFill>
                      <a:srgbClr val="FFFFFF"/>
                    </a:solidFill>
                  </a:tcPr>
                </a:tc>
                <a:tc>
                  <a:txBody>
                    <a:bodyPr wrap="square"/>
                    <a:lstStyle/>
                    <a:p>
                      <a:r>
                        <a:rPr sz="975" b="0" i="0">
                          <a:solidFill>
                            <a:srgbClr val="051C2C"/>
                          </a:solidFill>
                          <a:latin typeface="Arial"/>
                        </a:rPr>
                        <a:t>CDO</a:t>
                      </a:r>
                    </a:p>
                  </a:txBody>
                  <a:tcPr marL="95250" marR="95250" marT="38100" marB="38100" anchor="ctr">
                    <a:solidFill>
                      <a:srgbClr val="FFFFFF"/>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170" b="0" i="0">
                <a:solidFill>
                  <a:srgbClr val="FFFFFF"/>
                </a:solidFill>
                <a:latin typeface="Arial"/>
              </a:rPr>
              <a:t>Share the lead measures with the supervisor monthly, because they evidence controls in operation before findings formally close.</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Data strategy scorecard (continued)</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baselines and targets.</a:t>
            </a:r>
          </a:p>
        </p:txBody>
      </p:sp>
      <p:graphicFrame>
        <p:nvGraphicFramePr>
          <p:cNvPr id="4" name="Table 3"/>
          <p:cNvGraphicFramePr>
            <a:graphicFrameLocks noGrp="1"/>
          </p:cNvGraphicFramePr>
          <p:nvPr/>
        </p:nvGraphicFramePr>
        <p:xfrm>
          <a:off x="609600" y="1581150"/>
          <a:ext cx="10972796" cy="3200400"/>
        </p:xfrm>
        <a:graphic>
          <a:graphicData uri="http://schemas.openxmlformats.org/drawingml/2006/table">
            <a:tbl>
              <a:tblPr firstRow="1" bandRow="1">
                <a:tableStyleId>{5C22544A-7EE6-4342-B048-85BDC9FD1C3A}</a:tableStyleId>
              </a:tblPr>
              <a:tblGrid>
                <a:gridCol w="1406769"/>
                <a:gridCol w="2110153"/>
                <a:gridCol w="2110153"/>
                <a:gridCol w="703384"/>
                <a:gridCol w="1406769"/>
                <a:gridCol w="2250830"/>
                <a:gridCol w="984738"/>
              </a:tblGrid>
              <a:tr h="533400">
                <a:tc>
                  <a:txBody>
                    <a:bodyPr wrap="square"/>
                    <a:lstStyle/>
                    <a:p>
                      <a:r>
                        <a:rPr sz="975" b="1" i="0">
                          <a:solidFill>
                            <a:srgbClr val="FFFFFF"/>
                          </a:solidFill>
                          <a:latin typeface="Arial"/>
                        </a:rPr>
                        <a:t>Perspective</a:t>
                      </a:r>
                    </a:p>
                  </a:txBody>
                  <a:tcPr marL="95250" marR="95250" marT="38100" marB="38100" anchor="ctr">
                    <a:solidFill>
                      <a:srgbClr val="051C2C"/>
                    </a:solidFill>
                  </a:tcPr>
                </a:tc>
                <a:tc>
                  <a:txBody>
                    <a:bodyPr wrap="square"/>
                    <a:lstStyle/>
                    <a:p>
                      <a:r>
                        <a:rPr sz="975" b="1" i="0">
                          <a:solidFill>
                            <a:srgbClr val="FFFFFF"/>
                          </a:solidFill>
                          <a:latin typeface="Arial"/>
                        </a:rPr>
                        <a:t>Objective</a:t>
                      </a:r>
                    </a:p>
                  </a:txBody>
                  <a:tcPr marL="95250" marR="95250" marT="38100" marB="38100" anchor="ctr">
                    <a:solidFill>
                      <a:srgbClr val="051C2C"/>
                    </a:solidFill>
                  </a:tcPr>
                </a:tc>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Type</a:t>
                      </a:r>
                    </a:p>
                  </a:txBody>
                  <a:tcPr marL="95250" marR="95250" marT="38100" marB="38100" anchor="ctr">
                    <a:solidFill>
                      <a:srgbClr val="051C2C"/>
                    </a:solidFill>
                  </a:tcPr>
                </a:tc>
                <a:tc>
                  <a:txBody>
                    <a:bodyPr wrap="square"/>
                    <a:lstStyle/>
                    <a:p>
                      <a:r>
                        <a:rPr sz="975" b="1" i="0">
                          <a:solidFill>
                            <a:srgbClr val="FFFFFF"/>
                          </a:solidFill>
                          <a:latin typeface="Arial"/>
                        </a:rPr>
                        <a:t>Baseline to target</a:t>
                      </a:r>
                    </a:p>
                  </a:txBody>
                  <a:tcPr marL="95250" marR="95250" marT="38100" marB="38100" anchor="ctr">
                    <a:solidFill>
                      <a:srgbClr val="051C2C"/>
                    </a:solidFill>
                  </a:tcPr>
                </a:tc>
                <a:tc>
                  <a:txBody>
                    <a:bodyPr wrap="square"/>
                    <a:lstStyle/>
                    <a:p>
                      <a:r>
                        <a:rPr sz="975" b="1" i="0">
                          <a:solidFill>
                            <a:srgbClr val="FFFFFF"/>
                          </a:solidFill>
                          <a:latin typeface="Arial"/>
                        </a:rPr>
                        <a:t>Initiative</a:t>
                      </a:r>
                    </a:p>
                  </a:txBody>
                  <a:tcPr marL="95250" marR="95250" marT="38100" marB="38100" anchor="ctr">
                    <a:solidFill>
                      <a:srgbClr val="051C2C"/>
                    </a:solidFill>
                  </a:tcPr>
                </a:tc>
                <a:tc>
                  <a:txBody>
                    <a:bodyPr wrap="square"/>
                    <a:lstStyle/>
                    <a:p>
                      <a:r>
                        <a:rPr sz="975" b="1" i="0">
                          <a:solidFill>
                            <a:srgbClr val="FFFFFF"/>
                          </a:solidFill>
                          <a:latin typeface="Arial"/>
                        </a:rPr>
                        <a:t>Owner</a:t>
                      </a:r>
                    </a:p>
                  </a:txBody>
                  <a:tcPr marL="95250" marR="95250" marT="38100" marB="38100" anchor="ctr">
                    <a:solidFill>
                      <a:srgbClr val="051C2C"/>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FFFFF"/>
                    </a:solidFill>
                  </a:tcPr>
                </a:tc>
                <a:tc>
                  <a:txBody>
                    <a:bodyPr wrap="square"/>
                    <a:lstStyle/>
                    <a:p>
                      <a:r>
                        <a:rPr sz="975" b="0" i="0">
                          <a:solidFill>
                            <a:srgbClr val="051C2C"/>
                          </a:solidFill>
                          <a:latin typeface="Arial"/>
                        </a:rPr>
                        <a:t>Critical data under control</a:t>
                      </a:r>
                    </a:p>
                  </a:txBody>
                  <a:tcPr marL="95250" marR="95250" marT="38100" marB="38100" anchor="ctr">
                    <a:solidFill>
                      <a:srgbClr val="FFFFFF"/>
                    </a:solidFill>
                  </a:tcPr>
                </a:tc>
                <a:tc>
                  <a:txBody>
                    <a:bodyPr wrap="square"/>
                    <a:lstStyle/>
                    <a:p>
                      <a:r>
                        <a:rPr sz="975" b="0" i="0">
                          <a:solidFill>
                            <a:srgbClr val="051C2C"/>
                          </a:solidFill>
                          <a:latin typeface="Arial"/>
                        </a:rPr>
                        <a:t>Critical data elements with lineage, owner and quality rule</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22% to 100%</a:t>
                      </a:r>
                    </a:p>
                  </a:txBody>
                  <a:tcPr marL="95250" marR="95250" marT="38100" marB="38100" anchor="ctr">
                    <a:solidFill>
                      <a:srgbClr val="FFFFFF"/>
                    </a:solidFill>
                  </a:tcPr>
                </a:tc>
                <a:tc>
                  <a:txBody>
                    <a:bodyPr wrap="square"/>
                    <a:lstStyle/>
                    <a:p>
                      <a:r>
                        <a:rPr sz="975" b="0" i="0">
                          <a:solidFill>
                            <a:srgbClr val="051C2C"/>
                          </a:solidFill>
                          <a:latin typeface="Arial"/>
                        </a:rPr>
                        <a:t>Risk data aggregation remediation</a:t>
                      </a:r>
                    </a:p>
                  </a:txBody>
                  <a:tcPr marL="95250" marR="95250" marT="38100" marB="38100" anchor="ctr">
                    <a:solidFill>
                      <a:srgbClr val="FFFFFF"/>
                    </a:solidFill>
                  </a:tcPr>
                </a:tc>
                <a:tc>
                  <a:txBody>
                    <a:bodyPr wrap="square"/>
                    <a:lstStyle/>
                    <a:p>
                      <a:r>
                        <a:rPr sz="975" b="0" i="0">
                          <a:solidFill>
                            <a:srgbClr val="051C2C"/>
                          </a:solidFill>
                          <a:latin typeface="Arial"/>
                        </a:rPr>
                        <a:t>CDO</a:t>
                      </a:r>
                    </a:p>
                  </a:txBody>
                  <a:tcPr marL="95250" marR="95250" marT="38100" marB="38100" anchor="ctr">
                    <a:solidFill>
                      <a:srgbClr val="FFFFFF"/>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6F7F9"/>
                    </a:solidFill>
                  </a:tcPr>
                </a:tc>
                <a:tc>
                  <a:txBody>
                    <a:bodyPr wrap="square"/>
                    <a:lstStyle/>
                    <a:p>
                      <a:r>
                        <a:rPr sz="975" b="0" i="0">
                          <a:solidFill>
                            <a:srgbClr val="051C2C"/>
                          </a:solidFill>
                          <a:latin typeface="Arial"/>
                        </a:rPr>
                        <a:t>Returns right first time</a:t>
                      </a:r>
                    </a:p>
                  </a:txBody>
                  <a:tcPr marL="95250" marR="95250" marT="38100" marB="38100" anchor="ctr">
                    <a:solidFill>
                      <a:srgbClr val="F6F7F9"/>
                    </a:solidFill>
                  </a:tcPr>
                </a:tc>
                <a:tc>
                  <a:txBody>
                    <a:bodyPr wrap="square"/>
                    <a:lstStyle/>
                    <a:p>
                      <a:r>
                        <a:rPr sz="975" b="0" i="0">
                          <a:solidFill>
                            <a:srgbClr val="051C2C"/>
                          </a:solidFill>
                          <a:latin typeface="Arial"/>
                        </a:rPr>
                        <a:t>Manual adjustments to regulatory returns per quarter</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c>
                  <a:txBody>
                    <a:bodyPr wrap="square"/>
                    <a:lstStyle/>
                    <a:p>
                      <a:r>
                        <a:rPr sz="975" b="0" i="0">
                          <a:solidFill>
                            <a:srgbClr val="051C2C"/>
                          </a:solidFill>
                          <a:latin typeface="Arial"/>
                        </a:rPr>
                        <a:t>46 to 5</a:t>
                      </a:r>
                    </a:p>
                  </a:txBody>
                  <a:tcPr marL="95250" marR="95250" marT="38100" marB="38100" anchor="ctr">
                    <a:solidFill>
                      <a:srgbClr val="F6F7F9"/>
                    </a:solidFill>
                  </a:tcPr>
                </a:tc>
                <a:tc>
                  <a:txBody>
                    <a:bodyPr wrap="square"/>
                    <a:lstStyle/>
                    <a:p>
                      <a:r>
                        <a:rPr sz="975" b="0" i="0">
                          <a:solidFill>
                            <a:srgbClr val="051C2C"/>
                          </a:solidFill>
                          <a:latin typeface="Arial"/>
                        </a:rPr>
                        <a:t>Certified reporting layer</a:t>
                      </a:r>
                    </a:p>
                  </a:txBody>
                  <a:tcPr marL="95250" marR="95250" marT="38100" marB="38100" anchor="ctr">
                    <a:solidFill>
                      <a:srgbClr val="F6F7F9"/>
                    </a:solidFill>
                  </a:tcPr>
                </a:tc>
                <a:tc>
                  <a:txBody>
                    <a:bodyPr wrap="square"/>
                    <a:lstStyle/>
                    <a:p>
                      <a:r>
                        <a:rPr sz="975" b="0" i="0">
                          <a:solidFill>
                            <a:srgbClr val="051C2C"/>
                          </a:solidFill>
                          <a:latin typeface="Arial"/>
                        </a:rPr>
                        <a:t>Head of regulatory reporting</a:t>
                      </a:r>
                    </a:p>
                  </a:txBody>
                  <a:tcPr marL="95250" marR="95250" marT="38100" marB="38100" anchor="ctr">
                    <a:solidFill>
                      <a:srgbClr val="F6F7F9"/>
                    </a:solidFill>
                  </a:tcPr>
                </a:tc>
              </a:tr>
              <a:tr h="533400">
                <a:tc>
                  <a:txBody>
                    <a:bodyPr wrap="square"/>
                    <a:lstStyle/>
                    <a:p>
                      <a:r>
                        <a:rPr sz="975" b="0" i="0">
                          <a:solidFill>
                            <a:srgbClr val="051C2C"/>
                          </a:solidFill>
                          <a:latin typeface="Arial"/>
                        </a:rPr>
                        <a:t>Data operations</a:t>
                      </a:r>
                    </a:p>
                  </a:txBody>
                  <a:tcPr marL="95250" marR="95250" marT="38100" marB="38100" anchor="ctr">
                    <a:solidFill>
                      <a:srgbClr val="FFFFFF"/>
                    </a:solidFill>
                  </a:tcPr>
                </a:tc>
                <a:tc>
                  <a:txBody>
                    <a:bodyPr wrap="square"/>
                    <a:lstStyle/>
                    <a:p>
                      <a:r>
                        <a:rPr sz="975" b="0" i="0">
                          <a:solidFill>
                            <a:srgbClr val="051C2C"/>
                          </a:solidFill>
                          <a:latin typeface="Arial"/>
                        </a:rPr>
                        <a:t>One record per customer</a:t>
                      </a:r>
                    </a:p>
                  </a:txBody>
                  <a:tcPr marL="95250" marR="95250" marT="38100" marB="38100" anchor="ctr">
                    <a:solidFill>
                      <a:srgbClr val="FFFFFF"/>
                    </a:solidFill>
                  </a:tcPr>
                </a:tc>
                <a:tc>
                  <a:txBody>
                    <a:bodyPr wrap="square"/>
                    <a:lstStyle/>
                    <a:p>
                      <a:r>
                        <a:rPr sz="975" b="0" i="0">
                          <a:solidFill>
                            <a:srgbClr val="051C2C"/>
                          </a:solidFill>
                          <a:latin typeface="Arial"/>
                        </a:rPr>
                        <a:t>Customer records resolved to a single golden record</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78% to 97%</a:t>
                      </a:r>
                    </a:p>
                  </a:txBody>
                  <a:tcPr marL="95250" marR="95250" marT="38100" marB="38100" anchor="ctr">
                    <a:solidFill>
                      <a:srgbClr val="FFFFFF"/>
                    </a:solidFill>
                  </a:tcPr>
                </a:tc>
                <a:tc>
                  <a:txBody>
                    <a:bodyPr wrap="square"/>
                    <a:lstStyle/>
                    <a:p>
                      <a:r>
                        <a:rPr sz="975" b="0" i="0">
                          <a:solidFill>
                            <a:srgbClr val="051C2C"/>
                          </a:solidFill>
                          <a:latin typeface="Arial"/>
                        </a:rPr>
                        <a:t>Single customer view build</a:t>
                      </a:r>
                    </a:p>
                  </a:txBody>
                  <a:tcPr marL="95250" marR="95250" marT="38100" marB="38100" anchor="ctr">
                    <a:solidFill>
                      <a:srgbClr val="FFFFFF"/>
                    </a:solidFill>
                  </a:tcPr>
                </a:tc>
                <a:tc>
                  <a:txBody>
                    <a:bodyPr wrap="square"/>
                    <a:lstStyle/>
                    <a:p>
                      <a:r>
                        <a:rPr sz="975" b="0" i="0">
                          <a:solidFill>
                            <a:srgbClr val="051C2C"/>
                          </a:solidFill>
                          <a:latin typeface="Arial"/>
                        </a:rPr>
                        <a:t>Head of data management</a:t>
                      </a:r>
                    </a:p>
                  </a:txBody>
                  <a:tcPr marL="95250" marR="95250" marT="38100" marB="38100" anchor="ctr">
                    <a:solidFill>
                      <a:srgbClr val="FFFFFF"/>
                    </a:solidFill>
                  </a:tcPr>
                </a:tc>
              </a:tr>
              <a:tr h="533400">
                <a:tc>
                  <a:txBody>
                    <a:bodyPr wrap="square"/>
                    <a:lstStyle/>
                    <a:p>
                      <a:r>
                        <a:rPr sz="975" b="0" i="0">
                          <a:solidFill>
                            <a:srgbClr val="051C2C"/>
                          </a:solidFill>
                          <a:latin typeface="Arial"/>
                        </a:rPr>
                        <a:t>Capability</a:t>
                      </a:r>
                    </a:p>
                  </a:txBody>
                  <a:tcPr marL="95250" marR="95250" marT="38100" marB="38100" anchor="ctr">
                    <a:solidFill>
                      <a:srgbClr val="F6F7F9"/>
                    </a:solidFill>
                  </a:tcPr>
                </a:tc>
                <a:tc>
                  <a:txBody>
                    <a:bodyPr wrap="square"/>
                    <a:lstStyle/>
                    <a:p>
                      <a:r>
                        <a:rPr sz="975" b="0" i="0">
                          <a:solidFill>
                            <a:srgbClr val="051C2C"/>
                          </a:solidFill>
                          <a:latin typeface="Arial"/>
                        </a:rPr>
                        <a:t>Ownership in place</a:t>
                      </a:r>
                    </a:p>
                  </a:txBody>
                  <a:tcPr marL="95250" marR="95250" marT="38100" marB="38100" anchor="ctr">
                    <a:solidFill>
                      <a:srgbClr val="F6F7F9"/>
                    </a:solidFill>
                  </a:tcPr>
                </a:tc>
                <a:tc>
                  <a:txBody>
                    <a:bodyPr wrap="square"/>
                    <a:lstStyle/>
                    <a:p>
                      <a:r>
                        <a:rPr sz="975" b="0" i="0">
                          <a:solidFill>
                            <a:srgbClr val="051C2C"/>
                          </a:solidFill>
                          <a:latin typeface="Arial"/>
                        </a:rPr>
                        <a:t>Data domains with a named owner and steward</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c>
                  <a:txBody>
                    <a:bodyPr wrap="square"/>
                    <a:lstStyle/>
                    <a:p>
                      <a:r>
                        <a:rPr sz="975" b="0" i="0">
                          <a:solidFill>
                            <a:srgbClr val="051C2C"/>
                          </a:solidFill>
                          <a:latin typeface="Arial"/>
                        </a:rPr>
                        <a:t>3 of 9 to 9 of 9</a:t>
                      </a:r>
                    </a:p>
                  </a:txBody>
                  <a:tcPr marL="95250" marR="95250" marT="38100" marB="38100" anchor="ctr">
                    <a:solidFill>
                      <a:srgbClr val="F6F7F9"/>
                    </a:solidFill>
                  </a:tcPr>
                </a:tc>
                <a:tc>
                  <a:txBody>
                    <a:bodyPr wrap="square"/>
                    <a:lstStyle/>
                    <a:p>
                      <a:r>
                        <a:rPr sz="975" b="0" i="0">
                          <a:solidFill>
                            <a:srgbClr val="051C2C"/>
                          </a:solidFill>
                          <a:latin typeface="Arial"/>
                        </a:rPr>
                        <a:t>Data governance council and policy</a:t>
                      </a:r>
                    </a:p>
                  </a:txBody>
                  <a:tcPr marL="95250" marR="95250" marT="38100" marB="38100" anchor="ctr">
                    <a:solidFill>
                      <a:srgbClr val="F6F7F9"/>
                    </a:solidFill>
                  </a:tcPr>
                </a:tc>
                <a:tc>
                  <a:txBody>
                    <a:bodyPr wrap="square"/>
                    <a:lstStyle/>
                    <a:p>
                      <a:r>
                        <a:rPr sz="975" b="0" i="0">
                          <a:solidFill>
                            <a:srgbClr val="051C2C"/>
                          </a:solidFill>
                          <a:latin typeface="Arial"/>
                        </a:rPr>
                        <a:t>CDO</a:t>
                      </a:r>
                    </a:p>
                  </a:txBody>
                  <a:tcPr marL="95250" marR="95250" marT="38100" marB="38100" anchor="ctr">
                    <a:solidFill>
                      <a:srgbClr val="F6F7F9"/>
                    </a:solidFill>
                  </a:tcPr>
                </a:tc>
              </a:tr>
              <a:tr h="533400">
                <a:tc>
                  <a:txBody>
                    <a:bodyPr wrap="square"/>
                    <a:lstStyle/>
                    <a:p>
                      <a:r>
                        <a:rPr sz="975" b="0" i="0">
                          <a:solidFill>
                            <a:srgbClr val="051C2C"/>
                          </a:solidFill>
                          <a:latin typeface="Arial"/>
                        </a:rPr>
                        <a:t>Capability</a:t>
                      </a:r>
                    </a:p>
                  </a:txBody>
                  <a:tcPr marL="95250" marR="95250" marT="38100" marB="38100" anchor="ctr">
                    <a:solidFill>
                      <a:srgbClr val="FFFFFF"/>
                    </a:solidFill>
                  </a:tcPr>
                </a:tc>
                <a:tc>
                  <a:txBody>
                    <a:bodyPr wrap="square"/>
                    <a:lstStyle/>
                    <a:p>
                      <a:r>
                        <a:rPr sz="975" b="0" i="0">
                          <a:solidFill>
                            <a:srgbClr val="051C2C"/>
                          </a:solidFill>
                          <a:latin typeface="Arial"/>
                        </a:rPr>
                        <a:t>Models under control</a:t>
                      </a:r>
                    </a:p>
                  </a:txBody>
                  <a:tcPr marL="95250" marR="95250" marT="38100" marB="38100" anchor="ctr">
                    <a:solidFill>
                      <a:srgbClr val="FFFFFF"/>
                    </a:solidFill>
                  </a:tcPr>
                </a:tc>
                <a:tc>
                  <a:txBody>
                    <a:bodyPr wrap="square"/>
                    <a:lstStyle/>
                    <a:p>
                      <a:r>
                        <a:rPr sz="975" b="0" i="0">
                          <a:solidFill>
                            <a:srgbClr val="051C2C"/>
                          </a:solidFill>
                          <a:latin typeface="Arial"/>
                        </a:rPr>
                        <a:t>Production models with documented validation and monitoring</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c>
                  <a:txBody>
                    <a:bodyPr wrap="square"/>
                    <a:lstStyle/>
                    <a:p>
                      <a:r>
                        <a:rPr sz="975" b="0" i="0">
                          <a:solidFill>
                            <a:srgbClr val="051C2C"/>
                          </a:solidFill>
                          <a:latin typeface="Arial"/>
                        </a:rPr>
                        <a:t>55% to 100%</a:t>
                      </a:r>
                    </a:p>
                  </a:txBody>
                  <a:tcPr marL="95250" marR="95250" marT="38100" marB="38100" anchor="ctr">
                    <a:solidFill>
                      <a:srgbClr val="FFFFFF"/>
                    </a:solidFill>
                  </a:tcPr>
                </a:tc>
                <a:tc>
                  <a:txBody>
                    <a:bodyPr wrap="square"/>
                    <a:lstStyle/>
                    <a:p>
                      <a:r>
                        <a:rPr sz="975" b="0" i="0">
                          <a:solidFill>
                            <a:srgbClr val="051C2C"/>
                          </a:solidFill>
                          <a:latin typeface="Arial"/>
                        </a:rPr>
                        <a:t>Model risk management framework</a:t>
                      </a:r>
                    </a:p>
                  </a:txBody>
                  <a:tcPr marL="95250" marR="95250" marT="38100" marB="38100" anchor="ctr">
                    <a:solidFill>
                      <a:srgbClr val="FFFFFF"/>
                    </a:solidFill>
                  </a:tcPr>
                </a:tc>
                <a:tc>
                  <a:txBody>
                    <a:bodyPr wrap="square"/>
                    <a:lstStyle/>
                    <a:p>
                      <a:r>
                        <a:rPr sz="975" b="0" i="0">
                          <a:solidFill>
                            <a:srgbClr val="051C2C"/>
                          </a:solidFill>
                          <a:latin typeface="Arial"/>
                        </a:rPr>
                        <a:t>CRO</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Prioritised use cases</a:t>
            </a:r>
          </a:p>
        </p:txBody>
      </p:sp>
      <p:graphicFrame>
        <p:nvGraphicFramePr>
          <p:cNvPr id="3" name="Table 2"/>
          <p:cNvGraphicFramePr>
            <a:graphicFrameLocks noGrp="1"/>
          </p:cNvGraphicFramePr>
          <p:nvPr/>
        </p:nvGraphicFramePr>
        <p:xfrm>
          <a:off x="609600" y="1257300"/>
          <a:ext cx="10972798" cy="4267200"/>
        </p:xfrm>
        <a:graphic>
          <a:graphicData uri="http://schemas.openxmlformats.org/drawingml/2006/table">
            <a:tbl>
              <a:tblPr firstRow="1" bandRow="1">
                <a:tableStyleId>{5C22544A-7EE6-4342-B048-85BDC9FD1C3A}</a:tableStyleId>
              </a:tblPr>
              <a:tblGrid>
                <a:gridCol w="2786742"/>
                <a:gridCol w="870857"/>
                <a:gridCol w="870857"/>
                <a:gridCol w="1219200"/>
                <a:gridCol w="5225142"/>
              </a:tblGrid>
              <a:tr h="533400">
                <a:tc>
                  <a:txBody>
                    <a:bodyPr wrap="square"/>
                    <a:lstStyle/>
                    <a:p>
                      <a:r>
                        <a:rPr sz="1200" b="1" i="0">
                          <a:solidFill>
                            <a:srgbClr val="FFFFFF"/>
                          </a:solidFill>
                          <a:latin typeface="Arial"/>
                        </a:rPr>
                        <a:t>Use case</a:t>
                      </a:r>
                    </a:p>
                  </a:txBody>
                  <a:tcPr marL="95250" marR="95250" marT="38100" marB="38100" anchor="ctr">
                    <a:solidFill>
                      <a:srgbClr val="051C2C"/>
                    </a:solidFill>
                  </a:tcPr>
                </a:tc>
                <a:tc>
                  <a:txBody>
                    <a:bodyPr wrap="square"/>
                    <a:lstStyle/>
                    <a:p>
                      <a:r>
                        <a:rPr sz="1200" b="1" i="0">
                          <a:solidFill>
                            <a:srgbClr val="FFFFFF"/>
                          </a:solidFill>
                          <a:latin typeface="Arial"/>
                        </a:rPr>
                        <a:t>Theme</a:t>
                      </a:r>
                    </a:p>
                  </a:txBody>
                  <a:tcPr marL="95250" marR="95250" marT="38100" marB="38100" anchor="ctr">
                    <a:solidFill>
                      <a:srgbClr val="051C2C"/>
                    </a:solidFill>
                  </a:tcPr>
                </a:tc>
                <a:tc>
                  <a:txBody>
                    <a:bodyPr wrap="square"/>
                    <a:lstStyle/>
                    <a:p>
                      <a:r>
                        <a:rPr sz="1200" b="1" i="0">
                          <a:solidFill>
                            <a:srgbClr val="FFFFFF"/>
                          </a:solidFill>
                          <a:latin typeface="Arial"/>
                        </a:rPr>
                        <a:t>Value</a:t>
                      </a:r>
                    </a:p>
                  </a:txBody>
                  <a:tcPr marL="95250" marR="95250" marT="38100" marB="38100" anchor="ctr">
                    <a:solidFill>
                      <a:srgbClr val="051C2C"/>
                    </a:solidFill>
                  </a:tcPr>
                </a:tc>
                <a:tc>
                  <a:txBody>
                    <a:bodyPr wrap="square"/>
                    <a:lstStyle/>
                    <a:p>
                      <a:r>
                        <a:rPr sz="1200" b="1" i="0">
                          <a:solidFill>
                            <a:srgbClr val="FFFFFF"/>
                          </a:solidFill>
                          <a:latin typeface="Arial"/>
                        </a:rPr>
                        <a:t>Feasibility</a:t>
                      </a:r>
                    </a:p>
                  </a:txBody>
                  <a:tcPr marL="95250" marR="95250" marT="38100" marB="38100" anchor="ctr">
                    <a:solidFill>
                      <a:srgbClr val="051C2C"/>
                    </a:solidFill>
                  </a:tcPr>
                </a:tc>
                <a:tc>
                  <a:txBody>
                    <a:bodyPr wrap="square"/>
                    <a:lstStyle/>
                    <a:p>
                      <a:r>
                        <a:rPr sz="1200" b="1" i="0">
                          <a:solidFill>
                            <a:srgbClr val="FFFFFF"/>
                          </a:solidFill>
                          <a:latin typeface="Arial"/>
                        </a:rPr>
                        <a:t>Decision it improves</a:t>
                      </a:r>
                    </a:p>
                  </a:txBody>
                  <a:tcPr marL="95250" marR="95250" marT="38100" marB="38100" anchor="ctr">
                    <a:solidFill>
                      <a:srgbClr val="051C2C"/>
                    </a:solidFill>
                  </a:tcPr>
                </a:tc>
              </a:tr>
              <a:tr h="533400">
                <a:tc>
                  <a:txBody>
                    <a:bodyPr wrap="square"/>
                    <a:lstStyle/>
                    <a:p>
                      <a:r>
                        <a:rPr sz="1200" b="0" i="0">
                          <a:solidFill>
                            <a:srgbClr val="051C2C"/>
                          </a:solidFill>
                          <a:latin typeface="Arial"/>
                        </a:rPr>
                        <a:t>Concentration and large exposure monitoring</a:t>
                      </a:r>
                    </a:p>
                  </a:txBody>
                  <a:tcPr marL="95250" marR="95250" marT="38100" marB="38100" anchor="ctr">
                    <a:solidFill>
                      <a:srgbClr val="FFFFFF"/>
                    </a:solidFill>
                  </a:tcPr>
                </a:tc>
                <a:tc>
                  <a:txBody>
                    <a:bodyPr wrap="square"/>
                    <a:lstStyle/>
                    <a:p>
                      <a:r>
                        <a:rPr sz="1200" b="0" i="0">
                          <a:solidFill>
                            <a:srgbClr val="051C2C"/>
                          </a:solidFill>
                          <a:latin typeface="Arial"/>
                        </a:rPr>
                        <a:t>T1</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Are we within limits by sector and connected party, today?</a:t>
                      </a:r>
                    </a:p>
                  </a:txBody>
                  <a:tcPr marL="95250" marR="95250" marT="38100" marB="38100" anchor="ctr">
                    <a:solidFill>
                      <a:srgbClr val="FFFFFF"/>
                    </a:solidFill>
                  </a:tcPr>
                </a:tc>
              </a:tr>
              <a:tr h="533400">
                <a:tc>
                  <a:txBody>
                    <a:bodyPr wrap="square"/>
                    <a:lstStyle/>
                    <a:p>
                      <a:r>
                        <a:rPr sz="1200" b="0" i="0">
                          <a:solidFill>
                            <a:srgbClr val="051C2C"/>
                          </a:solidFill>
                          <a:latin typeface="Arial"/>
                        </a:rPr>
                        <a:t>Attrition early warning</a:t>
                      </a:r>
                    </a:p>
                  </a:txBody>
                  <a:tcPr marL="95250" marR="95250" marT="38100" marB="38100" anchor="ctr">
                    <a:solidFill>
                      <a:srgbClr val="F6F7F9"/>
                    </a:solidFill>
                  </a:tcPr>
                </a:tc>
                <a:tc>
                  <a:txBody>
                    <a:bodyPr wrap="square"/>
                    <a:lstStyle/>
                    <a:p>
                      <a:r>
                        <a:rPr sz="1200" b="0" i="0">
                          <a:solidFill>
                            <a:srgbClr val="051C2C"/>
                          </a:solidFill>
                          <a:latin typeface="Arial"/>
                        </a:rPr>
                        <a:t>T2</a:t>
                      </a:r>
                    </a:p>
                  </a:txBody>
                  <a:tcPr marL="95250" marR="95250" marT="38100" marB="38100" anchor="ctr">
                    <a:solidFill>
                      <a:srgbClr val="F6F7F9"/>
                    </a:solidFill>
                  </a:tcPr>
                </a:tc>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Which valuable relationships are at risk, and who should call them?</a:t>
                      </a:r>
                    </a:p>
                  </a:txBody>
                  <a:tcPr marL="95250" marR="95250" marT="38100" marB="38100" anchor="ctr">
                    <a:solidFill>
                      <a:srgbClr val="F6F7F9"/>
                    </a:solidFill>
                  </a:tcPr>
                </a:tc>
              </a:tr>
              <a:tr h="533400">
                <a:tc>
                  <a:txBody>
                    <a:bodyPr wrap="square"/>
                    <a:lstStyle/>
                    <a:p>
                      <a:r>
                        <a:rPr sz="1200" b="0" i="0">
                          <a:solidFill>
                            <a:srgbClr val="051C2C"/>
                          </a:solidFill>
                          <a:latin typeface="Arial"/>
                        </a:rPr>
                        <a:t>Early arrears intervention</a:t>
                      </a:r>
                    </a:p>
                  </a:txBody>
                  <a:tcPr marL="95250" marR="95250" marT="38100" marB="38100" anchor="ctr">
                    <a:solidFill>
                      <a:srgbClr val="FFFFFF"/>
                    </a:solidFill>
                  </a:tcPr>
                </a:tc>
                <a:tc>
                  <a:txBody>
                    <a:bodyPr wrap="square"/>
                    <a:lstStyle/>
                    <a:p>
                      <a:r>
                        <a:rPr sz="1200" b="0" i="0">
                          <a:solidFill>
                            <a:srgbClr val="051C2C"/>
                          </a:solidFill>
                          <a:latin typeface="Arial"/>
                        </a:rPr>
                        <a:t>T3</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4</a:t>
                      </a:r>
                    </a:p>
                  </a:txBody>
                  <a:tcPr marL="95250" marR="95250" marT="38100" marB="38100" anchor="ctr">
                    <a:solidFill>
                      <a:srgbClr val="FFFFFF"/>
                    </a:solidFill>
                  </a:tcPr>
                </a:tc>
                <a:tc>
                  <a:txBody>
                    <a:bodyPr wrap="square"/>
                    <a:lstStyle/>
                    <a:p>
                      <a:r>
                        <a:rPr sz="1200" b="0" i="0">
                          <a:solidFill>
                            <a:srgbClr val="051C2C"/>
                          </a:solidFill>
                          <a:latin typeface="Arial"/>
                        </a:rPr>
                        <a:t>Which borrowers need a proactive, affordable repayment conversation?</a:t>
                      </a:r>
                    </a:p>
                  </a:txBody>
                  <a:tcPr marL="95250" marR="95250" marT="38100" marB="38100" anchor="ctr">
                    <a:solidFill>
                      <a:srgbClr val="FFFFFF"/>
                    </a:solidFill>
                  </a:tcPr>
                </a:tc>
              </a:tr>
              <a:tr h="533400">
                <a:tc>
                  <a:txBody>
                    <a:bodyPr wrap="square"/>
                    <a:lstStyle/>
                    <a:p>
                      <a:r>
                        <a:rPr sz="1200" b="0" i="0">
                          <a:solidFill>
                            <a:srgbClr val="051C2C"/>
                          </a:solidFill>
                          <a:latin typeface="Arial"/>
                        </a:rPr>
                        <a:t>Automated regulatory risk reporting</a:t>
                      </a:r>
                    </a:p>
                  </a:txBody>
                  <a:tcPr marL="95250" marR="95250" marT="38100" marB="38100" anchor="ctr">
                    <a:solidFill>
                      <a:srgbClr val="F6F7F9"/>
                    </a:solidFill>
                  </a:tcPr>
                </a:tc>
                <a:tc>
                  <a:txBody>
                    <a:bodyPr wrap="square"/>
                    <a:lstStyle/>
                    <a:p>
                      <a:r>
                        <a:rPr sz="1200" b="0" i="0">
                          <a:solidFill>
                            <a:srgbClr val="051C2C"/>
                          </a:solidFill>
                          <a:latin typeface="Arial"/>
                        </a:rPr>
                        <a:t>T1</a:t>
                      </a:r>
                    </a:p>
                  </a:txBody>
                  <a:tcPr marL="95250" marR="95250" marT="38100" marB="38100" anchor="ctr">
                    <a:solidFill>
                      <a:srgbClr val="F6F7F9"/>
                    </a:solidFill>
                  </a:tcPr>
                </a:tc>
                <a:tc>
                  <a:txBody>
                    <a:bodyPr wrap="square"/>
                    <a:lstStyle/>
                    <a:p>
                      <a:r>
                        <a:rPr sz="1200" b="0" i="0">
                          <a:solidFill>
                            <a:srgbClr val="051C2C"/>
                          </a:solidFill>
                          <a:latin typeface="Arial"/>
                        </a:rPr>
                        <a:t>5</a:t>
                      </a:r>
                    </a:p>
                  </a:txBody>
                  <a:tcPr marL="95250" marR="95250" marT="38100" marB="38100" anchor="ctr">
                    <a:solidFill>
                      <a:srgbClr val="F6F7F9"/>
                    </a:solidFill>
                  </a:tcPr>
                </a:tc>
                <a:tc>
                  <a:txBody>
                    <a:bodyPr wrap="square"/>
                    <a:lstStyle/>
                    <a:p>
                      <a:r>
                        <a:rPr sz="1200" b="0" i="0">
                          <a:solidFill>
                            <a:srgbClr val="051C2C"/>
                          </a:solidFill>
                          <a:latin typeface="Arial"/>
                        </a:rPr>
                        <a:t>3</a:t>
                      </a:r>
                    </a:p>
                  </a:txBody>
                  <a:tcPr marL="95250" marR="95250" marT="38100" marB="38100" anchor="ctr">
                    <a:solidFill>
                      <a:srgbClr val="F6F7F9"/>
                    </a:solidFill>
                  </a:tcPr>
                </a:tc>
                <a:tc>
                  <a:txBody>
                    <a:bodyPr wrap="square"/>
                    <a:lstStyle/>
                    <a:p>
                      <a:r>
                        <a:rPr sz="1200" b="0" i="0">
                          <a:solidFill>
                            <a:srgbClr val="051C2C"/>
                          </a:solidFill>
                          <a:latin typeface="Arial"/>
                        </a:rPr>
                        <a:t>Are our capital and liquidity positions reported correctly and on time?</a:t>
                      </a:r>
                    </a:p>
                  </a:txBody>
                  <a:tcPr marL="95250" marR="95250" marT="38100" marB="38100" anchor="ctr">
                    <a:solidFill>
                      <a:srgbClr val="F6F7F9"/>
                    </a:solidFill>
                  </a:tcPr>
                </a:tc>
              </a:tr>
              <a:tr h="533400">
                <a:tc>
                  <a:txBody>
                    <a:bodyPr wrap="square"/>
                    <a:lstStyle/>
                    <a:p>
                      <a:r>
                        <a:rPr sz="1200" b="0" i="0">
                          <a:solidFill>
                            <a:srgbClr val="051C2C"/>
                          </a:solidFill>
                          <a:latin typeface="Arial"/>
                        </a:rPr>
                        <a:t>Life-event next-best action</a:t>
                      </a:r>
                    </a:p>
                  </a:txBody>
                  <a:tcPr marL="95250" marR="95250" marT="38100" marB="38100" anchor="ctr">
                    <a:solidFill>
                      <a:srgbClr val="FFFFFF"/>
                    </a:solidFill>
                  </a:tcPr>
                </a:tc>
                <a:tc>
                  <a:txBody>
                    <a:bodyPr wrap="square"/>
                    <a:lstStyle/>
                    <a:p>
                      <a:r>
                        <a:rPr sz="1200" b="0" i="0">
                          <a:solidFill>
                            <a:srgbClr val="051C2C"/>
                          </a:solidFill>
                          <a:latin typeface="Arial"/>
                        </a:rPr>
                        <a:t>T2</a:t>
                      </a:r>
                    </a:p>
                  </a:txBody>
                  <a:tcPr marL="95250" marR="95250" marT="38100" marB="38100" anchor="ctr">
                    <a:solidFill>
                      <a:srgbClr val="FFFFFF"/>
                    </a:solidFill>
                  </a:tcPr>
                </a:tc>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What should we offer or tell this customer now, and through which channel?</a:t>
                      </a:r>
                    </a:p>
                  </a:txBody>
                  <a:tcPr marL="95250" marR="95250" marT="38100" marB="38100" anchor="ctr">
                    <a:solidFill>
                      <a:srgbClr val="FFFFFF"/>
                    </a:solidFill>
                  </a:tcPr>
                </a:tc>
              </a:tr>
              <a:tr h="533400">
                <a:tc>
                  <a:txBody>
                    <a:bodyPr wrap="square"/>
                    <a:lstStyle/>
                    <a:p>
                      <a:r>
                        <a:rPr sz="1200" b="0" i="0">
                          <a:solidFill>
                            <a:srgbClr val="051C2C"/>
                          </a:solidFill>
                          <a:latin typeface="Arial"/>
                        </a:rPr>
                        <a:t>Straight-through small-business credit</a:t>
                      </a:r>
                    </a:p>
                  </a:txBody>
                  <a:tcPr marL="95250" marR="95250" marT="38100" marB="38100" anchor="ctr">
                    <a:solidFill>
                      <a:srgbClr val="F6F7F9"/>
                    </a:solidFill>
                  </a:tcPr>
                </a:tc>
                <a:tc>
                  <a:txBody>
                    <a:bodyPr wrap="square"/>
                    <a:lstStyle/>
                    <a:p>
                      <a:r>
                        <a:rPr sz="1200" b="0" i="0">
                          <a:solidFill>
                            <a:srgbClr val="051C2C"/>
                          </a:solidFill>
                          <a:latin typeface="Arial"/>
                        </a:rPr>
                        <a:t>T3</a:t>
                      </a:r>
                    </a:p>
                  </a:txBody>
                  <a:tcPr marL="95250" marR="95250" marT="38100" marB="38100" anchor="ctr">
                    <a:solidFill>
                      <a:srgbClr val="F6F7F9"/>
                    </a:solidFill>
                  </a:tcPr>
                </a:tc>
                <a:tc>
                  <a:txBody>
                    <a:bodyPr wrap="square"/>
                    <a:lstStyle/>
                    <a:p>
                      <a:r>
                        <a:rPr sz="1200" b="0" i="0">
                          <a:solidFill>
                            <a:srgbClr val="051C2C"/>
                          </a:solidFill>
                          <a:latin typeface="Arial"/>
                        </a:rPr>
                        <a:t>5</a:t>
                      </a:r>
                    </a:p>
                  </a:txBody>
                  <a:tcPr marL="95250" marR="95250" marT="38100" marB="38100" anchor="ctr">
                    <a:solidFill>
                      <a:srgbClr val="F6F7F9"/>
                    </a:solidFill>
                  </a:tcPr>
                </a:tc>
                <a:tc>
                  <a:txBody>
                    <a:bodyPr wrap="square"/>
                    <a:lstStyle/>
                    <a:p>
                      <a:r>
                        <a:rPr sz="1200" b="0" i="0">
                          <a:solidFill>
                            <a:srgbClr val="051C2C"/>
                          </a:solidFill>
                          <a:latin typeface="Arial"/>
                        </a:rPr>
                        <a:t>3</a:t>
                      </a:r>
                    </a:p>
                  </a:txBody>
                  <a:tcPr marL="95250" marR="95250" marT="38100" marB="38100" anchor="ctr">
                    <a:solidFill>
                      <a:srgbClr val="F6F7F9"/>
                    </a:solidFill>
                  </a:tcPr>
                </a:tc>
                <a:tc>
                  <a:txBody>
                    <a:bodyPr wrap="square"/>
                    <a:lstStyle/>
                    <a:p>
                      <a:r>
                        <a:rPr sz="1200" b="0" i="0">
                          <a:solidFill>
                            <a:srgbClr val="051C2C"/>
                          </a:solidFill>
                          <a:latin typeface="Arial"/>
                        </a:rPr>
                        <a:t>Can we approve, decline or refer this application within minutes?</a:t>
                      </a:r>
                    </a:p>
                  </a:txBody>
                  <a:tcPr marL="95250" marR="95250" marT="38100" marB="38100" anchor="ctr">
                    <a:solidFill>
                      <a:srgbClr val="F6F7F9"/>
                    </a:solidFill>
                  </a:tcPr>
                </a:tc>
              </a:tr>
              <a:tr h="533400">
                <a:tc>
                  <a:txBody>
                    <a:bodyPr wrap="square"/>
                    <a:lstStyle/>
                    <a:p>
                      <a:r>
                        <a:rPr sz="1200" b="0" i="0">
                          <a:solidFill>
                            <a:srgbClr val="051C2C"/>
                          </a:solidFill>
                          <a:latin typeface="Arial"/>
                        </a:rPr>
                        <a:t>Servicing automation targeting</a:t>
                      </a:r>
                    </a:p>
                  </a:txBody>
                  <a:tcPr marL="95250" marR="95250" marT="38100" marB="38100" anchor="ctr">
                    <a:solidFill>
                      <a:srgbClr val="FFFFFF"/>
                    </a:solidFill>
                  </a:tcPr>
                </a:tc>
                <a:tc>
                  <a:txBody>
                    <a:bodyPr wrap="square"/>
                    <a:lstStyle/>
                    <a:p>
                      <a:r>
                        <a:rPr sz="1200" b="0" i="0">
                          <a:solidFill>
                            <a:srgbClr val="051C2C"/>
                          </a:solidFill>
                          <a:latin typeface="Arial"/>
                        </a:rPr>
                        <a:t>T4</a:t>
                      </a:r>
                    </a:p>
                  </a:txBody>
                  <a:tcPr marL="95250" marR="95250" marT="38100" marB="38100" anchor="ctr">
                    <a:solidFill>
                      <a:srgbClr val="FFFFFF"/>
                    </a:solidFill>
                  </a:tcPr>
                </a:tc>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Which servicing journeys should we automate next for the largest saving?</a:t>
                      </a:r>
                    </a:p>
                  </a:txBody>
                  <a:tcPr marL="95250" marR="95250" marT="38100" marB="38100" anchor="ctr">
                    <a:solidFill>
                      <a:srgbClr val="FFFFFF"/>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Build Customer 360 first, because it feeds four of the seven use cases across offence and defence.</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Build once, use many: data products by use case</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Automated regulatory reporting and life-event next-best action scored highest on value; servicing automation targeting is the most feasible quick win.</a:t>
            </a:r>
          </a:p>
        </p:txBody>
      </p:sp>
      <p:sp>
        <p:nvSpPr>
          <p:cNvPr id="4" name="Rectangle 3"/>
          <p:cNvSpPr/>
          <p:nvPr/>
        </p:nvSpPr>
        <p:spPr>
          <a:xfrm>
            <a:off x="377190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829050" y="1733550"/>
            <a:ext cx="1152525" cy="552450"/>
          </a:xfrm>
          <a:prstGeom prst="rect">
            <a:avLst/>
          </a:prstGeom>
          <a:noFill/>
        </p:spPr>
        <p:txBody>
          <a:bodyPr wrap="square" lIns="0" rIns="0" tIns="0" bIns="0" anchor="ctr">
            <a:spAutoFit/>
          </a:bodyPr>
          <a:lstStyle/>
          <a:p>
            <a:pPr algn="ctr"/>
            <a:r>
              <a:rPr sz="975" b="1" i="0">
                <a:solidFill>
                  <a:srgbClr val="FFFFFF"/>
                </a:solidFill>
                <a:latin typeface="Arial"/>
              </a:rPr>
              <a:t>Customer 360</a:t>
            </a:r>
          </a:p>
        </p:txBody>
      </p:sp>
      <p:sp>
        <p:nvSpPr>
          <p:cNvPr id="6" name="Rectangle 5"/>
          <p:cNvSpPr/>
          <p:nvPr/>
        </p:nvSpPr>
        <p:spPr>
          <a:xfrm>
            <a:off x="507682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133975" y="1733550"/>
            <a:ext cx="1152525" cy="552450"/>
          </a:xfrm>
          <a:prstGeom prst="rect">
            <a:avLst/>
          </a:prstGeom>
          <a:noFill/>
        </p:spPr>
        <p:txBody>
          <a:bodyPr wrap="square" lIns="0" rIns="0" tIns="0" bIns="0" anchor="ctr">
            <a:spAutoFit/>
          </a:bodyPr>
          <a:lstStyle/>
          <a:p>
            <a:pPr algn="ctr"/>
            <a:r>
              <a:rPr sz="922" b="1" i="0">
                <a:solidFill>
                  <a:srgbClr val="FFFFFF"/>
                </a:solidFill>
                <a:latin typeface="Arial"/>
              </a:rPr>
              <a:t>Product and account master</a:t>
            </a:r>
          </a:p>
        </p:txBody>
      </p:sp>
      <p:sp>
        <p:nvSpPr>
          <p:cNvPr id="8" name="Rectangle 7"/>
          <p:cNvSpPr/>
          <p:nvPr/>
        </p:nvSpPr>
        <p:spPr>
          <a:xfrm>
            <a:off x="638175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38900" y="1733550"/>
            <a:ext cx="1152525" cy="552450"/>
          </a:xfrm>
          <a:prstGeom prst="rect">
            <a:avLst/>
          </a:prstGeom>
          <a:noFill/>
        </p:spPr>
        <p:txBody>
          <a:bodyPr wrap="square" lIns="0" rIns="0" tIns="0" bIns="0" anchor="ctr">
            <a:spAutoFit/>
          </a:bodyPr>
          <a:lstStyle/>
          <a:p>
            <a:pPr algn="ctr"/>
            <a:r>
              <a:rPr sz="944" b="1" i="0">
                <a:solidFill>
                  <a:srgbClr val="FFFFFF"/>
                </a:solidFill>
                <a:latin typeface="Arial"/>
              </a:rPr>
              <a:t>Regulatory risk data set</a:t>
            </a:r>
          </a:p>
        </p:txBody>
      </p:sp>
      <p:sp>
        <p:nvSpPr>
          <p:cNvPr id="10" name="Rectangle 9"/>
          <p:cNvSpPr/>
          <p:nvPr/>
        </p:nvSpPr>
        <p:spPr>
          <a:xfrm>
            <a:off x="768667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43825" y="1733550"/>
            <a:ext cx="1152525" cy="552450"/>
          </a:xfrm>
          <a:prstGeom prst="rect">
            <a:avLst/>
          </a:prstGeom>
          <a:noFill/>
        </p:spPr>
        <p:txBody>
          <a:bodyPr wrap="square" lIns="0" rIns="0" tIns="0" bIns="0" anchor="ctr">
            <a:spAutoFit/>
          </a:bodyPr>
          <a:lstStyle/>
          <a:p>
            <a:pPr algn="ctr"/>
            <a:r>
              <a:rPr sz="930" b="1" i="0">
                <a:solidFill>
                  <a:srgbClr val="FFFFFF"/>
                </a:solidFill>
                <a:latin typeface="Arial"/>
              </a:rPr>
              <a:t>Credit risk feature store</a:t>
            </a:r>
          </a:p>
        </p:txBody>
      </p:sp>
      <p:sp>
        <p:nvSpPr>
          <p:cNvPr id="12" name="Rectangle 11"/>
          <p:cNvSpPr/>
          <p:nvPr/>
        </p:nvSpPr>
        <p:spPr>
          <a:xfrm>
            <a:off x="8991600"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048750" y="1733550"/>
            <a:ext cx="1152525" cy="552450"/>
          </a:xfrm>
          <a:prstGeom prst="rect">
            <a:avLst/>
          </a:prstGeom>
          <a:noFill/>
        </p:spPr>
        <p:txBody>
          <a:bodyPr wrap="square" lIns="0" rIns="0" tIns="0" bIns="0" anchor="ctr">
            <a:spAutoFit/>
          </a:bodyPr>
          <a:lstStyle/>
          <a:p>
            <a:pPr algn="ctr"/>
            <a:r>
              <a:rPr sz="975" b="1" i="0">
                <a:solidFill>
                  <a:srgbClr val="FFFFFF"/>
                </a:solidFill>
                <a:latin typeface="Arial"/>
              </a:rPr>
              <a:t>Customer event stream</a:t>
            </a:r>
          </a:p>
        </p:txBody>
      </p:sp>
      <p:sp>
        <p:nvSpPr>
          <p:cNvPr id="14" name="Rectangle 13"/>
          <p:cNvSpPr/>
          <p:nvPr/>
        </p:nvSpPr>
        <p:spPr>
          <a:xfrm>
            <a:off x="10296525" y="1733550"/>
            <a:ext cx="1266825" cy="5524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353675" y="1733550"/>
            <a:ext cx="1152525" cy="552450"/>
          </a:xfrm>
          <a:prstGeom prst="rect">
            <a:avLst/>
          </a:prstGeom>
          <a:noFill/>
        </p:spPr>
        <p:txBody>
          <a:bodyPr wrap="square" lIns="0" rIns="0" tIns="0" bIns="0" anchor="ctr">
            <a:spAutoFit/>
          </a:bodyPr>
          <a:lstStyle/>
          <a:p>
            <a:pPr algn="ctr"/>
            <a:r>
              <a:rPr sz="960" b="1" i="0">
                <a:solidFill>
                  <a:srgbClr val="FFFFFF"/>
                </a:solidFill>
                <a:latin typeface="Arial"/>
              </a:rPr>
              <a:t>Process and cost ledger</a:t>
            </a:r>
          </a:p>
        </p:txBody>
      </p:sp>
      <p:sp>
        <p:nvSpPr>
          <p:cNvPr id="16" name="Rectangle 15"/>
          <p:cNvSpPr/>
          <p:nvPr/>
        </p:nvSpPr>
        <p:spPr>
          <a:xfrm>
            <a:off x="609600" y="2343150"/>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3900" y="2343150"/>
            <a:ext cx="2952750" cy="446314"/>
          </a:xfrm>
          <a:prstGeom prst="rect">
            <a:avLst/>
          </a:prstGeom>
          <a:noFill/>
        </p:spPr>
        <p:txBody>
          <a:bodyPr wrap="square" lIns="0" rIns="0" tIns="0" bIns="0" anchor="ctr">
            <a:spAutoFit/>
          </a:bodyPr>
          <a:lstStyle/>
          <a:p>
            <a:pPr algn="l"/>
            <a:r>
              <a:rPr sz="1050" b="0" i="0">
                <a:solidFill>
                  <a:srgbClr val="051C2C"/>
                </a:solidFill>
                <a:latin typeface="Arial"/>
              </a:rPr>
              <a:t>Automated regulatory risk reporting</a:t>
            </a:r>
          </a:p>
        </p:txBody>
      </p:sp>
      <p:sp>
        <p:nvSpPr>
          <p:cNvPr id="18" name="Oval 17"/>
          <p:cNvSpPr/>
          <p:nvPr/>
        </p:nvSpPr>
        <p:spPr>
          <a:xfrm>
            <a:off x="5624512" y="2480582"/>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6929437" y="2480582"/>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09600" y="2789464"/>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23900" y="2789464"/>
            <a:ext cx="2952750" cy="446314"/>
          </a:xfrm>
          <a:prstGeom prst="rect">
            <a:avLst/>
          </a:prstGeom>
          <a:noFill/>
        </p:spPr>
        <p:txBody>
          <a:bodyPr wrap="square" lIns="0" rIns="0" tIns="0" bIns="0" anchor="ctr">
            <a:spAutoFit/>
          </a:bodyPr>
          <a:lstStyle/>
          <a:p>
            <a:pPr algn="l"/>
            <a:r>
              <a:rPr sz="1027" b="0" i="0">
                <a:solidFill>
                  <a:srgbClr val="051C2C"/>
                </a:solidFill>
                <a:latin typeface="Arial"/>
              </a:rPr>
              <a:t>Concentration and large exposure monitoring</a:t>
            </a:r>
          </a:p>
        </p:txBody>
      </p:sp>
      <p:sp>
        <p:nvSpPr>
          <p:cNvPr id="22" name="Oval 21"/>
          <p:cNvSpPr/>
          <p:nvPr/>
        </p:nvSpPr>
        <p:spPr>
          <a:xfrm>
            <a:off x="4319587" y="2926896"/>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929437" y="2926896"/>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09600" y="3235778"/>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3900" y="3235778"/>
            <a:ext cx="2952750" cy="446314"/>
          </a:xfrm>
          <a:prstGeom prst="rect">
            <a:avLst/>
          </a:prstGeom>
          <a:noFill/>
        </p:spPr>
        <p:txBody>
          <a:bodyPr wrap="square" lIns="0" rIns="0" tIns="0" bIns="0" anchor="ctr">
            <a:spAutoFit/>
          </a:bodyPr>
          <a:lstStyle/>
          <a:p>
            <a:pPr algn="l"/>
            <a:r>
              <a:rPr sz="1050" b="0" i="0">
                <a:solidFill>
                  <a:srgbClr val="051C2C"/>
                </a:solidFill>
                <a:latin typeface="Arial"/>
              </a:rPr>
              <a:t>Life-event next-best action</a:t>
            </a:r>
          </a:p>
        </p:txBody>
      </p:sp>
      <p:sp>
        <p:nvSpPr>
          <p:cNvPr id="26" name="Oval 25"/>
          <p:cNvSpPr/>
          <p:nvPr/>
        </p:nvSpPr>
        <p:spPr>
          <a:xfrm>
            <a:off x="4319587"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5624512"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9539287"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10844212" y="3373210"/>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609600" y="3682092"/>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23900" y="3682092"/>
            <a:ext cx="2952750" cy="446314"/>
          </a:xfrm>
          <a:prstGeom prst="rect">
            <a:avLst/>
          </a:prstGeom>
          <a:noFill/>
        </p:spPr>
        <p:txBody>
          <a:bodyPr wrap="square" lIns="0" rIns="0" tIns="0" bIns="0" anchor="ctr">
            <a:spAutoFit/>
          </a:bodyPr>
          <a:lstStyle/>
          <a:p>
            <a:pPr algn="l"/>
            <a:r>
              <a:rPr sz="1050" b="0" i="0">
                <a:solidFill>
                  <a:srgbClr val="051C2C"/>
                </a:solidFill>
                <a:latin typeface="Arial"/>
              </a:rPr>
              <a:t>Attrition early warning</a:t>
            </a:r>
          </a:p>
        </p:txBody>
      </p:sp>
      <p:sp>
        <p:nvSpPr>
          <p:cNvPr id="32" name="Oval 31"/>
          <p:cNvSpPr/>
          <p:nvPr/>
        </p:nvSpPr>
        <p:spPr>
          <a:xfrm>
            <a:off x="4319587" y="3819525"/>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9539287" y="3819525"/>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609600" y="4128407"/>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23900" y="4128407"/>
            <a:ext cx="2952750" cy="446314"/>
          </a:xfrm>
          <a:prstGeom prst="rect">
            <a:avLst/>
          </a:prstGeom>
          <a:noFill/>
        </p:spPr>
        <p:txBody>
          <a:bodyPr wrap="square" lIns="0" rIns="0" tIns="0" bIns="0" anchor="ctr">
            <a:spAutoFit/>
          </a:bodyPr>
          <a:lstStyle/>
          <a:p>
            <a:pPr algn="l"/>
            <a:r>
              <a:rPr sz="1050" b="0" i="0">
                <a:solidFill>
                  <a:srgbClr val="051C2C"/>
                </a:solidFill>
                <a:latin typeface="Arial"/>
              </a:rPr>
              <a:t>Straight-through small-business credit</a:t>
            </a:r>
          </a:p>
        </p:txBody>
      </p:sp>
      <p:sp>
        <p:nvSpPr>
          <p:cNvPr id="36" name="Oval 35"/>
          <p:cNvSpPr/>
          <p:nvPr/>
        </p:nvSpPr>
        <p:spPr>
          <a:xfrm>
            <a:off x="4319587"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8234362" y="4265839"/>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609600" y="4574721"/>
            <a:ext cx="10972800" cy="446314"/>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23900" y="4574721"/>
            <a:ext cx="2952750" cy="446314"/>
          </a:xfrm>
          <a:prstGeom prst="rect">
            <a:avLst/>
          </a:prstGeom>
          <a:noFill/>
        </p:spPr>
        <p:txBody>
          <a:bodyPr wrap="square" lIns="0" rIns="0" tIns="0" bIns="0" anchor="ctr">
            <a:spAutoFit/>
          </a:bodyPr>
          <a:lstStyle/>
          <a:p>
            <a:pPr algn="l"/>
            <a:r>
              <a:rPr sz="1050" b="0" i="0">
                <a:solidFill>
                  <a:srgbClr val="051C2C"/>
                </a:solidFill>
                <a:latin typeface="Arial"/>
              </a:rPr>
              <a:t>Early arrears intervention</a:t>
            </a:r>
          </a:p>
        </p:txBody>
      </p:sp>
      <p:sp>
        <p:nvSpPr>
          <p:cNvPr id="40" name="Oval 39"/>
          <p:cNvSpPr/>
          <p:nvPr/>
        </p:nvSpPr>
        <p:spPr>
          <a:xfrm>
            <a:off x="8234362" y="4712153"/>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9539287" y="4712153"/>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609600" y="5021035"/>
            <a:ext cx="10972800" cy="44631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23900" y="5021035"/>
            <a:ext cx="2952750" cy="446314"/>
          </a:xfrm>
          <a:prstGeom prst="rect">
            <a:avLst/>
          </a:prstGeom>
          <a:noFill/>
        </p:spPr>
        <p:txBody>
          <a:bodyPr wrap="square" lIns="0" rIns="0" tIns="0" bIns="0" anchor="ctr">
            <a:spAutoFit/>
          </a:bodyPr>
          <a:lstStyle/>
          <a:p>
            <a:pPr algn="l"/>
            <a:r>
              <a:rPr sz="1050" b="0" i="0">
                <a:solidFill>
                  <a:srgbClr val="051C2C"/>
                </a:solidFill>
                <a:latin typeface="Arial"/>
              </a:rPr>
              <a:t>Servicing automation targeting</a:t>
            </a:r>
          </a:p>
        </p:txBody>
      </p:sp>
      <p:sp>
        <p:nvSpPr>
          <p:cNvPr id="44" name="Oval 43"/>
          <p:cNvSpPr/>
          <p:nvPr/>
        </p:nvSpPr>
        <p:spPr>
          <a:xfrm>
            <a:off x="9539287" y="5158467"/>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10844212" y="5158467"/>
            <a:ext cx="171450" cy="17145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375285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4</a:t>
            </a:r>
          </a:p>
        </p:txBody>
      </p:sp>
      <p:sp>
        <p:nvSpPr>
          <p:cNvPr id="47" name="TextBox 46"/>
          <p:cNvSpPr txBox="1"/>
          <p:nvPr/>
        </p:nvSpPr>
        <p:spPr>
          <a:xfrm>
            <a:off x="505777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48" name="TextBox 47"/>
          <p:cNvSpPr txBox="1"/>
          <p:nvPr/>
        </p:nvSpPr>
        <p:spPr>
          <a:xfrm>
            <a:off x="636270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49" name="TextBox 48"/>
          <p:cNvSpPr txBox="1"/>
          <p:nvPr/>
        </p:nvSpPr>
        <p:spPr>
          <a:xfrm>
            <a:off x="766762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50" name="TextBox 49"/>
          <p:cNvSpPr txBox="1"/>
          <p:nvPr/>
        </p:nvSpPr>
        <p:spPr>
          <a:xfrm>
            <a:off x="8972550"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4</a:t>
            </a:r>
          </a:p>
        </p:txBody>
      </p:sp>
      <p:sp>
        <p:nvSpPr>
          <p:cNvPr id="51" name="TextBox 50"/>
          <p:cNvSpPr txBox="1"/>
          <p:nvPr/>
        </p:nvSpPr>
        <p:spPr>
          <a:xfrm>
            <a:off x="10277475" y="5524500"/>
            <a:ext cx="1304925" cy="190500"/>
          </a:xfrm>
          <a:prstGeom prst="rect">
            <a:avLst/>
          </a:prstGeom>
          <a:noFill/>
        </p:spPr>
        <p:txBody>
          <a:bodyPr wrap="square" lIns="0" rIns="0" tIns="0" bIns="0" anchor="t">
            <a:spAutoFit/>
          </a:bodyPr>
          <a:lstStyle/>
          <a:p>
            <a:pPr algn="ctr"/>
            <a:r>
              <a:rPr sz="900" b="0" i="0">
                <a:solidFill>
                  <a:srgbClr val="5B6772"/>
                </a:solidFill>
                <a:latin typeface="Arial"/>
              </a:rPr>
              <a:t>used by 2</a:t>
            </a:r>
          </a:p>
        </p:txBody>
      </p:sp>
      <p:sp>
        <p:nvSpPr>
          <p:cNvPr id="52" name="Rectangle 51"/>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54" name="TextBox 53"/>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Build Customer 360 first, because it feeds four of the seven use cases across offence and defence.</a:t>
            </a:r>
          </a:p>
        </p:txBody>
      </p:sp>
      <p:sp>
        <p:nvSpPr>
          <p:cNvPr id="55" name="TextBox 5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56" name="TextBox 5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57" name="Rectangle 5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Roadmap</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22" b="0" i="0">
                <a:solidFill>
                  <a:srgbClr val="5B6772"/>
                </a:solidFill>
                <a:latin typeface="Arial"/>
              </a:rPr>
              <a:t>H1 fixes governance, the highest-risk returns and the customer view; H2 certifies reporting and credit decisioning; H3 moves to real-time events and continuous reporting.</a:t>
            </a:r>
          </a:p>
        </p:txBody>
      </p:sp>
      <p:sp>
        <p:nvSpPr>
          <p:cNvPr id="4" name="Rectangle 3"/>
          <p:cNvSpPr/>
          <p:nvPr/>
        </p:nvSpPr>
        <p:spPr>
          <a:xfrm>
            <a:off x="609600" y="1733550"/>
            <a:ext cx="3556000" cy="38481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1: 0-6 months</a:t>
            </a:r>
          </a:p>
        </p:txBody>
      </p:sp>
      <p:sp>
        <p:nvSpPr>
          <p:cNvPr id="7" name="Rectangle 6"/>
          <p:cNvSpPr/>
          <p:nvPr/>
        </p:nvSpPr>
        <p:spPr>
          <a:xfrm>
            <a:off x="7810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495550"/>
            <a:ext cx="3060700" cy="666750"/>
          </a:xfrm>
          <a:prstGeom prst="rect">
            <a:avLst/>
          </a:prstGeom>
          <a:noFill/>
        </p:spPr>
        <p:txBody>
          <a:bodyPr wrap="square" lIns="0" rIns="0" tIns="0" bIns="0" anchor="t">
            <a:spAutoFit/>
          </a:bodyPr>
          <a:lstStyle/>
          <a:p>
            <a:pPr algn="l"/>
            <a:r>
              <a:rPr sz="975" b="0" i="0">
                <a:solidFill>
                  <a:srgbClr val="051C2C"/>
                </a:solidFill>
                <a:latin typeface="Arial"/>
              </a:rPr>
              <a:t>Data governance council and policy: owners for nine domains, critical data elements defined</a:t>
            </a:r>
          </a:p>
        </p:txBody>
      </p:sp>
      <p:sp>
        <p:nvSpPr>
          <p:cNvPr id="9" name="Rectangle 8"/>
          <p:cNvSpPr/>
          <p:nvPr/>
        </p:nvSpPr>
        <p:spPr>
          <a:xfrm>
            <a:off x="7810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3162300"/>
            <a:ext cx="3060700" cy="666750"/>
          </a:xfrm>
          <a:prstGeom prst="rect">
            <a:avLst/>
          </a:prstGeom>
          <a:noFill/>
        </p:spPr>
        <p:txBody>
          <a:bodyPr wrap="square" lIns="0" rIns="0" tIns="0" bIns="0" anchor="t">
            <a:spAutoFit/>
          </a:bodyPr>
          <a:lstStyle/>
          <a:p>
            <a:pPr algn="l"/>
            <a:r>
              <a:rPr sz="982" b="0" i="0">
                <a:solidFill>
                  <a:srgbClr val="051C2C"/>
                </a:solidFill>
                <a:latin typeface="Arial"/>
              </a:rPr>
              <a:t>Risk data aggregation remediation: lineage and quality rules on the highest-risk returns</a:t>
            </a:r>
          </a:p>
        </p:txBody>
      </p:sp>
      <p:sp>
        <p:nvSpPr>
          <p:cNvPr id="11" name="Rectangle 10"/>
          <p:cNvSpPr/>
          <p:nvPr/>
        </p:nvSpPr>
        <p:spPr>
          <a:xfrm>
            <a:off x="7810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829050"/>
            <a:ext cx="3060700" cy="666750"/>
          </a:xfrm>
          <a:prstGeom prst="rect">
            <a:avLst/>
          </a:prstGeom>
          <a:noFill/>
        </p:spPr>
        <p:txBody>
          <a:bodyPr wrap="square" lIns="0" rIns="0" tIns="0" bIns="0" anchor="t">
            <a:spAutoFit/>
          </a:bodyPr>
          <a:lstStyle/>
          <a:p>
            <a:pPr algn="l"/>
            <a:r>
              <a:rPr sz="1042" b="0" i="0">
                <a:solidFill>
                  <a:srgbClr val="051C2C"/>
                </a:solidFill>
                <a:latin typeface="Arial"/>
              </a:rPr>
              <a:t>Single customer view build: matching and golden record for retail customers</a:t>
            </a:r>
          </a:p>
        </p:txBody>
      </p:sp>
      <p:sp>
        <p:nvSpPr>
          <p:cNvPr id="13" name="Rectangle 12"/>
          <p:cNvSpPr/>
          <p:nvPr/>
        </p:nvSpPr>
        <p:spPr>
          <a:xfrm>
            <a:off x="781050" y="4591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3450" y="4495800"/>
            <a:ext cx="3060700" cy="666750"/>
          </a:xfrm>
          <a:prstGeom prst="rect">
            <a:avLst/>
          </a:prstGeom>
          <a:noFill/>
        </p:spPr>
        <p:txBody>
          <a:bodyPr wrap="square" lIns="0" rIns="0" tIns="0" bIns="0" anchor="t">
            <a:spAutoFit/>
          </a:bodyPr>
          <a:lstStyle/>
          <a:p>
            <a:pPr algn="l"/>
            <a:r>
              <a:rPr sz="1125" b="0" i="0">
                <a:solidFill>
                  <a:srgbClr val="051C2C"/>
                </a:solidFill>
                <a:latin typeface="Arial"/>
              </a:rPr>
              <a:t>Next-best-action pilot on two life events in the mobile app</a:t>
            </a:r>
          </a:p>
        </p:txBody>
      </p:sp>
      <p:sp>
        <p:nvSpPr>
          <p:cNvPr id="15" name="Rectangle 14"/>
          <p:cNvSpPr/>
          <p:nvPr/>
        </p:nvSpPr>
        <p:spPr>
          <a:xfrm>
            <a:off x="4318000" y="1733550"/>
            <a:ext cx="3556000" cy="38481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80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894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2: 6-18 months</a:t>
            </a:r>
          </a:p>
        </p:txBody>
      </p:sp>
      <p:sp>
        <p:nvSpPr>
          <p:cNvPr id="18" name="Rectangle 17"/>
          <p:cNvSpPr/>
          <p:nvPr/>
        </p:nvSpPr>
        <p:spPr>
          <a:xfrm>
            <a:off x="44894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495550"/>
            <a:ext cx="3060700" cy="666750"/>
          </a:xfrm>
          <a:prstGeom prst="rect">
            <a:avLst/>
          </a:prstGeom>
          <a:noFill/>
        </p:spPr>
        <p:txBody>
          <a:bodyPr wrap="square" lIns="0" rIns="0" tIns="0" bIns="0" anchor="t">
            <a:spAutoFit/>
          </a:bodyPr>
          <a:lstStyle/>
          <a:p>
            <a:pPr algn="l"/>
            <a:r>
              <a:rPr sz="982" b="0" i="0">
                <a:solidFill>
                  <a:srgbClr val="051C2C"/>
                </a:solidFill>
                <a:latin typeface="Arial"/>
              </a:rPr>
              <a:t>Certified reporting layer replacing spreadsheet-based regulatory and management reporting</a:t>
            </a:r>
          </a:p>
        </p:txBody>
      </p:sp>
      <p:sp>
        <p:nvSpPr>
          <p:cNvPr id="20" name="Rectangle 19"/>
          <p:cNvSpPr/>
          <p:nvPr/>
        </p:nvSpPr>
        <p:spPr>
          <a:xfrm>
            <a:off x="44894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3162300"/>
            <a:ext cx="3060700" cy="666750"/>
          </a:xfrm>
          <a:prstGeom prst="rect">
            <a:avLst/>
          </a:prstGeom>
          <a:noFill/>
        </p:spPr>
        <p:txBody>
          <a:bodyPr wrap="square" lIns="0" rIns="0" tIns="0" bIns="0" anchor="t">
            <a:spAutoFit/>
          </a:bodyPr>
          <a:lstStyle/>
          <a:p>
            <a:pPr algn="l"/>
            <a:r>
              <a:rPr sz="997" b="0" i="0">
                <a:solidFill>
                  <a:srgbClr val="051C2C"/>
                </a:solidFill>
                <a:latin typeface="Arial"/>
              </a:rPr>
              <a:t>Credit decisioning data feed for small-business lending, with explainable scorecards</a:t>
            </a:r>
          </a:p>
        </p:txBody>
      </p:sp>
      <p:sp>
        <p:nvSpPr>
          <p:cNvPr id="22" name="Rectangle 21"/>
          <p:cNvSpPr/>
          <p:nvPr/>
        </p:nvSpPr>
        <p:spPr>
          <a:xfrm>
            <a:off x="44894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41850" y="3829050"/>
            <a:ext cx="3060700" cy="666750"/>
          </a:xfrm>
          <a:prstGeom prst="rect">
            <a:avLst/>
          </a:prstGeom>
          <a:noFill/>
        </p:spPr>
        <p:txBody>
          <a:bodyPr wrap="square" lIns="0" rIns="0" tIns="0" bIns="0" anchor="t">
            <a:spAutoFit/>
          </a:bodyPr>
          <a:lstStyle/>
          <a:p>
            <a:pPr algn="l"/>
            <a:r>
              <a:rPr sz="1102" b="0" i="0">
                <a:solidFill>
                  <a:srgbClr val="051C2C"/>
                </a:solidFill>
                <a:latin typeface="Arial"/>
              </a:rPr>
              <a:t>Model risk management framework covering every production model</a:t>
            </a:r>
          </a:p>
        </p:txBody>
      </p:sp>
      <p:sp>
        <p:nvSpPr>
          <p:cNvPr id="24" name="Rectangle 23"/>
          <p:cNvSpPr/>
          <p:nvPr/>
        </p:nvSpPr>
        <p:spPr>
          <a:xfrm>
            <a:off x="4489450" y="4591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641850" y="4495800"/>
            <a:ext cx="3060700" cy="666750"/>
          </a:xfrm>
          <a:prstGeom prst="rect">
            <a:avLst/>
          </a:prstGeom>
          <a:noFill/>
        </p:spPr>
        <p:txBody>
          <a:bodyPr wrap="square" lIns="0" rIns="0" tIns="0" bIns="0" anchor="t">
            <a:spAutoFit/>
          </a:bodyPr>
          <a:lstStyle/>
          <a:p>
            <a:pPr algn="l"/>
            <a:r>
              <a:rPr sz="1057" b="0" i="0">
                <a:solidFill>
                  <a:srgbClr val="051C2C"/>
                </a:solidFill>
                <a:latin typeface="Arial"/>
              </a:rPr>
              <a:t>Onboarding and servicing automation for the ten highest-volume journeys</a:t>
            </a:r>
          </a:p>
        </p:txBody>
      </p:sp>
      <p:sp>
        <p:nvSpPr>
          <p:cNvPr id="26" name="Rectangle 25"/>
          <p:cNvSpPr/>
          <p:nvPr/>
        </p:nvSpPr>
        <p:spPr>
          <a:xfrm>
            <a:off x="8026400" y="1733550"/>
            <a:ext cx="3556000" cy="38481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26400" y="17335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197850" y="1905000"/>
            <a:ext cx="3213100" cy="476250"/>
          </a:xfrm>
          <a:prstGeom prst="rect">
            <a:avLst/>
          </a:prstGeom>
          <a:noFill/>
        </p:spPr>
        <p:txBody>
          <a:bodyPr wrap="square" lIns="0" rIns="0" tIns="0" bIns="0" anchor="t">
            <a:spAutoFit/>
          </a:bodyPr>
          <a:lstStyle/>
          <a:p>
            <a:pPr algn="l"/>
            <a:r>
              <a:rPr sz="1350" b="1" i="0">
                <a:solidFill>
                  <a:srgbClr val="051C2C"/>
                </a:solidFill>
                <a:latin typeface="Arial"/>
              </a:rPr>
              <a:t>Horizon 3: 18-36 months</a:t>
            </a:r>
          </a:p>
        </p:txBody>
      </p:sp>
      <p:sp>
        <p:nvSpPr>
          <p:cNvPr id="29" name="Rectangle 28"/>
          <p:cNvSpPr/>
          <p:nvPr/>
        </p:nvSpPr>
        <p:spPr>
          <a:xfrm>
            <a:off x="8197850" y="2590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2495550"/>
            <a:ext cx="3060700" cy="666750"/>
          </a:xfrm>
          <a:prstGeom prst="rect">
            <a:avLst/>
          </a:prstGeom>
          <a:noFill/>
        </p:spPr>
        <p:txBody>
          <a:bodyPr wrap="square" lIns="0" rIns="0" tIns="0" bIns="0" anchor="t">
            <a:spAutoFit/>
          </a:bodyPr>
          <a:lstStyle/>
          <a:p>
            <a:pPr algn="l"/>
            <a:r>
              <a:rPr sz="960" b="0" i="0">
                <a:solidFill>
                  <a:srgbClr val="051C2C"/>
                </a:solidFill>
                <a:latin typeface="Arial"/>
              </a:rPr>
              <a:t>Real-time customer event stream powering next-best action in branch, contact centre and digital</a:t>
            </a:r>
          </a:p>
        </p:txBody>
      </p:sp>
      <p:sp>
        <p:nvSpPr>
          <p:cNvPr id="31" name="Rectangle 30"/>
          <p:cNvSpPr/>
          <p:nvPr/>
        </p:nvSpPr>
        <p:spPr>
          <a:xfrm>
            <a:off x="8197850" y="3257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0250" y="3162300"/>
            <a:ext cx="3060700" cy="666750"/>
          </a:xfrm>
          <a:prstGeom prst="rect">
            <a:avLst/>
          </a:prstGeom>
          <a:noFill/>
        </p:spPr>
        <p:txBody>
          <a:bodyPr wrap="square" lIns="0" rIns="0" tIns="0" bIns="0" anchor="t">
            <a:spAutoFit/>
          </a:bodyPr>
          <a:lstStyle/>
          <a:p>
            <a:pPr algn="l"/>
            <a:r>
              <a:rPr sz="1019" b="0" i="0">
                <a:solidFill>
                  <a:srgbClr val="051C2C"/>
                </a:solidFill>
                <a:latin typeface="Arial"/>
              </a:rPr>
              <a:t>Continuous regulatory reporting with automated reconciliations and attestations</a:t>
            </a:r>
          </a:p>
        </p:txBody>
      </p:sp>
      <p:sp>
        <p:nvSpPr>
          <p:cNvPr id="33" name="Rectangle 32"/>
          <p:cNvSpPr/>
          <p:nvPr/>
        </p:nvSpPr>
        <p:spPr>
          <a:xfrm>
            <a:off x="8197850" y="3924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50250" y="3829050"/>
            <a:ext cx="3060700" cy="666750"/>
          </a:xfrm>
          <a:prstGeom prst="rect">
            <a:avLst/>
          </a:prstGeom>
          <a:noFill/>
        </p:spPr>
        <p:txBody>
          <a:bodyPr wrap="square" lIns="0" rIns="0" tIns="0" bIns="0" anchor="t">
            <a:spAutoFit/>
          </a:bodyPr>
          <a:lstStyle/>
          <a:p>
            <a:pPr algn="l"/>
            <a:r>
              <a:rPr sz="1027" b="0" i="0">
                <a:solidFill>
                  <a:srgbClr val="051C2C"/>
                </a:solidFill>
                <a:latin typeface="Arial"/>
              </a:rPr>
              <a:t>Early arrears intervention scaled to all unsecured and small-business lending</a:t>
            </a:r>
          </a:p>
        </p:txBody>
      </p:sp>
      <p:sp>
        <p:nvSpPr>
          <p:cNvPr id="35" name="Rectangle 3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7" name="TextBox 36"/>
          <p:cNvSpPr txBox="1"/>
          <p:nvPr/>
        </p:nvSpPr>
        <p:spPr>
          <a:xfrm>
            <a:off x="1809750" y="5772150"/>
            <a:ext cx="9582150" cy="495300"/>
          </a:xfrm>
          <a:prstGeom prst="rect">
            <a:avLst/>
          </a:prstGeom>
          <a:noFill/>
        </p:spPr>
        <p:txBody>
          <a:bodyPr wrap="square" lIns="0" rIns="0" tIns="0" bIns="0" anchor="ctr">
            <a:spAutoFit/>
          </a:bodyPr>
          <a:lstStyle/>
          <a:p>
            <a:pPr algn="l"/>
            <a:r>
              <a:rPr sz="1185" b="0" i="0">
                <a:solidFill>
                  <a:srgbClr val="FFFFFF"/>
                </a:solidFill>
                <a:latin typeface="Arial"/>
              </a:rPr>
              <a:t>Keep the next-best-action pilot in H1 despite the remediation load, so the board sees growth value from the same investment.</a:t>
            </a:r>
          </a:p>
        </p:txBody>
      </p:sp>
      <p:sp>
        <p:nvSpPr>
          <p:cNvPr id="38" name="TextBox 3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39" name="TextBox 3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40" name="Rectangle 3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100 days</a:t>
            </a:r>
          </a:p>
        </p:txBody>
      </p:sp>
      <p:sp>
        <p:nvSpPr>
          <p:cNvPr id="3" name="Rectangle 2"/>
          <p:cNvSpPr/>
          <p:nvPr/>
        </p:nvSpPr>
        <p:spPr>
          <a:xfrm>
            <a:off x="6096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1428750"/>
            <a:ext cx="2286000" cy="476250"/>
          </a:xfrm>
          <a:prstGeom prst="rect">
            <a:avLst/>
          </a:prstGeom>
          <a:noFill/>
        </p:spPr>
        <p:txBody>
          <a:bodyPr wrap="square" lIns="0" rIns="0" tIns="0" bIns="0" anchor="t">
            <a:spAutoFit/>
          </a:bodyPr>
          <a:lstStyle/>
          <a:p>
            <a:pPr algn="l"/>
            <a:r>
              <a:rPr sz="1064" b="1" i="0">
                <a:solidFill>
                  <a:srgbClr val="051C2C"/>
                </a:solidFill>
                <a:latin typeface="Arial"/>
              </a:rPr>
              <a:t>Weeks 1-2: Mandate and regulatory baseline</a:t>
            </a:r>
          </a:p>
        </p:txBody>
      </p:sp>
      <p:sp>
        <p:nvSpPr>
          <p:cNvPr id="6" name="Rectangle 5"/>
          <p:cNvSpPr/>
          <p:nvPr/>
        </p:nvSpPr>
        <p:spPr>
          <a:xfrm>
            <a:off x="7810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3450" y="2019300"/>
            <a:ext cx="2133600" cy="666750"/>
          </a:xfrm>
          <a:prstGeom prst="rect">
            <a:avLst/>
          </a:prstGeom>
          <a:noFill/>
        </p:spPr>
        <p:txBody>
          <a:bodyPr wrap="square" lIns="0" rIns="0" tIns="0" bIns="0" anchor="t">
            <a:spAutoFit/>
          </a:bodyPr>
          <a:lstStyle/>
          <a:p>
            <a:pPr algn="l"/>
            <a:r>
              <a:rPr sz="960" b="0" i="0">
                <a:solidFill>
                  <a:srgbClr val="051C2C"/>
                </a:solidFill>
                <a:latin typeface="Arial"/>
              </a:rPr>
              <a:t>Board-approved data strategy mandate tied to the supervisory remediation plan</a:t>
            </a:r>
          </a:p>
        </p:txBody>
      </p:sp>
      <p:sp>
        <p:nvSpPr>
          <p:cNvPr id="8" name="Rectangle 7"/>
          <p:cNvSpPr/>
          <p:nvPr/>
        </p:nvSpPr>
        <p:spPr>
          <a:xfrm>
            <a:off x="7810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33450" y="2686050"/>
            <a:ext cx="2133600" cy="666750"/>
          </a:xfrm>
          <a:prstGeom prst="rect">
            <a:avLst/>
          </a:prstGeom>
          <a:noFill/>
        </p:spPr>
        <p:txBody>
          <a:bodyPr wrap="square" lIns="0" rIns="0" tIns="0" bIns="0" anchor="t">
            <a:spAutoFit/>
          </a:bodyPr>
          <a:lstStyle/>
          <a:p>
            <a:pPr algn="l"/>
            <a:r>
              <a:rPr sz="997" b="0" i="0">
                <a:solidFill>
                  <a:srgbClr val="051C2C"/>
                </a:solidFill>
                <a:latin typeface="Arial"/>
              </a:rPr>
              <a:t>Open findings mapped to critical data elements and accountable owners</a:t>
            </a:r>
          </a:p>
        </p:txBody>
      </p:sp>
      <p:sp>
        <p:nvSpPr>
          <p:cNvPr id="10" name="Rectangle 9"/>
          <p:cNvSpPr/>
          <p:nvPr/>
        </p:nvSpPr>
        <p:spPr>
          <a:xfrm>
            <a:off x="7810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3450" y="3352800"/>
            <a:ext cx="2133600" cy="666750"/>
          </a:xfrm>
          <a:prstGeom prst="rect">
            <a:avLst/>
          </a:prstGeom>
          <a:noFill/>
        </p:spPr>
        <p:txBody>
          <a:bodyPr wrap="square" lIns="0" rIns="0" tIns="0" bIns="0" anchor="t">
            <a:spAutoFit/>
          </a:bodyPr>
          <a:lstStyle/>
          <a:p>
            <a:pPr algn="l"/>
            <a:r>
              <a:rPr sz="1005" b="0" i="0">
                <a:solidFill>
                  <a:srgbClr val="051C2C"/>
                </a:solidFill>
                <a:latin typeface="Arial"/>
              </a:rPr>
              <a:t>Baselines for cost-to-income, product holding and return adjustments</a:t>
            </a:r>
          </a:p>
        </p:txBody>
      </p:sp>
      <p:sp>
        <p:nvSpPr>
          <p:cNvPr id="12" name="Rectangle 11"/>
          <p:cNvSpPr/>
          <p:nvPr/>
        </p:nvSpPr>
        <p:spPr>
          <a:xfrm>
            <a:off x="33909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909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2350" y="1428750"/>
            <a:ext cx="2286000" cy="476250"/>
          </a:xfrm>
          <a:prstGeom prst="rect">
            <a:avLst/>
          </a:prstGeom>
          <a:noFill/>
        </p:spPr>
        <p:txBody>
          <a:bodyPr wrap="square" lIns="0" rIns="0" tIns="0" bIns="0" anchor="t">
            <a:spAutoFit/>
          </a:bodyPr>
          <a:lstStyle/>
          <a:p>
            <a:pPr algn="l"/>
            <a:r>
              <a:rPr sz="1200" b="1" i="0">
                <a:solidFill>
                  <a:srgbClr val="051C2C"/>
                </a:solidFill>
                <a:latin typeface="Arial"/>
              </a:rPr>
              <a:t>Weeks 3-6: Control foundations</a:t>
            </a:r>
          </a:p>
        </p:txBody>
      </p:sp>
      <p:sp>
        <p:nvSpPr>
          <p:cNvPr id="15" name="Rectangle 14"/>
          <p:cNvSpPr/>
          <p:nvPr/>
        </p:nvSpPr>
        <p:spPr>
          <a:xfrm>
            <a:off x="35623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714750" y="2019300"/>
            <a:ext cx="2133600" cy="666750"/>
          </a:xfrm>
          <a:prstGeom prst="rect">
            <a:avLst/>
          </a:prstGeom>
          <a:noFill/>
        </p:spPr>
        <p:txBody>
          <a:bodyPr wrap="square" lIns="0" rIns="0" tIns="0" bIns="0" anchor="t">
            <a:spAutoFit/>
          </a:bodyPr>
          <a:lstStyle/>
          <a:p>
            <a:pPr algn="l"/>
            <a:r>
              <a:rPr sz="1019" b="0" i="0">
                <a:solidFill>
                  <a:srgbClr val="051C2C"/>
                </a:solidFill>
                <a:latin typeface="Arial"/>
              </a:rPr>
              <a:t>Data governance council running, with policy and escalation route</a:t>
            </a:r>
          </a:p>
        </p:txBody>
      </p:sp>
      <p:sp>
        <p:nvSpPr>
          <p:cNvPr id="17" name="Rectangle 16"/>
          <p:cNvSpPr/>
          <p:nvPr/>
        </p:nvSpPr>
        <p:spPr>
          <a:xfrm>
            <a:off x="35623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714750" y="2686050"/>
            <a:ext cx="2133600" cy="666750"/>
          </a:xfrm>
          <a:prstGeom prst="rect">
            <a:avLst/>
          </a:prstGeom>
          <a:noFill/>
        </p:spPr>
        <p:txBody>
          <a:bodyPr wrap="square" lIns="0" rIns="0" tIns="0" bIns="0" anchor="t">
            <a:spAutoFit/>
          </a:bodyPr>
          <a:lstStyle/>
          <a:p>
            <a:pPr algn="l"/>
            <a:r>
              <a:rPr sz="1012" b="0" i="0">
                <a:solidFill>
                  <a:srgbClr val="051C2C"/>
                </a:solidFill>
                <a:latin typeface="Arial"/>
              </a:rPr>
              <a:t>Critical data elements catalogued for capital and liquidity returns</a:t>
            </a:r>
          </a:p>
        </p:txBody>
      </p:sp>
      <p:sp>
        <p:nvSpPr>
          <p:cNvPr id="19" name="Rectangle 18"/>
          <p:cNvSpPr/>
          <p:nvPr/>
        </p:nvSpPr>
        <p:spPr>
          <a:xfrm>
            <a:off x="35623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714750" y="3352800"/>
            <a:ext cx="2133600" cy="666750"/>
          </a:xfrm>
          <a:prstGeom prst="rect">
            <a:avLst/>
          </a:prstGeom>
          <a:noFill/>
        </p:spPr>
        <p:txBody>
          <a:bodyPr wrap="square" lIns="0" rIns="0" tIns="0" bIns="0" anchor="t">
            <a:spAutoFit/>
          </a:bodyPr>
          <a:lstStyle/>
          <a:p>
            <a:pPr algn="l"/>
            <a:r>
              <a:rPr sz="1019" b="0" i="0">
                <a:solidFill>
                  <a:srgbClr val="051C2C"/>
                </a:solidFill>
                <a:latin typeface="Arial"/>
              </a:rPr>
              <a:t>Customer matching rules agreed across core banking, cards and CRM</a:t>
            </a:r>
          </a:p>
        </p:txBody>
      </p:sp>
      <p:sp>
        <p:nvSpPr>
          <p:cNvPr id="21" name="Rectangle 20"/>
          <p:cNvSpPr/>
          <p:nvPr/>
        </p:nvSpPr>
        <p:spPr>
          <a:xfrm>
            <a:off x="61722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1722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43650" y="1428750"/>
            <a:ext cx="2286000" cy="476250"/>
          </a:xfrm>
          <a:prstGeom prst="rect">
            <a:avLst/>
          </a:prstGeom>
          <a:noFill/>
        </p:spPr>
        <p:txBody>
          <a:bodyPr wrap="square" lIns="0" rIns="0" tIns="0" bIns="0" anchor="t">
            <a:spAutoFit/>
          </a:bodyPr>
          <a:lstStyle/>
          <a:p>
            <a:pPr algn="l"/>
            <a:r>
              <a:rPr sz="1117" b="1" i="0">
                <a:solidFill>
                  <a:srgbClr val="051C2C"/>
                </a:solidFill>
                <a:latin typeface="Arial"/>
              </a:rPr>
              <a:t>Weeks 7-10: First wins on both fronts</a:t>
            </a:r>
          </a:p>
        </p:txBody>
      </p:sp>
      <p:sp>
        <p:nvSpPr>
          <p:cNvPr id="24" name="Rectangle 23"/>
          <p:cNvSpPr/>
          <p:nvPr/>
        </p:nvSpPr>
        <p:spPr>
          <a:xfrm>
            <a:off x="63436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96050" y="2019300"/>
            <a:ext cx="2133600" cy="666750"/>
          </a:xfrm>
          <a:prstGeom prst="rect">
            <a:avLst/>
          </a:prstGeom>
          <a:noFill/>
        </p:spPr>
        <p:txBody>
          <a:bodyPr wrap="square" lIns="0" rIns="0" tIns="0" bIns="0" anchor="t">
            <a:spAutoFit/>
          </a:bodyPr>
          <a:lstStyle/>
          <a:p>
            <a:pPr algn="l"/>
            <a:r>
              <a:rPr sz="1012" b="0" i="0">
                <a:solidFill>
                  <a:srgbClr val="051C2C"/>
                </a:solidFill>
                <a:latin typeface="Arial"/>
              </a:rPr>
              <a:t>Lineage and quality rules live on the first two regulatory returns</a:t>
            </a:r>
          </a:p>
        </p:txBody>
      </p:sp>
      <p:sp>
        <p:nvSpPr>
          <p:cNvPr id="26" name="Rectangle 25"/>
          <p:cNvSpPr/>
          <p:nvPr/>
        </p:nvSpPr>
        <p:spPr>
          <a:xfrm>
            <a:off x="63436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960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Customer 360 beta supporting the next-best-action pilot</a:t>
            </a:r>
          </a:p>
        </p:txBody>
      </p:sp>
      <p:sp>
        <p:nvSpPr>
          <p:cNvPr id="28" name="Rectangle 27"/>
          <p:cNvSpPr/>
          <p:nvPr/>
        </p:nvSpPr>
        <p:spPr>
          <a:xfrm>
            <a:off x="63436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960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Use-case portfolio scored and sequenced</a:t>
            </a:r>
          </a:p>
        </p:txBody>
      </p:sp>
      <p:sp>
        <p:nvSpPr>
          <p:cNvPr id="30" name="Rectangle 29"/>
          <p:cNvSpPr/>
          <p:nvPr/>
        </p:nvSpPr>
        <p:spPr>
          <a:xfrm>
            <a:off x="89535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89535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124950" y="1428750"/>
            <a:ext cx="2286000" cy="476250"/>
          </a:xfrm>
          <a:prstGeom prst="rect">
            <a:avLst/>
          </a:prstGeom>
          <a:noFill/>
        </p:spPr>
        <p:txBody>
          <a:bodyPr wrap="square" lIns="0" rIns="0" tIns="0" bIns="0" anchor="t">
            <a:spAutoFit/>
          </a:bodyPr>
          <a:lstStyle/>
          <a:p>
            <a:pPr algn="l"/>
            <a:r>
              <a:rPr sz="1064" b="1" i="0">
                <a:solidFill>
                  <a:srgbClr val="051C2C"/>
                </a:solidFill>
                <a:latin typeface="Arial"/>
              </a:rPr>
              <a:t>Weeks 11-14: Prove to supervisor and board</a:t>
            </a:r>
          </a:p>
        </p:txBody>
      </p:sp>
      <p:sp>
        <p:nvSpPr>
          <p:cNvPr id="33" name="Rectangle 32"/>
          <p:cNvSpPr/>
          <p:nvPr/>
        </p:nvSpPr>
        <p:spPr>
          <a:xfrm>
            <a:off x="91249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277350" y="2019300"/>
            <a:ext cx="2133600" cy="666750"/>
          </a:xfrm>
          <a:prstGeom prst="rect">
            <a:avLst/>
          </a:prstGeom>
          <a:noFill/>
        </p:spPr>
        <p:txBody>
          <a:bodyPr wrap="square" lIns="0" rIns="0" tIns="0" bIns="0" anchor="t">
            <a:spAutoFit/>
          </a:bodyPr>
          <a:lstStyle/>
          <a:p>
            <a:pPr algn="l"/>
            <a:r>
              <a:rPr sz="1035" b="0" i="0">
                <a:solidFill>
                  <a:srgbClr val="051C2C"/>
                </a:solidFill>
                <a:latin typeface="Arial"/>
              </a:rPr>
              <a:t>Evidence pack for the supervisor showing controls in operation</a:t>
            </a:r>
          </a:p>
        </p:txBody>
      </p:sp>
      <p:sp>
        <p:nvSpPr>
          <p:cNvPr id="35" name="Rectangle 34"/>
          <p:cNvSpPr/>
          <p:nvPr/>
        </p:nvSpPr>
        <p:spPr>
          <a:xfrm>
            <a:off x="91249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277350" y="2686050"/>
            <a:ext cx="2133600" cy="666750"/>
          </a:xfrm>
          <a:prstGeom prst="rect">
            <a:avLst/>
          </a:prstGeom>
          <a:noFill/>
        </p:spPr>
        <p:txBody>
          <a:bodyPr wrap="square" lIns="0" rIns="0" tIns="0" bIns="0" anchor="t">
            <a:spAutoFit/>
          </a:bodyPr>
          <a:lstStyle/>
          <a:p>
            <a:pPr algn="l"/>
            <a:r>
              <a:rPr sz="1027" b="0" i="0">
                <a:solidFill>
                  <a:srgbClr val="051C2C"/>
                </a:solidFill>
                <a:latin typeface="Arial"/>
              </a:rPr>
              <a:t>Pilot uplift in product holding measured against a control group</a:t>
            </a:r>
          </a:p>
        </p:txBody>
      </p:sp>
      <p:sp>
        <p:nvSpPr>
          <p:cNvPr id="37" name="Rectangle 36"/>
          <p:cNvSpPr/>
          <p:nvPr/>
        </p:nvSpPr>
        <p:spPr>
          <a:xfrm>
            <a:off x="91249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277350" y="3352800"/>
            <a:ext cx="2133600" cy="666750"/>
          </a:xfrm>
          <a:prstGeom prst="rect">
            <a:avLst/>
          </a:prstGeom>
          <a:noFill/>
        </p:spPr>
        <p:txBody>
          <a:bodyPr wrap="square" lIns="0" rIns="0" tIns="0" bIns="0" anchor="t">
            <a:spAutoFit/>
          </a:bodyPr>
          <a:lstStyle/>
          <a:p>
            <a:pPr algn="l"/>
            <a:r>
              <a:rPr sz="1035" b="0" i="0">
                <a:solidFill>
                  <a:srgbClr val="051C2C"/>
                </a:solidFill>
                <a:latin typeface="Arial"/>
              </a:rPr>
              <a:t>Funded next-horizon plan and a monthly data strategy scorecard</a:t>
            </a:r>
          </a:p>
        </p:txBody>
      </p:sp>
      <p:sp>
        <p:nvSpPr>
          <p:cNvPr id="39" name="Rectangle 3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1" name="TextBox 4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Leave day 100 with an approved roadmap, a funded first tranche, live forums and two quick wins in delivery.</a:t>
            </a:r>
          </a:p>
        </p:txBody>
      </p:sp>
      <p:sp>
        <p:nvSpPr>
          <p:cNvPr id="42" name="TextBox 4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43" name="TextBox 4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44" name="Rectangle 4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Build yours</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the templates behind this example</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Scorecard Measures Library: measures and definition cards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Workshop Kit: the three workshops that produce it</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Worked Example: Retail Bank</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