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266700" cy="685800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266700" y="0"/>
            <a:ext cx="11925300" cy="6858000"/>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914400" y="2000250"/>
            <a:ext cx="8572500" cy="228600"/>
          </a:xfrm>
          <a:prstGeom prst="rect">
            <a:avLst/>
          </a:prstGeom>
          <a:noFill/>
        </p:spPr>
        <p:txBody>
          <a:bodyPr wrap="square" lIns="0" rIns="0" tIns="0" bIns="0" anchor="t">
            <a:spAutoFit/>
          </a:bodyPr>
          <a:lstStyle/>
          <a:p>
            <a:pPr algn="l"/>
            <a:r>
              <a:rPr sz="1050" b="1" i="0">
                <a:solidFill>
                  <a:srgbClr val="2251FF"/>
                </a:solidFill>
                <a:latin typeface="Arial"/>
              </a:rPr>
              <a:t>DATA STRATEGY TRACKS</a:t>
            </a:r>
          </a:p>
        </p:txBody>
      </p:sp>
      <p:sp>
        <p:nvSpPr>
          <p:cNvPr id="5" name="TextBox 4"/>
          <p:cNvSpPr txBox="1"/>
          <p:nvPr/>
        </p:nvSpPr>
        <p:spPr>
          <a:xfrm>
            <a:off x="914400" y="2324100"/>
            <a:ext cx="9525000" cy="1619250"/>
          </a:xfrm>
          <a:prstGeom prst="rect">
            <a:avLst/>
          </a:prstGeom>
          <a:noFill/>
        </p:spPr>
        <p:txBody>
          <a:bodyPr wrap="square" lIns="0" rIns="0" tIns="0" bIns="0" anchor="t">
            <a:spAutoFit/>
          </a:bodyPr>
          <a:lstStyle/>
          <a:p>
            <a:pPr algn="l"/>
            <a:r>
              <a:rPr sz="4050" b="0" i="0">
                <a:solidFill>
                  <a:srgbClr val="051C2C"/>
                </a:solidFill>
                <a:latin typeface="Georgia"/>
              </a:rPr>
              <a:t>Value proposition</a:t>
            </a:r>
          </a:p>
        </p:txBody>
      </p:sp>
      <p:sp>
        <p:nvSpPr>
          <p:cNvPr id="6" name="TextBox 5"/>
          <p:cNvSpPr txBox="1"/>
          <p:nvPr/>
        </p:nvSpPr>
        <p:spPr>
          <a:xfrm>
            <a:off x="914400" y="4095750"/>
            <a:ext cx="8572500" cy="762000"/>
          </a:xfrm>
          <a:prstGeom prst="rect">
            <a:avLst/>
          </a:prstGeom>
          <a:noFill/>
        </p:spPr>
        <p:txBody>
          <a:bodyPr wrap="square" lIns="0" rIns="0" tIns="0" bIns="0" anchor="t">
            <a:spAutoFit/>
          </a:bodyPr>
          <a:lstStyle/>
          <a:p>
            <a:pPr algn="l"/>
            <a:r>
              <a:rPr sz="1575" b="0" i="0">
                <a:solidFill>
                  <a:srgbClr val="5B6772"/>
                </a:solidFill>
                <a:latin typeface="Arial"/>
              </a:rPr>
              <a:t>Data can play three different roles for an organisation: a dependable foundation, an enabler of better processes, or an engine for new growth. Deciding the mix is the first strategic choice, because it changes what you build, how you govern it and how you prove it worked.</a:t>
            </a:r>
          </a:p>
        </p:txBody>
      </p:sp>
      <p:pic>
        <p:nvPicPr>
          <p:cNvPr id="7" name="Picture 6" descr="_logo.png"/>
          <p:cNvPicPr>
            <a:picLocks noChangeAspect="1"/>
          </p:cNvPicPr>
          <p:nvPr/>
        </p:nvPicPr>
        <p:blipFill>
          <a:blip r:embed="rId2"/>
          <a:stretch>
            <a:fillRect/>
          </a:stretch>
        </p:blipFill>
        <p:spPr>
          <a:xfrm>
            <a:off x="914400" y="5715000"/>
            <a:ext cx="342900" cy="342900"/>
          </a:xfrm>
          <a:prstGeom prst="rect">
            <a:avLst/>
          </a:prstGeom>
        </p:spPr>
      </p:pic>
      <p:sp>
        <p:nvSpPr>
          <p:cNvPr id="8" name="TextBox 7"/>
          <p:cNvSpPr txBox="1"/>
          <p:nvPr/>
        </p:nvSpPr>
        <p:spPr>
          <a:xfrm>
            <a:off x="8382000" y="5829300"/>
            <a:ext cx="3143250" cy="190500"/>
          </a:xfrm>
          <a:prstGeom prst="rect">
            <a:avLst/>
          </a:prstGeom>
          <a:noFill/>
        </p:spPr>
        <p:txBody>
          <a:bodyPr wrap="square" lIns="0" rIns="0" tIns="0" bIns="0" anchor="t">
            <a:spAutoFit/>
          </a:bodyPr>
          <a:lstStyle/>
          <a:p>
            <a:pPr algn="r"/>
            <a:r>
              <a:rPr sz="975" b="0" i="0">
                <a:solidFill>
                  <a:srgbClr val="8A949E"/>
                </a:solidFill>
                <a:latin typeface="Arial"/>
              </a:rPr>
              <a:t>scikiq.org/data-strategy</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914400" y="1809750"/>
            <a:ext cx="57150" cy="285750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1257300" y="1428750"/>
            <a:ext cx="9525000" cy="228600"/>
          </a:xfrm>
          <a:prstGeom prst="rect">
            <a:avLst/>
          </a:prstGeom>
          <a:noFill/>
        </p:spPr>
        <p:txBody>
          <a:bodyPr wrap="square" lIns="0" rIns="0" tIns="0" bIns="0" anchor="t">
            <a:spAutoFit/>
          </a:bodyPr>
          <a:lstStyle/>
          <a:p>
            <a:pPr algn="l"/>
            <a:r>
              <a:rPr sz="975" b="1" i="0">
                <a:solidFill>
                  <a:srgbClr val="2251FF"/>
                </a:solidFill>
                <a:latin typeface="Arial"/>
              </a:rPr>
              <a:t>THE SO WHAT OF THIS TRACK</a:t>
            </a:r>
          </a:p>
        </p:txBody>
      </p:sp>
      <p:sp>
        <p:nvSpPr>
          <p:cNvPr id="4" name="TextBox 3"/>
          <p:cNvSpPr txBox="1"/>
          <p:nvPr/>
        </p:nvSpPr>
        <p:spPr>
          <a:xfrm>
            <a:off x="1257300" y="1809750"/>
            <a:ext cx="9715500" cy="3143250"/>
          </a:xfrm>
          <a:prstGeom prst="rect">
            <a:avLst/>
          </a:prstGeom>
          <a:noFill/>
        </p:spPr>
        <p:txBody>
          <a:bodyPr wrap="square" lIns="0" rIns="0" tIns="0" bIns="0" anchor="ctr">
            <a:spAutoFit/>
          </a:bodyPr>
          <a:lstStyle/>
          <a:p>
            <a:pPr algn="l"/>
            <a:r>
              <a:rPr sz="2347" b="0" i="0">
                <a:solidFill>
                  <a:srgbClr val="051C2C"/>
                </a:solidFill>
                <a:latin typeface="Georgia"/>
              </a:rPr>
              <a:t>Write down the mix of foundation, enabler and growth engine explicitly, then make every architecture, funding and measurement choice consistent with it.</a:t>
            </a:r>
          </a:p>
        </p:txBody>
      </p:sp>
      <p:sp>
        <p:nvSpPr>
          <p:cNvPr id="5" name="TextBox 4"/>
          <p:cNvSpPr txBox="1"/>
          <p:nvPr/>
        </p:nvSpPr>
        <p:spPr>
          <a:xfrm>
            <a:off x="609600" y="6477000"/>
            <a:ext cx="7620000" cy="190500"/>
          </a:xfrm>
          <a:prstGeom prst="rect">
            <a:avLst/>
          </a:prstGeom>
          <a:noFill/>
        </p:spPr>
        <p:txBody>
          <a:bodyPr wrap="square" lIns="0" rIns="0" tIns="0" bIns="0" anchor="t">
            <a:spAutoFit/>
          </a:bodyPr>
          <a:lstStyle/>
          <a:p>
            <a:pPr algn="l"/>
            <a:r>
              <a:rPr sz="825" b="0" i="0">
                <a:solidFill>
                  <a:srgbClr val="8A949E"/>
                </a:solidFill>
                <a:latin typeface="Arial"/>
              </a:rPr>
              <a:t>SCIKIQ  |  Value proposition Track</a:t>
            </a:r>
          </a:p>
        </p:txBody>
      </p:sp>
      <p:sp>
        <p:nvSpPr>
          <p:cNvPr id="6" name="TextBox 5"/>
          <p:cNvSpPr txBox="1"/>
          <p:nvPr/>
        </p:nvSpPr>
        <p:spPr>
          <a:xfrm>
            <a:off x="10629900" y="6477000"/>
            <a:ext cx="952500" cy="190500"/>
          </a:xfrm>
          <a:prstGeom prst="rect">
            <a:avLst/>
          </a:prstGeom>
          <a:noFill/>
        </p:spPr>
        <p:txBody>
          <a:bodyPr wrap="square" lIns="0" rIns="0" tIns="0" bIns="0" anchor="t">
            <a:spAutoFit/>
          </a:bodyPr>
          <a:lstStyle/>
          <a:p>
            <a:pPr algn="r"/>
            <a:r>
              <a:rPr sz="825" b="0" i="0">
                <a:solidFill>
                  <a:srgbClr val="8A949E"/>
                </a:solidFill>
                <a:latin typeface="Arial"/>
              </a:rPr>
              <a:t>2</a:t>
            </a:r>
          </a:p>
        </p:txBody>
      </p:sp>
      <p:sp>
        <p:nvSpPr>
          <p:cNvPr id="7" name="Rectangle 6"/>
          <p:cNvSpPr/>
          <p:nvPr/>
        </p:nvSpPr>
        <p:spPr>
          <a:xfrm>
            <a:off x="609600" y="6362700"/>
            <a:ext cx="10972800" cy="9525"/>
          </a:xfrm>
          <a:prstGeom prst="rect">
            <a:avLst/>
          </a:prstGeom>
          <a:solidFill>
            <a:srgbClr val="E1E4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09600" y="533400"/>
            <a:ext cx="8572500" cy="190500"/>
          </a:xfrm>
          <a:prstGeom prst="rect">
            <a:avLst/>
          </a:prstGeom>
          <a:noFill/>
        </p:spPr>
        <p:txBody>
          <a:bodyPr wrap="square" lIns="0" rIns="0" tIns="0" bIns="0" anchor="t">
            <a:spAutoFit/>
          </a:bodyPr>
          <a:lstStyle/>
          <a:p>
            <a:pPr algn="l"/>
            <a:r>
              <a:rPr sz="900" b="1" i="0">
                <a:solidFill>
                  <a:srgbClr val="2251FF"/>
                </a:solidFill>
                <a:latin typeface="Arial"/>
              </a:rPr>
              <a:t>WHERE IT PLUGS IN</a:t>
            </a:r>
          </a:p>
        </p:txBody>
      </p:sp>
      <p:sp>
        <p:nvSpPr>
          <p:cNvPr id="3" name="TextBox 2"/>
          <p:cNvSpPr txBox="1"/>
          <p:nvPr/>
        </p:nvSpPr>
        <p:spPr>
          <a:xfrm>
            <a:off x="609600" y="781050"/>
            <a:ext cx="10972800" cy="571500"/>
          </a:xfrm>
          <a:prstGeom prst="rect">
            <a:avLst/>
          </a:prstGeom>
          <a:noFill/>
        </p:spPr>
        <p:txBody>
          <a:bodyPr wrap="square" lIns="0" rIns="0" tIns="0" bIns="0" anchor="t">
            <a:spAutoFit/>
          </a:bodyPr>
          <a:lstStyle/>
          <a:p>
            <a:pPr algn="l"/>
            <a:r>
              <a:rPr sz="2550" b="0" i="0">
                <a:solidFill>
                  <a:srgbClr val="051C2C"/>
                </a:solidFill>
                <a:latin typeface="Georgia"/>
              </a:rPr>
              <a:t>Part of stage 2: Anchor</a:t>
            </a:r>
          </a:p>
        </p:txBody>
      </p:sp>
      <p:sp>
        <p:nvSpPr>
          <p:cNvPr id="4" name="TextBox 3"/>
          <p:cNvSpPr txBox="1"/>
          <p:nvPr/>
        </p:nvSpPr>
        <p:spPr>
          <a:xfrm>
            <a:off x="609600" y="1371600"/>
            <a:ext cx="10287000" cy="457200"/>
          </a:xfrm>
          <a:prstGeom prst="rect">
            <a:avLst/>
          </a:prstGeom>
          <a:noFill/>
        </p:spPr>
        <p:txBody>
          <a:bodyPr wrap="square" lIns="0" rIns="0" tIns="0" bIns="0" anchor="t">
            <a:spAutoFit/>
          </a:bodyPr>
          <a:lstStyle/>
          <a:p>
            <a:pPr algn="l"/>
            <a:r>
              <a:rPr sz="839" b="0" i="0">
                <a:solidFill>
                  <a:srgbClr val="5B6772"/>
                </a:solidFill>
                <a:latin typeface="Arial"/>
              </a:rPr>
              <a:t>Most data strategies fail quietly because nobody decided what data is for. The platform team optimises for uptime, the business wants faster answers and the board expects new revenue, and each judges the strategy by a different yardstick. Naming the value proposition, and its mix, gives architecture, funding, governance and measures a single reference point. It also sets expectations: a foundation strategy is judged on reliability, a growth strategy on experiments that turn into products.</a:t>
            </a:r>
          </a:p>
        </p:txBody>
      </p:sp>
      <p:sp>
        <p:nvSpPr>
          <p:cNvPr id="5" name="Pentagon 4"/>
          <p:cNvSpPr/>
          <p:nvPr/>
        </p:nvSpPr>
        <p:spPr>
          <a:xfrm>
            <a:off x="609600" y="1981200"/>
            <a:ext cx="1781175" cy="742950"/>
          </a:xfrm>
          <a:prstGeom prst="homePlate">
            <a:avLst/>
          </a:prstGeom>
          <a:solidFill>
            <a:srgbClr val="F6F7F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857250" y="2076450"/>
            <a:ext cx="1362075" cy="228600"/>
          </a:xfrm>
          <a:prstGeom prst="rect">
            <a:avLst/>
          </a:prstGeom>
          <a:noFill/>
        </p:spPr>
        <p:txBody>
          <a:bodyPr wrap="square" lIns="0" rIns="0" tIns="0" bIns="0" anchor="t">
            <a:spAutoFit/>
          </a:bodyPr>
          <a:lstStyle/>
          <a:p>
            <a:pPr algn="l"/>
            <a:r>
              <a:rPr sz="1200" b="1" i="0">
                <a:solidFill>
                  <a:srgbClr val="051C2C"/>
                </a:solidFill>
                <a:latin typeface="Arial"/>
              </a:rPr>
              <a:t>1  Baseline</a:t>
            </a:r>
          </a:p>
        </p:txBody>
      </p:sp>
      <p:sp>
        <p:nvSpPr>
          <p:cNvPr id="7" name="TextBox 6"/>
          <p:cNvSpPr txBox="1"/>
          <p:nvPr/>
        </p:nvSpPr>
        <p:spPr>
          <a:xfrm>
            <a:off x="857250" y="2324100"/>
            <a:ext cx="1362075" cy="342900"/>
          </a:xfrm>
          <a:prstGeom prst="rect">
            <a:avLst/>
          </a:prstGeom>
          <a:noFill/>
        </p:spPr>
        <p:txBody>
          <a:bodyPr wrap="square" lIns="0" rIns="0" tIns="0" bIns="0" anchor="t">
            <a:spAutoFit/>
          </a:bodyPr>
          <a:lstStyle/>
          <a:p>
            <a:pPr algn="l"/>
            <a:r>
              <a:rPr sz="900" b="0" i="0">
                <a:solidFill>
                  <a:srgbClr val="5B6772"/>
                </a:solidFill>
                <a:latin typeface="Arial"/>
              </a:rPr>
              <a:t>Where are we now?</a:t>
            </a:r>
          </a:p>
        </p:txBody>
      </p:sp>
      <p:sp>
        <p:nvSpPr>
          <p:cNvPr id="8" name="Chevron 7"/>
          <p:cNvSpPr/>
          <p:nvPr/>
        </p:nvSpPr>
        <p:spPr>
          <a:xfrm>
            <a:off x="2447925" y="1981200"/>
            <a:ext cx="1781175" cy="742950"/>
          </a:xfrm>
          <a:prstGeom prst="chevron">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2695575" y="2076450"/>
            <a:ext cx="1362075" cy="228600"/>
          </a:xfrm>
          <a:prstGeom prst="rect">
            <a:avLst/>
          </a:prstGeom>
          <a:noFill/>
        </p:spPr>
        <p:txBody>
          <a:bodyPr wrap="square" lIns="0" rIns="0" tIns="0" bIns="0" anchor="t">
            <a:spAutoFit/>
          </a:bodyPr>
          <a:lstStyle/>
          <a:p>
            <a:pPr algn="l"/>
            <a:r>
              <a:rPr sz="1200" b="1" i="0">
                <a:solidFill>
                  <a:srgbClr val="FFFFFF"/>
                </a:solidFill>
                <a:latin typeface="Arial"/>
              </a:rPr>
              <a:t>2  Anchor</a:t>
            </a:r>
          </a:p>
        </p:txBody>
      </p:sp>
      <p:sp>
        <p:nvSpPr>
          <p:cNvPr id="10" name="TextBox 9"/>
          <p:cNvSpPr txBox="1"/>
          <p:nvPr/>
        </p:nvSpPr>
        <p:spPr>
          <a:xfrm>
            <a:off x="2695575" y="2324100"/>
            <a:ext cx="1362075" cy="342900"/>
          </a:xfrm>
          <a:prstGeom prst="rect">
            <a:avLst/>
          </a:prstGeom>
          <a:noFill/>
        </p:spPr>
        <p:txBody>
          <a:bodyPr wrap="square" lIns="0" rIns="0" tIns="0" bIns="0" anchor="t">
            <a:spAutoFit/>
          </a:bodyPr>
          <a:lstStyle/>
          <a:p>
            <a:pPr algn="l"/>
            <a:r>
              <a:rPr sz="900" b="0" i="0">
                <a:solidFill>
                  <a:srgbClr val="FFFFFF"/>
                </a:solidFill>
                <a:latin typeface="Arial"/>
              </a:rPr>
              <a:t>What does the business need?</a:t>
            </a:r>
          </a:p>
        </p:txBody>
      </p:sp>
      <p:sp>
        <p:nvSpPr>
          <p:cNvPr id="11" name="Chevron 10"/>
          <p:cNvSpPr/>
          <p:nvPr/>
        </p:nvSpPr>
        <p:spPr>
          <a:xfrm>
            <a:off x="4286250" y="1981200"/>
            <a:ext cx="1781175" cy="742950"/>
          </a:xfrm>
          <a:prstGeom prst="chevron">
            <a:avLst/>
          </a:prstGeom>
          <a:solidFill>
            <a:srgbClr val="F6F7F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4533900" y="2076450"/>
            <a:ext cx="1362075" cy="228600"/>
          </a:xfrm>
          <a:prstGeom prst="rect">
            <a:avLst/>
          </a:prstGeom>
          <a:noFill/>
        </p:spPr>
        <p:txBody>
          <a:bodyPr wrap="square" lIns="0" rIns="0" tIns="0" bIns="0" anchor="t">
            <a:spAutoFit/>
          </a:bodyPr>
          <a:lstStyle/>
          <a:p>
            <a:pPr algn="l"/>
            <a:r>
              <a:rPr sz="1200" b="1" i="0">
                <a:solidFill>
                  <a:srgbClr val="051C2C"/>
                </a:solidFill>
                <a:latin typeface="Arial"/>
              </a:rPr>
              <a:t>3  Prioritise</a:t>
            </a:r>
          </a:p>
        </p:txBody>
      </p:sp>
      <p:sp>
        <p:nvSpPr>
          <p:cNvPr id="13" name="TextBox 12"/>
          <p:cNvSpPr txBox="1"/>
          <p:nvPr/>
        </p:nvSpPr>
        <p:spPr>
          <a:xfrm>
            <a:off x="4533900" y="2324100"/>
            <a:ext cx="1362075" cy="342900"/>
          </a:xfrm>
          <a:prstGeom prst="rect">
            <a:avLst/>
          </a:prstGeom>
          <a:noFill/>
        </p:spPr>
        <p:txBody>
          <a:bodyPr wrap="square" lIns="0" rIns="0" tIns="0" bIns="0" anchor="t">
            <a:spAutoFit/>
          </a:bodyPr>
          <a:lstStyle/>
          <a:p>
            <a:pPr algn="l"/>
            <a:r>
              <a:rPr sz="900" b="0" i="0">
                <a:solidFill>
                  <a:srgbClr val="5B6772"/>
                </a:solidFill>
                <a:latin typeface="Arial"/>
              </a:rPr>
              <a:t>Where will data create the most value?</a:t>
            </a:r>
          </a:p>
        </p:txBody>
      </p:sp>
      <p:sp>
        <p:nvSpPr>
          <p:cNvPr id="14" name="Chevron 13"/>
          <p:cNvSpPr/>
          <p:nvPr/>
        </p:nvSpPr>
        <p:spPr>
          <a:xfrm>
            <a:off x="6124575" y="1981200"/>
            <a:ext cx="1781175" cy="742950"/>
          </a:xfrm>
          <a:prstGeom prst="chevron">
            <a:avLst/>
          </a:prstGeom>
          <a:solidFill>
            <a:srgbClr val="F6F7F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6372225" y="2076450"/>
            <a:ext cx="1362075" cy="228600"/>
          </a:xfrm>
          <a:prstGeom prst="rect">
            <a:avLst/>
          </a:prstGeom>
          <a:noFill/>
        </p:spPr>
        <p:txBody>
          <a:bodyPr wrap="square" lIns="0" rIns="0" tIns="0" bIns="0" anchor="t">
            <a:spAutoFit/>
          </a:bodyPr>
          <a:lstStyle/>
          <a:p>
            <a:pPr algn="l"/>
            <a:r>
              <a:rPr sz="1200" b="1" i="0">
                <a:solidFill>
                  <a:srgbClr val="051C2C"/>
                </a:solidFill>
                <a:latin typeface="Arial"/>
              </a:rPr>
              <a:t>4  Design</a:t>
            </a:r>
          </a:p>
        </p:txBody>
      </p:sp>
      <p:sp>
        <p:nvSpPr>
          <p:cNvPr id="16" name="TextBox 15"/>
          <p:cNvSpPr txBox="1"/>
          <p:nvPr/>
        </p:nvSpPr>
        <p:spPr>
          <a:xfrm>
            <a:off x="6372225" y="2324100"/>
            <a:ext cx="1362075" cy="342900"/>
          </a:xfrm>
          <a:prstGeom prst="rect">
            <a:avLst/>
          </a:prstGeom>
          <a:noFill/>
        </p:spPr>
        <p:txBody>
          <a:bodyPr wrap="square" lIns="0" rIns="0" tIns="0" bIns="0" anchor="t">
            <a:spAutoFit/>
          </a:bodyPr>
          <a:lstStyle/>
          <a:p>
            <a:pPr algn="l"/>
            <a:r>
              <a:rPr sz="900" b="0" i="0">
                <a:solidFill>
                  <a:srgbClr val="5B6772"/>
                </a:solidFill>
                <a:latin typeface="Arial"/>
              </a:rPr>
              <a:t>What must be true to deliver it?</a:t>
            </a:r>
          </a:p>
        </p:txBody>
      </p:sp>
      <p:sp>
        <p:nvSpPr>
          <p:cNvPr id="17" name="Chevron 16"/>
          <p:cNvSpPr/>
          <p:nvPr/>
        </p:nvSpPr>
        <p:spPr>
          <a:xfrm>
            <a:off x="7962900" y="1981200"/>
            <a:ext cx="1781175" cy="742950"/>
          </a:xfrm>
          <a:prstGeom prst="chevron">
            <a:avLst/>
          </a:prstGeom>
          <a:solidFill>
            <a:srgbClr val="F6F7F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8210550" y="2076450"/>
            <a:ext cx="1362075" cy="228600"/>
          </a:xfrm>
          <a:prstGeom prst="rect">
            <a:avLst/>
          </a:prstGeom>
          <a:noFill/>
        </p:spPr>
        <p:txBody>
          <a:bodyPr wrap="square" lIns="0" rIns="0" tIns="0" bIns="0" anchor="t">
            <a:spAutoFit/>
          </a:bodyPr>
          <a:lstStyle/>
          <a:p>
            <a:pPr algn="l"/>
            <a:r>
              <a:rPr sz="1200" b="1" i="0">
                <a:solidFill>
                  <a:srgbClr val="051C2C"/>
                </a:solidFill>
                <a:latin typeface="Arial"/>
              </a:rPr>
              <a:t>5  Sequence</a:t>
            </a:r>
          </a:p>
        </p:txBody>
      </p:sp>
      <p:sp>
        <p:nvSpPr>
          <p:cNvPr id="19" name="TextBox 18"/>
          <p:cNvSpPr txBox="1"/>
          <p:nvPr/>
        </p:nvSpPr>
        <p:spPr>
          <a:xfrm>
            <a:off x="8210550" y="2324100"/>
            <a:ext cx="1362075" cy="342900"/>
          </a:xfrm>
          <a:prstGeom prst="rect">
            <a:avLst/>
          </a:prstGeom>
          <a:noFill/>
        </p:spPr>
        <p:txBody>
          <a:bodyPr wrap="square" lIns="0" rIns="0" tIns="0" bIns="0" anchor="t">
            <a:spAutoFit/>
          </a:bodyPr>
          <a:lstStyle/>
          <a:p>
            <a:pPr algn="l"/>
            <a:r>
              <a:rPr sz="900" b="0" i="0">
                <a:solidFill>
                  <a:srgbClr val="5B6772"/>
                </a:solidFill>
                <a:latin typeface="Arial"/>
              </a:rPr>
              <a:t>In what order, and how will we know?</a:t>
            </a:r>
          </a:p>
        </p:txBody>
      </p:sp>
      <p:sp>
        <p:nvSpPr>
          <p:cNvPr id="20" name="Chevron 19"/>
          <p:cNvSpPr/>
          <p:nvPr/>
        </p:nvSpPr>
        <p:spPr>
          <a:xfrm>
            <a:off x="9801225" y="1981200"/>
            <a:ext cx="1781175" cy="742950"/>
          </a:xfrm>
          <a:prstGeom prst="chevron">
            <a:avLst/>
          </a:prstGeom>
          <a:solidFill>
            <a:srgbClr val="F6F7F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10048875" y="2076450"/>
            <a:ext cx="1362075" cy="228600"/>
          </a:xfrm>
          <a:prstGeom prst="rect">
            <a:avLst/>
          </a:prstGeom>
          <a:noFill/>
        </p:spPr>
        <p:txBody>
          <a:bodyPr wrap="square" lIns="0" rIns="0" tIns="0" bIns="0" anchor="t">
            <a:spAutoFit/>
          </a:bodyPr>
          <a:lstStyle/>
          <a:p>
            <a:pPr algn="l"/>
            <a:r>
              <a:rPr sz="1200" b="1" i="0">
                <a:solidFill>
                  <a:srgbClr val="051C2C"/>
                </a:solidFill>
                <a:latin typeface="Arial"/>
              </a:rPr>
              <a:t>6  Mobilise</a:t>
            </a:r>
          </a:p>
        </p:txBody>
      </p:sp>
      <p:sp>
        <p:nvSpPr>
          <p:cNvPr id="22" name="TextBox 21"/>
          <p:cNvSpPr txBox="1"/>
          <p:nvPr/>
        </p:nvSpPr>
        <p:spPr>
          <a:xfrm>
            <a:off x="10048875" y="2324100"/>
            <a:ext cx="1362075" cy="342900"/>
          </a:xfrm>
          <a:prstGeom prst="rect">
            <a:avLst/>
          </a:prstGeom>
          <a:noFill/>
        </p:spPr>
        <p:txBody>
          <a:bodyPr wrap="square" lIns="0" rIns="0" tIns="0" bIns="0" anchor="t">
            <a:spAutoFit/>
          </a:bodyPr>
          <a:lstStyle/>
          <a:p>
            <a:pPr algn="l"/>
            <a:r>
              <a:rPr sz="900" b="0" i="0">
                <a:solidFill>
                  <a:srgbClr val="5B6772"/>
                </a:solidFill>
                <a:latin typeface="Arial"/>
              </a:rPr>
              <a:t>How do we bring people with us?</a:t>
            </a:r>
          </a:p>
        </p:txBody>
      </p:sp>
      <p:sp>
        <p:nvSpPr>
          <p:cNvPr id="23" name="TextBox 22"/>
          <p:cNvSpPr txBox="1"/>
          <p:nvPr/>
        </p:nvSpPr>
        <p:spPr>
          <a:xfrm>
            <a:off x="609600" y="2971800"/>
            <a:ext cx="8572500" cy="209550"/>
          </a:xfrm>
          <a:prstGeom prst="rect">
            <a:avLst/>
          </a:prstGeom>
          <a:noFill/>
        </p:spPr>
        <p:txBody>
          <a:bodyPr wrap="square" lIns="0" rIns="0" tIns="0" bIns="0" anchor="t">
            <a:spAutoFit/>
          </a:bodyPr>
          <a:lstStyle/>
          <a:p>
            <a:pPr algn="l"/>
            <a:r>
              <a:rPr sz="900" b="1" i="0">
                <a:solidFill>
                  <a:srgbClr val="2251FF"/>
                </a:solidFill>
                <a:latin typeface="Arial"/>
              </a:rPr>
              <a:t>QUESTIONS THIS TRACK ANSWERS</a:t>
            </a:r>
          </a:p>
        </p:txBody>
      </p:sp>
      <p:sp>
        <p:nvSpPr>
          <p:cNvPr id="24" name="Rectangle 23"/>
          <p:cNvSpPr/>
          <p:nvPr/>
        </p:nvSpPr>
        <p:spPr>
          <a:xfrm>
            <a:off x="609600" y="3400425"/>
            <a:ext cx="85725" cy="85725"/>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819150" y="3276600"/>
            <a:ext cx="10287000" cy="495300"/>
          </a:xfrm>
          <a:prstGeom prst="rect">
            <a:avLst/>
          </a:prstGeom>
          <a:noFill/>
        </p:spPr>
        <p:txBody>
          <a:bodyPr wrap="square" lIns="0" rIns="0" tIns="0" bIns="0" anchor="t">
            <a:spAutoFit/>
          </a:bodyPr>
          <a:lstStyle/>
          <a:p>
            <a:pPr algn="l"/>
            <a:r>
              <a:rPr sz="1350" b="0" i="0">
                <a:solidFill>
                  <a:srgbClr val="051C2C"/>
                </a:solidFill>
                <a:latin typeface="Arial"/>
              </a:rPr>
              <a:t>Which role does data play for us today, and which role does the business strategy need it to play?</a:t>
            </a:r>
          </a:p>
        </p:txBody>
      </p:sp>
      <p:sp>
        <p:nvSpPr>
          <p:cNvPr id="26" name="Rectangle 25"/>
          <p:cNvSpPr/>
          <p:nvPr/>
        </p:nvSpPr>
        <p:spPr>
          <a:xfrm>
            <a:off x="609600" y="3895725"/>
            <a:ext cx="85725" cy="85725"/>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TextBox 26"/>
          <p:cNvSpPr txBox="1"/>
          <p:nvPr/>
        </p:nvSpPr>
        <p:spPr>
          <a:xfrm>
            <a:off x="819150" y="3771900"/>
            <a:ext cx="10287000" cy="495300"/>
          </a:xfrm>
          <a:prstGeom prst="rect">
            <a:avLst/>
          </a:prstGeom>
          <a:noFill/>
        </p:spPr>
        <p:txBody>
          <a:bodyPr wrap="square" lIns="0" rIns="0" tIns="0" bIns="0" anchor="t">
            <a:spAutoFit/>
          </a:bodyPr>
          <a:lstStyle/>
          <a:p>
            <a:pPr algn="l"/>
            <a:r>
              <a:rPr sz="1350" b="0" i="0">
                <a:solidFill>
                  <a:srgbClr val="051C2C"/>
                </a:solidFill>
                <a:latin typeface="Arial"/>
              </a:rPr>
              <a:t>What mix of foundation, enabler and growth engine do we commit to for the next three years?</a:t>
            </a:r>
          </a:p>
        </p:txBody>
      </p:sp>
      <p:sp>
        <p:nvSpPr>
          <p:cNvPr id="28" name="Rectangle 27"/>
          <p:cNvSpPr/>
          <p:nvPr/>
        </p:nvSpPr>
        <p:spPr>
          <a:xfrm>
            <a:off x="609600" y="4391025"/>
            <a:ext cx="85725" cy="85725"/>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TextBox 28"/>
          <p:cNvSpPr txBox="1"/>
          <p:nvPr/>
        </p:nvSpPr>
        <p:spPr>
          <a:xfrm>
            <a:off x="819150" y="4267200"/>
            <a:ext cx="10287000" cy="495300"/>
          </a:xfrm>
          <a:prstGeom prst="rect">
            <a:avLst/>
          </a:prstGeom>
          <a:noFill/>
        </p:spPr>
        <p:txBody>
          <a:bodyPr wrap="square" lIns="0" rIns="0" tIns="0" bIns="0" anchor="t">
            <a:spAutoFit/>
          </a:bodyPr>
          <a:lstStyle/>
          <a:p>
            <a:pPr algn="l"/>
            <a:r>
              <a:rPr sz="1350" b="0" i="0">
                <a:solidFill>
                  <a:srgbClr val="051C2C"/>
                </a:solidFill>
                <a:latin typeface="Arial"/>
              </a:rPr>
              <a:t>How does that mix change our architecture, governance, organisation and funding choices?</a:t>
            </a:r>
          </a:p>
        </p:txBody>
      </p:sp>
      <p:sp>
        <p:nvSpPr>
          <p:cNvPr id="30" name="Rectangle 29"/>
          <p:cNvSpPr/>
          <p:nvPr/>
        </p:nvSpPr>
        <p:spPr>
          <a:xfrm>
            <a:off x="609600" y="4886325"/>
            <a:ext cx="85725" cy="85725"/>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1" name="TextBox 30"/>
          <p:cNvSpPr txBox="1"/>
          <p:nvPr/>
        </p:nvSpPr>
        <p:spPr>
          <a:xfrm>
            <a:off x="819150" y="4762500"/>
            <a:ext cx="10287000" cy="495300"/>
          </a:xfrm>
          <a:prstGeom prst="rect">
            <a:avLst/>
          </a:prstGeom>
          <a:noFill/>
        </p:spPr>
        <p:txBody>
          <a:bodyPr wrap="square" lIns="0" rIns="0" tIns="0" bIns="0" anchor="t">
            <a:spAutoFit/>
          </a:bodyPr>
          <a:lstStyle/>
          <a:p>
            <a:pPr algn="l"/>
            <a:r>
              <a:rPr sz="1305" b="0" i="0">
                <a:solidFill>
                  <a:srgbClr val="051C2C"/>
                </a:solidFill>
                <a:latin typeface="Arial"/>
              </a:rPr>
              <a:t>Which measures prove value for each role, so we stop judging a foundation on revenue or a growth bet on uptime?</a:t>
            </a:r>
          </a:p>
        </p:txBody>
      </p:sp>
      <p:sp>
        <p:nvSpPr>
          <p:cNvPr id="32" name="Rectangle 31"/>
          <p:cNvSpPr/>
          <p:nvPr/>
        </p:nvSpPr>
        <p:spPr>
          <a:xfrm>
            <a:off x="609600" y="5381625"/>
            <a:ext cx="85725" cy="85725"/>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3" name="TextBox 32"/>
          <p:cNvSpPr txBox="1"/>
          <p:nvPr/>
        </p:nvSpPr>
        <p:spPr>
          <a:xfrm>
            <a:off x="819150" y="5257800"/>
            <a:ext cx="10287000" cy="495300"/>
          </a:xfrm>
          <a:prstGeom prst="rect">
            <a:avLst/>
          </a:prstGeom>
          <a:noFill/>
        </p:spPr>
        <p:txBody>
          <a:bodyPr wrap="square" lIns="0" rIns="0" tIns="0" bIns="0" anchor="t">
            <a:spAutoFit/>
          </a:bodyPr>
          <a:lstStyle/>
          <a:p>
            <a:pPr algn="l"/>
            <a:r>
              <a:rPr sz="1350" b="0" i="0">
                <a:solidFill>
                  <a:srgbClr val="051C2C"/>
                </a:solidFill>
                <a:latin typeface="Arial"/>
              </a:rPr>
              <a:t>Which strategic goals does each data initiative serve, and through which role?</a:t>
            </a:r>
          </a:p>
        </p:txBody>
      </p:sp>
      <p:sp>
        <p:nvSpPr>
          <p:cNvPr id="34" name="TextBox 33"/>
          <p:cNvSpPr txBox="1"/>
          <p:nvPr/>
        </p:nvSpPr>
        <p:spPr>
          <a:xfrm>
            <a:off x="609600" y="6477000"/>
            <a:ext cx="7620000" cy="190500"/>
          </a:xfrm>
          <a:prstGeom prst="rect">
            <a:avLst/>
          </a:prstGeom>
          <a:noFill/>
        </p:spPr>
        <p:txBody>
          <a:bodyPr wrap="square" lIns="0" rIns="0" tIns="0" bIns="0" anchor="t">
            <a:spAutoFit/>
          </a:bodyPr>
          <a:lstStyle/>
          <a:p>
            <a:pPr algn="l"/>
            <a:r>
              <a:rPr sz="825" b="0" i="0">
                <a:solidFill>
                  <a:srgbClr val="8A949E"/>
                </a:solidFill>
                <a:latin typeface="Arial"/>
              </a:rPr>
              <a:t>SCIKIQ  |  Value proposition Track</a:t>
            </a:r>
          </a:p>
        </p:txBody>
      </p:sp>
      <p:sp>
        <p:nvSpPr>
          <p:cNvPr id="35" name="TextBox 34"/>
          <p:cNvSpPr txBox="1"/>
          <p:nvPr/>
        </p:nvSpPr>
        <p:spPr>
          <a:xfrm>
            <a:off x="10629900" y="6477000"/>
            <a:ext cx="952500" cy="190500"/>
          </a:xfrm>
          <a:prstGeom prst="rect">
            <a:avLst/>
          </a:prstGeom>
          <a:noFill/>
        </p:spPr>
        <p:txBody>
          <a:bodyPr wrap="square" lIns="0" rIns="0" tIns="0" bIns="0" anchor="t">
            <a:spAutoFit/>
          </a:bodyPr>
          <a:lstStyle/>
          <a:p>
            <a:pPr algn="r"/>
            <a:r>
              <a:rPr sz="825" b="0" i="0">
                <a:solidFill>
                  <a:srgbClr val="8A949E"/>
                </a:solidFill>
                <a:latin typeface="Arial"/>
              </a:rPr>
              <a:t>3</a:t>
            </a:r>
          </a:p>
        </p:txBody>
      </p:sp>
      <p:sp>
        <p:nvSpPr>
          <p:cNvPr id="36" name="Rectangle 35"/>
          <p:cNvSpPr/>
          <p:nvPr/>
        </p:nvSpPr>
        <p:spPr>
          <a:xfrm>
            <a:off x="609600" y="6362700"/>
            <a:ext cx="10972800" cy="9525"/>
          </a:xfrm>
          <a:prstGeom prst="rect">
            <a:avLst/>
          </a:prstGeom>
          <a:solidFill>
            <a:srgbClr val="E1E4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6858000"/>
          </a:xfrm>
          <a:prstGeom prst="rect">
            <a:avLst/>
          </a:prstGeom>
          <a:solidFill>
            <a:srgbClr val="F6F7F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914400" y="1905000"/>
            <a:ext cx="2857500" cy="1524000"/>
          </a:xfrm>
          <a:prstGeom prst="rect">
            <a:avLst/>
          </a:prstGeom>
          <a:noFill/>
        </p:spPr>
        <p:txBody>
          <a:bodyPr wrap="square" lIns="0" rIns="0" tIns="0" bIns="0" anchor="t">
            <a:spAutoFit/>
          </a:bodyPr>
          <a:lstStyle/>
          <a:p>
            <a:pPr algn="l"/>
            <a:r>
              <a:rPr sz="10500" b="0" i="0">
                <a:solidFill>
                  <a:srgbClr val="2251FF"/>
                </a:solidFill>
                <a:latin typeface="Georgia"/>
              </a:rPr>
              <a:t>1</a:t>
            </a:r>
          </a:p>
        </p:txBody>
      </p:sp>
      <p:sp>
        <p:nvSpPr>
          <p:cNvPr id="4" name="TextBox 3"/>
          <p:cNvSpPr txBox="1"/>
          <p:nvPr/>
        </p:nvSpPr>
        <p:spPr>
          <a:xfrm>
            <a:off x="914400" y="3619500"/>
            <a:ext cx="9525000" cy="762000"/>
          </a:xfrm>
          <a:prstGeom prst="rect">
            <a:avLst/>
          </a:prstGeom>
          <a:noFill/>
        </p:spPr>
        <p:txBody>
          <a:bodyPr wrap="square" lIns="0" rIns="0" tIns="0" bIns="0" anchor="t">
            <a:spAutoFit/>
          </a:bodyPr>
          <a:lstStyle/>
          <a:p>
            <a:pPr algn="l"/>
            <a:r>
              <a:rPr sz="3900" b="0" i="0">
                <a:solidFill>
                  <a:srgbClr val="051C2C"/>
                </a:solidFill>
                <a:latin typeface="Georgia"/>
              </a:rPr>
              <a:t>The method</a:t>
            </a:r>
          </a:p>
        </p:txBody>
      </p:sp>
      <p:sp>
        <p:nvSpPr>
          <p:cNvPr id="5" name="TextBox 4"/>
          <p:cNvSpPr txBox="1"/>
          <p:nvPr/>
        </p:nvSpPr>
        <p:spPr>
          <a:xfrm>
            <a:off x="914400" y="4381500"/>
            <a:ext cx="9525000" cy="381000"/>
          </a:xfrm>
          <a:prstGeom prst="rect">
            <a:avLst/>
          </a:prstGeom>
          <a:noFill/>
        </p:spPr>
        <p:txBody>
          <a:bodyPr wrap="square" lIns="0" rIns="0" tIns="0" bIns="0" anchor="t">
            <a:spAutoFit/>
          </a:bodyPr>
          <a:lstStyle/>
          <a:p>
            <a:pPr algn="l"/>
            <a:r>
              <a:rPr sz="1650" b="0" i="0">
                <a:solidFill>
                  <a:srgbClr val="5B6772"/>
                </a:solidFill>
                <a:latin typeface="Arial"/>
              </a:rPr>
              <a:t>Foundation, enabler or growth engine: choose the mix</a:t>
            </a:r>
          </a:p>
        </p:txBody>
      </p:sp>
      <p:sp>
        <p:nvSpPr>
          <p:cNvPr id="6" name="TextBox 5"/>
          <p:cNvSpPr txBox="1"/>
          <p:nvPr/>
        </p:nvSpPr>
        <p:spPr>
          <a:xfrm>
            <a:off x="609600" y="6477000"/>
            <a:ext cx="7620000" cy="190500"/>
          </a:xfrm>
          <a:prstGeom prst="rect">
            <a:avLst/>
          </a:prstGeom>
          <a:noFill/>
        </p:spPr>
        <p:txBody>
          <a:bodyPr wrap="square" lIns="0" rIns="0" tIns="0" bIns="0" anchor="t">
            <a:spAutoFit/>
          </a:bodyPr>
          <a:lstStyle/>
          <a:p>
            <a:pPr algn="l"/>
            <a:r>
              <a:rPr sz="825" b="0" i="0">
                <a:solidFill>
                  <a:srgbClr val="8A949E"/>
                </a:solidFill>
                <a:latin typeface="Arial"/>
              </a:rPr>
              <a:t>SCIKIQ  |  Value proposition Track</a:t>
            </a:r>
          </a:p>
        </p:txBody>
      </p:sp>
      <p:sp>
        <p:nvSpPr>
          <p:cNvPr id="7" name="TextBox 6"/>
          <p:cNvSpPr txBox="1"/>
          <p:nvPr/>
        </p:nvSpPr>
        <p:spPr>
          <a:xfrm>
            <a:off x="10629900" y="6477000"/>
            <a:ext cx="952500" cy="190500"/>
          </a:xfrm>
          <a:prstGeom prst="rect">
            <a:avLst/>
          </a:prstGeom>
          <a:noFill/>
        </p:spPr>
        <p:txBody>
          <a:bodyPr wrap="square" lIns="0" rIns="0" tIns="0" bIns="0" anchor="t">
            <a:spAutoFit/>
          </a:bodyPr>
          <a:lstStyle/>
          <a:p>
            <a:pPr algn="r"/>
            <a:r>
              <a:rPr sz="825" b="0" i="0">
                <a:solidFill>
                  <a:srgbClr val="8A949E"/>
                </a:solidFill>
                <a:latin typeface="Arial"/>
              </a:rPr>
              <a:t>4</a:t>
            </a:r>
          </a:p>
        </p:txBody>
      </p:sp>
      <p:sp>
        <p:nvSpPr>
          <p:cNvPr id="8" name="Rectangle 7"/>
          <p:cNvSpPr/>
          <p:nvPr/>
        </p:nvSpPr>
        <p:spPr>
          <a:xfrm>
            <a:off x="609600" y="6362700"/>
            <a:ext cx="10972800" cy="9525"/>
          </a:xfrm>
          <a:prstGeom prst="rect">
            <a:avLst/>
          </a:prstGeom>
          <a:solidFill>
            <a:srgbClr val="E1E4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09600" y="533400"/>
            <a:ext cx="8572500" cy="190500"/>
          </a:xfrm>
          <a:prstGeom prst="rect">
            <a:avLst/>
          </a:prstGeom>
          <a:noFill/>
        </p:spPr>
        <p:txBody>
          <a:bodyPr wrap="square" lIns="0" rIns="0" tIns="0" bIns="0" anchor="t">
            <a:spAutoFit/>
          </a:bodyPr>
          <a:lstStyle/>
          <a:p>
            <a:pPr algn="l"/>
            <a:r>
              <a:rPr sz="900" b="1" i="0">
                <a:solidFill>
                  <a:srgbClr val="2251FF"/>
                </a:solidFill>
                <a:latin typeface="Arial"/>
              </a:rPr>
              <a:t>VALUE PROPOSITION</a:t>
            </a:r>
          </a:p>
        </p:txBody>
      </p:sp>
      <p:sp>
        <p:nvSpPr>
          <p:cNvPr id="3" name="TextBox 2"/>
          <p:cNvSpPr txBox="1"/>
          <p:nvPr/>
        </p:nvSpPr>
        <p:spPr>
          <a:xfrm>
            <a:off x="609600" y="781050"/>
            <a:ext cx="10972800" cy="571500"/>
          </a:xfrm>
          <a:prstGeom prst="rect">
            <a:avLst/>
          </a:prstGeom>
          <a:noFill/>
        </p:spPr>
        <p:txBody>
          <a:bodyPr wrap="square" lIns="0" rIns="0" tIns="0" bIns="0" anchor="t">
            <a:spAutoFit/>
          </a:bodyPr>
          <a:lstStyle/>
          <a:p>
            <a:pPr algn="l"/>
            <a:r>
              <a:rPr sz="2550" b="0" i="0">
                <a:solidFill>
                  <a:srgbClr val="051C2C"/>
                </a:solidFill>
                <a:latin typeface="Georgia"/>
              </a:rPr>
              <a:t>Three roles data can play</a:t>
            </a:r>
          </a:p>
        </p:txBody>
      </p:sp>
      <p:sp>
        <p:nvSpPr>
          <p:cNvPr id="4" name="TextBox 3"/>
          <p:cNvSpPr txBox="1"/>
          <p:nvPr/>
        </p:nvSpPr>
        <p:spPr>
          <a:xfrm>
            <a:off x="609600" y="1371600"/>
            <a:ext cx="10287000" cy="457200"/>
          </a:xfrm>
          <a:prstGeom prst="rect">
            <a:avLst/>
          </a:prstGeom>
          <a:noFill/>
        </p:spPr>
        <p:txBody>
          <a:bodyPr wrap="square" lIns="0" rIns="0" tIns="0" bIns="0" anchor="t">
            <a:spAutoFit/>
          </a:bodyPr>
          <a:lstStyle/>
          <a:p>
            <a:pPr algn="l"/>
            <a:r>
              <a:rPr sz="1275" b="0" i="0">
                <a:solidFill>
                  <a:srgbClr val="5B6772"/>
                </a:solidFill>
                <a:latin typeface="Arial"/>
              </a:rPr>
              <a:t>Every organisation uses all three to some degree. The strategy decides which one leads.</a:t>
            </a:r>
          </a:p>
        </p:txBody>
      </p:sp>
      <p:sp>
        <p:nvSpPr>
          <p:cNvPr id="5" name="Rectangle 4"/>
          <p:cNvSpPr/>
          <p:nvPr/>
        </p:nvSpPr>
        <p:spPr>
          <a:xfrm>
            <a:off x="609600" y="1828800"/>
            <a:ext cx="3556000" cy="3848100"/>
          </a:xfrm>
          <a:prstGeom prst="rect">
            <a:avLst/>
          </a:prstGeom>
          <a:solidFill>
            <a:srgbClr val="FFFFFF"/>
          </a:solidFill>
          <a:ln w="9525">
            <a:solidFill>
              <a:srgbClr val="E1E4E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609600" y="1828800"/>
            <a:ext cx="3556000" cy="3810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781050" y="2019300"/>
            <a:ext cx="3213100" cy="285750"/>
          </a:xfrm>
          <a:prstGeom prst="rect">
            <a:avLst/>
          </a:prstGeom>
          <a:noFill/>
        </p:spPr>
        <p:txBody>
          <a:bodyPr wrap="square" lIns="0" rIns="0" tIns="0" bIns="0" anchor="t">
            <a:spAutoFit/>
          </a:bodyPr>
          <a:lstStyle/>
          <a:p>
            <a:pPr algn="l"/>
            <a:r>
              <a:rPr sz="1575" b="1" i="0">
                <a:solidFill>
                  <a:srgbClr val="051C2C"/>
                </a:solidFill>
                <a:latin typeface="Arial"/>
              </a:rPr>
              <a:t>Foundation</a:t>
            </a:r>
          </a:p>
        </p:txBody>
      </p:sp>
      <p:sp>
        <p:nvSpPr>
          <p:cNvPr id="8" name="TextBox 7"/>
          <p:cNvSpPr txBox="1"/>
          <p:nvPr/>
        </p:nvSpPr>
        <p:spPr>
          <a:xfrm>
            <a:off x="781050" y="2362200"/>
            <a:ext cx="3213100" cy="3181350"/>
          </a:xfrm>
          <a:prstGeom prst="rect">
            <a:avLst/>
          </a:prstGeom>
          <a:noFill/>
        </p:spPr>
        <p:txBody>
          <a:bodyPr wrap="square" lIns="0" rIns="0" tIns="0" bIns="0" anchor="t">
            <a:spAutoFit/>
          </a:bodyPr>
          <a:lstStyle/>
          <a:p>
            <a:pPr algn="l"/>
            <a:r>
              <a:rPr sz="1057" b="0" i="0">
                <a:solidFill>
                  <a:srgbClr val="5B6772"/>
                </a:solidFill>
                <a:latin typeface="Arial"/>
              </a:rPr>
              <a:t>Data as a dependable shared service the business runs on: available, fast to reach, quick to extend with a new source or interface. Success is invisible: nobody waits and nothing breaks.</a:t>
            </a:r>
          </a:p>
        </p:txBody>
      </p:sp>
      <p:sp>
        <p:nvSpPr>
          <p:cNvPr id="9" name="Rectangle 8"/>
          <p:cNvSpPr/>
          <p:nvPr/>
        </p:nvSpPr>
        <p:spPr>
          <a:xfrm>
            <a:off x="4318000" y="1828800"/>
            <a:ext cx="3556000" cy="3848100"/>
          </a:xfrm>
          <a:prstGeom prst="rect">
            <a:avLst/>
          </a:prstGeom>
          <a:solidFill>
            <a:srgbClr val="FFFFFF"/>
          </a:solidFill>
          <a:ln w="9525">
            <a:solidFill>
              <a:srgbClr val="E1E4E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4318000" y="1828800"/>
            <a:ext cx="3556000" cy="3810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4489450" y="2019300"/>
            <a:ext cx="3213100" cy="285750"/>
          </a:xfrm>
          <a:prstGeom prst="rect">
            <a:avLst/>
          </a:prstGeom>
          <a:noFill/>
        </p:spPr>
        <p:txBody>
          <a:bodyPr wrap="square" lIns="0" rIns="0" tIns="0" bIns="0" anchor="t">
            <a:spAutoFit/>
          </a:bodyPr>
          <a:lstStyle/>
          <a:p>
            <a:pPr algn="l"/>
            <a:r>
              <a:rPr sz="1575" b="1" i="0">
                <a:solidFill>
                  <a:srgbClr val="051C2C"/>
                </a:solidFill>
                <a:latin typeface="Arial"/>
              </a:rPr>
              <a:t>Enabler</a:t>
            </a:r>
          </a:p>
        </p:txBody>
      </p:sp>
      <p:sp>
        <p:nvSpPr>
          <p:cNvPr id="12" name="TextBox 11"/>
          <p:cNvSpPr txBox="1"/>
          <p:nvPr/>
        </p:nvSpPr>
        <p:spPr>
          <a:xfrm>
            <a:off x="4489450" y="2362200"/>
            <a:ext cx="3213100" cy="3181350"/>
          </a:xfrm>
          <a:prstGeom prst="rect">
            <a:avLst/>
          </a:prstGeom>
          <a:noFill/>
        </p:spPr>
        <p:txBody>
          <a:bodyPr wrap="square" lIns="0" rIns="0" tIns="0" bIns="0" anchor="t">
            <a:spAutoFit/>
          </a:bodyPr>
          <a:lstStyle/>
          <a:p>
            <a:pPr algn="l"/>
            <a:r>
              <a:rPr sz="997" b="0" i="0">
                <a:solidFill>
                  <a:srgbClr val="5B6772"/>
                </a:solidFill>
                <a:latin typeface="Arial"/>
              </a:rPr>
              <a:t>Data that makes existing processes work better: sharper targeting and conversion, lower operating cost, earlier fraud detection, maintenance before failure. Success shows in the process measures the business already owns.</a:t>
            </a:r>
          </a:p>
        </p:txBody>
      </p:sp>
      <p:sp>
        <p:nvSpPr>
          <p:cNvPr id="13" name="Rectangle 12"/>
          <p:cNvSpPr/>
          <p:nvPr/>
        </p:nvSpPr>
        <p:spPr>
          <a:xfrm>
            <a:off x="8026400" y="1828800"/>
            <a:ext cx="3556000" cy="3848100"/>
          </a:xfrm>
          <a:prstGeom prst="rect">
            <a:avLst/>
          </a:prstGeom>
          <a:solidFill>
            <a:srgbClr val="FFFFFF"/>
          </a:solidFill>
          <a:ln w="9525">
            <a:solidFill>
              <a:srgbClr val="E1E4E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ectangle 13"/>
          <p:cNvSpPr/>
          <p:nvPr/>
        </p:nvSpPr>
        <p:spPr>
          <a:xfrm>
            <a:off x="8026400" y="1828800"/>
            <a:ext cx="3556000" cy="3810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8197850" y="2019300"/>
            <a:ext cx="3213100" cy="285750"/>
          </a:xfrm>
          <a:prstGeom prst="rect">
            <a:avLst/>
          </a:prstGeom>
          <a:noFill/>
        </p:spPr>
        <p:txBody>
          <a:bodyPr wrap="square" lIns="0" rIns="0" tIns="0" bIns="0" anchor="t">
            <a:spAutoFit/>
          </a:bodyPr>
          <a:lstStyle/>
          <a:p>
            <a:pPr algn="l"/>
            <a:r>
              <a:rPr sz="1575" b="1" i="0">
                <a:solidFill>
                  <a:srgbClr val="051C2C"/>
                </a:solidFill>
                <a:latin typeface="Arial"/>
              </a:rPr>
              <a:t>Growth engine</a:t>
            </a:r>
          </a:p>
        </p:txBody>
      </p:sp>
      <p:sp>
        <p:nvSpPr>
          <p:cNvPr id="16" name="TextBox 15"/>
          <p:cNvSpPr txBox="1"/>
          <p:nvPr/>
        </p:nvSpPr>
        <p:spPr>
          <a:xfrm>
            <a:off x="8197850" y="2362200"/>
            <a:ext cx="3213100" cy="3181350"/>
          </a:xfrm>
          <a:prstGeom prst="rect">
            <a:avLst/>
          </a:prstGeom>
          <a:noFill/>
        </p:spPr>
        <p:txBody>
          <a:bodyPr wrap="square" lIns="0" rIns="0" tIns="0" bIns="0" anchor="t">
            <a:spAutoFit/>
          </a:bodyPr>
          <a:lstStyle/>
          <a:p>
            <a:pPr algn="l"/>
            <a:r>
              <a:rPr sz="1035" b="0" i="0">
                <a:solidFill>
                  <a:srgbClr val="5B6772"/>
                </a:solidFill>
                <a:latin typeface="Arial"/>
              </a:rPr>
              <a:t>Data that creates something new: products, services, pricing models or revenue streams that did not exist before. Success is a pipeline of experiments, a fair share of which become repeatable offers.</a:t>
            </a:r>
          </a:p>
        </p:txBody>
      </p:sp>
      <p:sp>
        <p:nvSpPr>
          <p:cNvPr id="17" name="Rectangle 16"/>
          <p:cNvSpPr/>
          <p:nvPr/>
        </p:nvSpPr>
        <p:spPr>
          <a:xfrm>
            <a:off x="609600" y="5772150"/>
            <a:ext cx="10972800" cy="495300"/>
          </a:xfrm>
          <a:prstGeom prst="rect">
            <a:avLst/>
          </a:prstGeom>
          <a:solidFill>
            <a:srgbClr val="051C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781050" y="5772150"/>
            <a:ext cx="1047750" cy="495300"/>
          </a:xfrm>
          <a:prstGeom prst="rect">
            <a:avLst/>
          </a:prstGeom>
          <a:noFill/>
        </p:spPr>
        <p:txBody>
          <a:bodyPr wrap="square" lIns="0" rIns="0" tIns="0" bIns="0" anchor="ctr">
            <a:spAutoFit/>
          </a:bodyPr>
          <a:lstStyle/>
          <a:p>
            <a:pPr algn="l"/>
            <a:r>
              <a:rPr sz="900" b="1" i="0">
                <a:solidFill>
                  <a:srgbClr val="8FACFF"/>
                </a:solidFill>
                <a:latin typeface="Arial"/>
              </a:rPr>
              <a:t>SO WHAT</a:t>
            </a:r>
          </a:p>
        </p:txBody>
      </p:sp>
      <p:sp>
        <p:nvSpPr>
          <p:cNvPr id="19" name="TextBox 18"/>
          <p:cNvSpPr txBox="1"/>
          <p:nvPr/>
        </p:nvSpPr>
        <p:spPr>
          <a:xfrm>
            <a:off x="1809750" y="5772150"/>
            <a:ext cx="9582150" cy="495300"/>
          </a:xfrm>
          <a:prstGeom prst="rect">
            <a:avLst/>
          </a:prstGeom>
          <a:noFill/>
        </p:spPr>
        <p:txBody>
          <a:bodyPr wrap="square" lIns="0" rIns="0" tIns="0" bIns="0" anchor="ctr">
            <a:spAutoFit/>
          </a:bodyPr>
          <a:lstStyle/>
          <a:p>
            <a:pPr algn="l"/>
            <a:r>
              <a:rPr sz="1200" b="0" i="0">
                <a:solidFill>
                  <a:srgbClr val="FFFFFF"/>
                </a:solidFill>
                <a:latin typeface="Arial"/>
              </a:rPr>
              <a:t>Name the leading role first; the other two become supporting roles with smaller budgets and clear limits.</a:t>
            </a:r>
          </a:p>
        </p:txBody>
      </p:sp>
      <p:sp>
        <p:nvSpPr>
          <p:cNvPr id="20" name="TextBox 19"/>
          <p:cNvSpPr txBox="1"/>
          <p:nvPr/>
        </p:nvSpPr>
        <p:spPr>
          <a:xfrm>
            <a:off x="609600" y="6477000"/>
            <a:ext cx="7620000" cy="190500"/>
          </a:xfrm>
          <a:prstGeom prst="rect">
            <a:avLst/>
          </a:prstGeom>
          <a:noFill/>
        </p:spPr>
        <p:txBody>
          <a:bodyPr wrap="square" lIns="0" rIns="0" tIns="0" bIns="0" anchor="t">
            <a:spAutoFit/>
          </a:bodyPr>
          <a:lstStyle/>
          <a:p>
            <a:pPr algn="l"/>
            <a:r>
              <a:rPr sz="825" b="0" i="0">
                <a:solidFill>
                  <a:srgbClr val="8A949E"/>
                </a:solidFill>
                <a:latin typeface="Arial"/>
              </a:rPr>
              <a:t>SCIKIQ  |  Value proposition Track</a:t>
            </a:r>
          </a:p>
        </p:txBody>
      </p:sp>
      <p:sp>
        <p:nvSpPr>
          <p:cNvPr id="21" name="TextBox 20"/>
          <p:cNvSpPr txBox="1"/>
          <p:nvPr/>
        </p:nvSpPr>
        <p:spPr>
          <a:xfrm>
            <a:off x="10629900" y="6477000"/>
            <a:ext cx="952500" cy="190500"/>
          </a:xfrm>
          <a:prstGeom prst="rect">
            <a:avLst/>
          </a:prstGeom>
          <a:noFill/>
        </p:spPr>
        <p:txBody>
          <a:bodyPr wrap="square" lIns="0" rIns="0" tIns="0" bIns="0" anchor="t">
            <a:spAutoFit/>
          </a:bodyPr>
          <a:lstStyle/>
          <a:p>
            <a:pPr algn="r"/>
            <a:r>
              <a:rPr sz="825" b="0" i="0">
                <a:solidFill>
                  <a:srgbClr val="8A949E"/>
                </a:solidFill>
                <a:latin typeface="Arial"/>
              </a:rPr>
              <a:t>5</a:t>
            </a:r>
          </a:p>
        </p:txBody>
      </p:sp>
      <p:sp>
        <p:nvSpPr>
          <p:cNvPr id="22" name="Rectangle 21"/>
          <p:cNvSpPr/>
          <p:nvPr/>
        </p:nvSpPr>
        <p:spPr>
          <a:xfrm>
            <a:off x="609600" y="6362700"/>
            <a:ext cx="10972800" cy="9525"/>
          </a:xfrm>
          <a:prstGeom prst="rect">
            <a:avLst/>
          </a:prstGeom>
          <a:solidFill>
            <a:srgbClr val="E1E4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09600" y="533400"/>
            <a:ext cx="8572500" cy="190500"/>
          </a:xfrm>
          <a:prstGeom prst="rect">
            <a:avLst/>
          </a:prstGeom>
          <a:noFill/>
        </p:spPr>
        <p:txBody>
          <a:bodyPr wrap="square" lIns="0" rIns="0" tIns="0" bIns="0" anchor="t">
            <a:spAutoFit/>
          </a:bodyPr>
          <a:lstStyle/>
          <a:p>
            <a:pPr algn="l"/>
            <a:r>
              <a:rPr sz="900" b="1" i="0">
                <a:solidFill>
                  <a:srgbClr val="2251FF"/>
                </a:solidFill>
                <a:latin typeface="Arial"/>
              </a:rPr>
              <a:t>VALUE PROPOSITION</a:t>
            </a:r>
          </a:p>
        </p:txBody>
      </p:sp>
      <p:sp>
        <p:nvSpPr>
          <p:cNvPr id="3" name="TextBox 2"/>
          <p:cNvSpPr txBox="1"/>
          <p:nvPr/>
        </p:nvSpPr>
        <p:spPr>
          <a:xfrm>
            <a:off x="609600" y="781050"/>
            <a:ext cx="10972800" cy="571500"/>
          </a:xfrm>
          <a:prstGeom prst="rect">
            <a:avLst/>
          </a:prstGeom>
          <a:noFill/>
        </p:spPr>
        <p:txBody>
          <a:bodyPr wrap="square" lIns="0" rIns="0" tIns="0" bIns="0" anchor="t">
            <a:spAutoFit/>
          </a:bodyPr>
          <a:lstStyle/>
          <a:p>
            <a:pPr algn="l"/>
            <a:r>
              <a:rPr sz="2550" b="0" i="0">
                <a:solidFill>
                  <a:srgbClr val="051C2C"/>
                </a:solidFill>
                <a:latin typeface="Georgia"/>
              </a:rPr>
              <a:t>The mix changes every other choice</a:t>
            </a:r>
          </a:p>
        </p:txBody>
      </p:sp>
      <p:sp>
        <p:nvSpPr>
          <p:cNvPr id="4" name="TextBox 3"/>
          <p:cNvSpPr txBox="1"/>
          <p:nvPr/>
        </p:nvSpPr>
        <p:spPr>
          <a:xfrm>
            <a:off x="609600" y="1371600"/>
            <a:ext cx="10287000" cy="457200"/>
          </a:xfrm>
          <a:prstGeom prst="rect">
            <a:avLst/>
          </a:prstGeom>
          <a:noFill/>
        </p:spPr>
        <p:txBody>
          <a:bodyPr wrap="square" lIns="0" rIns="0" tIns="0" bIns="0" anchor="t">
            <a:spAutoFit/>
          </a:bodyPr>
          <a:lstStyle/>
          <a:p>
            <a:pPr algn="l"/>
            <a:r>
              <a:rPr sz="1275" b="0" i="0">
                <a:solidFill>
                  <a:srgbClr val="5B6772"/>
                </a:solidFill>
                <a:latin typeface="Arial"/>
              </a:rPr>
              <a:t>The same capability is built differently depending on which role leads.</a:t>
            </a:r>
          </a:p>
        </p:txBody>
      </p:sp>
      <p:graphicFrame>
        <p:nvGraphicFramePr>
          <p:cNvPr id="5" name="Table 4"/>
          <p:cNvGraphicFramePr>
            <a:graphicFrameLocks noGrp="1"/>
          </p:cNvGraphicFramePr>
          <p:nvPr/>
        </p:nvGraphicFramePr>
        <p:xfrm>
          <a:off x="609600" y="1828800"/>
          <a:ext cx="10972800" cy="3733800"/>
        </p:xfrm>
        <a:graphic>
          <a:graphicData uri="http://schemas.openxmlformats.org/drawingml/2006/table">
            <a:tbl>
              <a:tblPr firstRow="1" bandRow="1">
                <a:tableStyleId>{5C22544A-7EE6-4342-B048-85BDC9FD1C3A}</a:tableStyleId>
              </a:tblPr>
              <a:tblGrid>
                <a:gridCol w="2743200"/>
                <a:gridCol w="2743200"/>
                <a:gridCol w="2743200"/>
                <a:gridCol w="2743200"/>
              </a:tblGrid>
              <a:tr h="533400">
                <a:tc>
                  <a:txBody>
                    <a:bodyPr wrap="square"/>
                    <a:lstStyle/>
                    <a:p>
                      <a:r>
                        <a:rPr sz="975" b="1" i="0">
                          <a:solidFill>
                            <a:srgbClr val="FFFFFF"/>
                          </a:solidFill>
                          <a:latin typeface="Arial"/>
                        </a:rPr>
                        <a:t>Dimension</a:t>
                      </a:r>
                    </a:p>
                  </a:txBody>
                  <a:tcPr marL="95250" marR="95250" marT="38100" marB="38100" anchor="ctr">
                    <a:solidFill>
                      <a:srgbClr val="051C2C"/>
                    </a:solidFill>
                  </a:tcPr>
                </a:tc>
                <a:tc>
                  <a:txBody>
                    <a:bodyPr wrap="square"/>
                    <a:lstStyle/>
                    <a:p>
                      <a:r>
                        <a:rPr sz="975" b="1" i="0">
                          <a:solidFill>
                            <a:srgbClr val="FFFFFF"/>
                          </a:solidFill>
                          <a:latin typeface="Arial"/>
                        </a:rPr>
                        <a:t>Foundation</a:t>
                      </a:r>
                    </a:p>
                  </a:txBody>
                  <a:tcPr marL="95250" marR="95250" marT="38100" marB="38100" anchor="ctr">
                    <a:solidFill>
                      <a:srgbClr val="051C2C"/>
                    </a:solidFill>
                  </a:tcPr>
                </a:tc>
                <a:tc>
                  <a:txBody>
                    <a:bodyPr wrap="square"/>
                    <a:lstStyle/>
                    <a:p>
                      <a:r>
                        <a:rPr sz="975" b="1" i="0">
                          <a:solidFill>
                            <a:srgbClr val="FFFFFF"/>
                          </a:solidFill>
                          <a:latin typeface="Arial"/>
                        </a:rPr>
                        <a:t>Enabler</a:t>
                      </a:r>
                    </a:p>
                  </a:txBody>
                  <a:tcPr marL="95250" marR="95250" marT="38100" marB="38100" anchor="ctr">
                    <a:solidFill>
                      <a:srgbClr val="051C2C"/>
                    </a:solidFill>
                  </a:tcPr>
                </a:tc>
                <a:tc>
                  <a:txBody>
                    <a:bodyPr wrap="square"/>
                    <a:lstStyle/>
                    <a:p>
                      <a:r>
                        <a:rPr sz="975" b="1" i="0">
                          <a:solidFill>
                            <a:srgbClr val="FFFFFF"/>
                          </a:solidFill>
                          <a:latin typeface="Arial"/>
                        </a:rPr>
                        <a:t>Growth engine</a:t>
                      </a:r>
                    </a:p>
                  </a:txBody>
                  <a:tcPr marL="95250" marR="95250" marT="38100" marB="38100" anchor="ctr">
                    <a:solidFill>
                      <a:srgbClr val="051C2C"/>
                    </a:solidFill>
                  </a:tcPr>
                </a:tc>
              </a:tr>
              <a:tr h="533400">
                <a:tc>
                  <a:txBody>
                    <a:bodyPr wrap="square"/>
                    <a:lstStyle/>
                    <a:p>
                      <a:r>
                        <a:rPr sz="975" b="0" i="0">
                          <a:solidFill>
                            <a:srgbClr val="051C2C"/>
                          </a:solidFill>
                          <a:latin typeface="Arial"/>
                        </a:rPr>
                        <a:t>Architecture</a:t>
                      </a:r>
                    </a:p>
                  </a:txBody>
                  <a:tcPr marL="95250" marR="95250" marT="38100" marB="38100" anchor="ctr">
                    <a:solidFill>
                      <a:srgbClr val="FFFFFF"/>
                    </a:solidFill>
                  </a:tcPr>
                </a:tc>
                <a:tc>
                  <a:txBody>
                    <a:bodyPr wrap="square"/>
                    <a:lstStyle/>
                    <a:p>
                      <a:r>
                        <a:rPr sz="975" b="0" i="0">
                          <a:solidFill>
                            <a:srgbClr val="051C2C"/>
                          </a:solidFill>
                          <a:latin typeface="Arial"/>
                        </a:rPr>
                        <a:t>Standardised, resilient, reusable platform; strong integration and service levels</a:t>
                      </a:r>
                    </a:p>
                  </a:txBody>
                  <a:tcPr marL="95250" marR="95250" marT="38100" marB="38100" anchor="ctr">
                    <a:solidFill>
                      <a:srgbClr val="FFFFFF"/>
                    </a:solidFill>
                  </a:tcPr>
                </a:tc>
                <a:tc>
                  <a:txBody>
                    <a:bodyPr wrap="square"/>
                    <a:lstStyle/>
                    <a:p>
                      <a:r>
                        <a:rPr sz="975" b="0" i="0">
                          <a:solidFill>
                            <a:srgbClr val="051C2C"/>
                          </a:solidFill>
                          <a:latin typeface="Arial"/>
                        </a:rPr>
                        <a:t>Data products shaped around specific processes; embedded in operational systems</a:t>
                      </a:r>
                    </a:p>
                  </a:txBody>
                  <a:tcPr marL="95250" marR="95250" marT="38100" marB="38100" anchor="ctr">
                    <a:solidFill>
                      <a:srgbClr val="FFFFFF"/>
                    </a:solidFill>
                  </a:tcPr>
                </a:tc>
                <a:tc>
                  <a:txBody>
                    <a:bodyPr wrap="square"/>
                    <a:lstStyle/>
                    <a:p>
                      <a:r>
                        <a:rPr sz="975" b="0" i="0">
                          <a:solidFill>
                            <a:srgbClr val="051C2C"/>
                          </a:solidFill>
                          <a:latin typeface="Arial"/>
                        </a:rPr>
                        <a:t>Flexible sandboxes, fast access to new and external data, easy promotion to production</a:t>
                      </a:r>
                    </a:p>
                  </a:txBody>
                  <a:tcPr marL="95250" marR="95250" marT="38100" marB="38100" anchor="ctr">
                    <a:solidFill>
                      <a:srgbClr val="FFFFFF"/>
                    </a:solidFill>
                  </a:tcPr>
                </a:tc>
              </a:tr>
              <a:tr h="533400">
                <a:tc>
                  <a:txBody>
                    <a:bodyPr wrap="square"/>
                    <a:lstStyle/>
                    <a:p>
                      <a:r>
                        <a:rPr sz="975" b="0" i="0">
                          <a:solidFill>
                            <a:srgbClr val="051C2C"/>
                          </a:solidFill>
                          <a:latin typeface="Arial"/>
                        </a:rPr>
                        <a:t>Governance</a:t>
                      </a:r>
                    </a:p>
                  </a:txBody>
                  <a:tcPr marL="95250" marR="95250" marT="38100" marB="38100" anchor="ctr">
                    <a:solidFill>
                      <a:srgbClr val="F6F7F9"/>
                    </a:solidFill>
                  </a:tcPr>
                </a:tc>
                <a:tc>
                  <a:txBody>
                    <a:bodyPr wrap="square"/>
                    <a:lstStyle/>
                    <a:p>
                      <a:r>
                        <a:rPr sz="975" b="0" i="0">
                          <a:solidFill>
                            <a:srgbClr val="051C2C"/>
                          </a:solidFill>
                          <a:latin typeface="Arial"/>
                        </a:rPr>
                        <a:t>Central standards, certified definitions, strict change control</a:t>
                      </a:r>
                    </a:p>
                  </a:txBody>
                  <a:tcPr marL="95250" marR="95250" marT="38100" marB="38100" anchor="ctr">
                    <a:solidFill>
                      <a:srgbClr val="F6F7F9"/>
                    </a:solidFill>
                  </a:tcPr>
                </a:tc>
                <a:tc>
                  <a:txBody>
                    <a:bodyPr wrap="square"/>
                    <a:lstStyle/>
                    <a:p>
                      <a:r>
                        <a:rPr sz="975" b="0" i="0">
                          <a:solidFill>
                            <a:srgbClr val="051C2C"/>
                          </a:solidFill>
                          <a:latin typeface="Arial"/>
                        </a:rPr>
                        <a:t>Fit-for-purpose quality set by each process owner, shared core definitions</a:t>
                      </a:r>
                    </a:p>
                  </a:txBody>
                  <a:tcPr marL="95250" marR="95250" marT="38100" marB="38100" anchor="ctr">
                    <a:solidFill>
                      <a:srgbClr val="F6F7F9"/>
                    </a:solidFill>
                  </a:tcPr>
                </a:tc>
                <a:tc>
                  <a:txBody>
                    <a:bodyPr wrap="square"/>
                    <a:lstStyle/>
                    <a:p>
                      <a:r>
                        <a:rPr sz="975" b="0" i="0">
                          <a:solidFill>
                            <a:srgbClr val="051C2C"/>
                          </a:solidFill>
                          <a:latin typeface="Arial"/>
                        </a:rPr>
                        <a:t>Light guardrails for exploration, tighter gates when an idea goes live</a:t>
                      </a:r>
                    </a:p>
                  </a:txBody>
                  <a:tcPr marL="95250" marR="95250" marT="38100" marB="38100" anchor="ctr">
                    <a:solidFill>
                      <a:srgbClr val="F6F7F9"/>
                    </a:solidFill>
                  </a:tcPr>
                </a:tc>
              </a:tr>
              <a:tr h="533400">
                <a:tc>
                  <a:txBody>
                    <a:bodyPr wrap="square"/>
                    <a:lstStyle/>
                    <a:p>
                      <a:r>
                        <a:rPr sz="975" b="0" i="0">
                          <a:solidFill>
                            <a:srgbClr val="051C2C"/>
                          </a:solidFill>
                          <a:latin typeface="Arial"/>
                        </a:rPr>
                        <a:t>Organisation</a:t>
                      </a:r>
                    </a:p>
                  </a:txBody>
                  <a:tcPr marL="95250" marR="95250" marT="38100" marB="38100" anchor="ctr">
                    <a:solidFill>
                      <a:srgbClr val="FFFFFF"/>
                    </a:solidFill>
                  </a:tcPr>
                </a:tc>
                <a:tc>
                  <a:txBody>
                    <a:bodyPr wrap="square"/>
                    <a:lstStyle/>
                    <a:p>
                      <a:r>
                        <a:rPr sz="975" b="0" i="0">
                          <a:solidFill>
                            <a:srgbClr val="051C2C"/>
                          </a:solidFill>
                          <a:latin typeface="Arial"/>
                        </a:rPr>
                        <a:t>Strong central platform team, service management discipline</a:t>
                      </a:r>
                    </a:p>
                  </a:txBody>
                  <a:tcPr marL="95250" marR="95250" marT="38100" marB="38100" anchor="ctr">
                    <a:solidFill>
                      <a:srgbClr val="FFFFFF"/>
                    </a:solidFill>
                  </a:tcPr>
                </a:tc>
                <a:tc>
                  <a:txBody>
                    <a:bodyPr wrap="square"/>
                    <a:lstStyle/>
                    <a:p>
                      <a:r>
                        <a:rPr sz="975" b="0" i="0">
                          <a:solidFill>
                            <a:srgbClr val="051C2C"/>
                          </a:solidFill>
                          <a:latin typeface="Arial"/>
                        </a:rPr>
                        <a:t>Data people embedded in business teams, hub-and-spoke support</a:t>
                      </a:r>
                    </a:p>
                  </a:txBody>
                  <a:tcPr marL="95250" marR="95250" marT="38100" marB="38100" anchor="ctr">
                    <a:solidFill>
                      <a:srgbClr val="FFFFFF"/>
                    </a:solidFill>
                  </a:tcPr>
                </a:tc>
                <a:tc>
                  <a:txBody>
                    <a:bodyPr wrap="square"/>
                    <a:lstStyle/>
                    <a:p>
                      <a:r>
                        <a:rPr sz="975" b="0" i="0">
                          <a:solidFill>
                            <a:srgbClr val="051C2C"/>
                          </a:solidFill>
                          <a:latin typeface="Arial"/>
                        </a:rPr>
                        <a:t>Cross-functional product teams with a product manager and commercial owner</a:t>
                      </a:r>
                    </a:p>
                  </a:txBody>
                  <a:tcPr marL="95250" marR="95250" marT="38100" marB="38100" anchor="ctr">
                    <a:solidFill>
                      <a:srgbClr val="FFFFFF"/>
                    </a:solidFill>
                  </a:tcPr>
                </a:tc>
              </a:tr>
              <a:tr h="533400">
                <a:tc>
                  <a:txBody>
                    <a:bodyPr wrap="square"/>
                    <a:lstStyle/>
                    <a:p>
                      <a:r>
                        <a:rPr sz="975" b="0" i="0">
                          <a:solidFill>
                            <a:srgbClr val="051C2C"/>
                          </a:solidFill>
                          <a:latin typeface="Arial"/>
                        </a:rPr>
                        <a:t>Funding</a:t>
                      </a:r>
                    </a:p>
                  </a:txBody>
                  <a:tcPr marL="95250" marR="95250" marT="38100" marB="38100" anchor="ctr">
                    <a:solidFill>
                      <a:srgbClr val="F6F7F9"/>
                    </a:solidFill>
                  </a:tcPr>
                </a:tc>
                <a:tc>
                  <a:txBody>
                    <a:bodyPr wrap="square"/>
                    <a:lstStyle/>
                    <a:p>
                      <a:r>
                        <a:rPr sz="975" b="0" i="0">
                          <a:solidFill>
                            <a:srgbClr val="051C2C"/>
                          </a:solidFill>
                          <a:latin typeface="Arial"/>
                        </a:rPr>
                        <a:t>Run budget, priced like a utility service</a:t>
                      </a:r>
                    </a:p>
                  </a:txBody>
                  <a:tcPr marL="95250" marR="95250" marT="38100" marB="38100" anchor="ctr">
                    <a:solidFill>
                      <a:srgbClr val="F6F7F9"/>
                    </a:solidFill>
                  </a:tcPr>
                </a:tc>
                <a:tc>
                  <a:txBody>
                    <a:bodyPr wrap="square"/>
                    <a:lstStyle/>
                    <a:p>
                      <a:r>
                        <a:rPr sz="975" b="0" i="0">
                          <a:solidFill>
                            <a:srgbClr val="051C2C"/>
                          </a:solidFill>
                          <a:latin typeface="Arial"/>
                        </a:rPr>
                        <a:t>Business co-funding tied to process outcomes</a:t>
                      </a:r>
                    </a:p>
                  </a:txBody>
                  <a:tcPr marL="95250" marR="95250" marT="38100" marB="38100" anchor="ctr">
                    <a:solidFill>
                      <a:srgbClr val="F6F7F9"/>
                    </a:solidFill>
                  </a:tcPr>
                </a:tc>
                <a:tc>
                  <a:txBody>
                    <a:bodyPr wrap="square"/>
                    <a:lstStyle/>
                    <a:p>
                      <a:r>
                        <a:rPr sz="975" b="0" i="0">
                          <a:solidFill>
                            <a:srgbClr val="051C2C"/>
                          </a:solidFill>
                          <a:latin typeface="Arial"/>
                        </a:rPr>
                        <a:t>Venture-style tranches released at stage gates</a:t>
                      </a:r>
                    </a:p>
                  </a:txBody>
                  <a:tcPr marL="95250" marR="95250" marT="38100" marB="38100" anchor="ctr">
                    <a:solidFill>
                      <a:srgbClr val="F6F7F9"/>
                    </a:solidFill>
                  </a:tcPr>
                </a:tc>
              </a:tr>
              <a:tr h="533400">
                <a:tc>
                  <a:txBody>
                    <a:bodyPr wrap="square"/>
                    <a:lstStyle/>
                    <a:p>
                      <a:r>
                        <a:rPr sz="975" b="0" i="0">
                          <a:solidFill>
                            <a:srgbClr val="051C2C"/>
                          </a:solidFill>
                          <a:latin typeface="Arial"/>
                        </a:rPr>
                        <a:t>Skills</a:t>
                      </a:r>
                    </a:p>
                  </a:txBody>
                  <a:tcPr marL="95250" marR="95250" marT="38100" marB="38100" anchor="ctr">
                    <a:solidFill>
                      <a:srgbClr val="FFFFFF"/>
                    </a:solidFill>
                  </a:tcPr>
                </a:tc>
                <a:tc>
                  <a:txBody>
                    <a:bodyPr wrap="square"/>
                    <a:lstStyle/>
                    <a:p>
                      <a:r>
                        <a:rPr sz="975" b="0" i="0">
                          <a:solidFill>
                            <a:srgbClr val="051C2C"/>
                          </a:solidFill>
                          <a:latin typeface="Arial"/>
                        </a:rPr>
                        <a:t>Engineering, operations, reliability</a:t>
                      </a:r>
                    </a:p>
                  </a:txBody>
                  <a:tcPr marL="95250" marR="95250" marT="38100" marB="38100" anchor="ctr">
                    <a:solidFill>
                      <a:srgbClr val="FFFFFF"/>
                    </a:solidFill>
                  </a:tcPr>
                </a:tc>
                <a:tc>
                  <a:txBody>
                    <a:bodyPr wrap="square"/>
                    <a:lstStyle/>
                    <a:p>
                      <a:r>
                        <a:rPr sz="975" b="0" i="0">
                          <a:solidFill>
                            <a:srgbClr val="051C2C"/>
                          </a:solidFill>
                          <a:latin typeface="Arial"/>
                        </a:rPr>
                        <a:t>Domain analysis, process redesign, change management</a:t>
                      </a:r>
                    </a:p>
                  </a:txBody>
                  <a:tcPr marL="95250" marR="95250" marT="38100" marB="38100" anchor="ctr">
                    <a:solidFill>
                      <a:srgbClr val="FFFFFF"/>
                    </a:solidFill>
                  </a:tcPr>
                </a:tc>
                <a:tc>
                  <a:txBody>
                    <a:bodyPr wrap="square"/>
                    <a:lstStyle/>
                    <a:p>
                      <a:r>
                        <a:rPr sz="975" b="0" i="0">
                          <a:solidFill>
                            <a:srgbClr val="051C2C"/>
                          </a:solidFill>
                          <a:latin typeface="Arial"/>
                        </a:rPr>
                        <a:t>Data science, experimentation, product and commercial skills</a:t>
                      </a:r>
                    </a:p>
                  </a:txBody>
                  <a:tcPr marL="95250" marR="95250" marT="38100" marB="38100" anchor="ctr">
                    <a:solidFill>
                      <a:srgbClr val="FFFFFF"/>
                    </a:solidFill>
                  </a:tcPr>
                </a:tc>
              </a:tr>
              <a:tr h="533400">
                <a:tc>
                  <a:txBody>
                    <a:bodyPr wrap="square"/>
                    <a:lstStyle/>
                    <a:p>
                      <a:r>
                        <a:rPr sz="975" b="0" i="0">
                          <a:solidFill>
                            <a:srgbClr val="051C2C"/>
                          </a:solidFill>
                          <a:latin typeface="Arial"/>
                        </a:rPr>
                        <a:t>Measures</a:t>
                      </a:r>
                    </a:p>
                  </a:txBody>
                  <a:tcPr marL="95250" marR="95250" marT="38100" marB="38100" anchor="ctr">
                    <a:solidFill>
                      <a:srgbClr val="F6F7F9"/>
                    </a:solidFill>
                  </a:tcPr>
                </a:tc>
                <a:tc>
                  <a:txBody>
                    <a:bodyPr wrap="square"/>
                    <a:lstStyle/>
                    <a:p>
                      <a:r>
                        <a:rPr sz="975" b="0" i="0">
                          <a:solidFill>
                            <a:srgbClr val="051C2C"/>
                          </a:solidFill>
                          <a:latin typeface="Arial"/>
                        </a:rPr>
                        <a:t>Availability, time to access, time to onboard a source</a:t>
                      </a:r>
                    </a:p>
                  </a:txBody>
                  <a:tcPr marL="95250" marR="95250" marT="38100" marB="38100" anchor="ctr">
                    <a:solidFill>
                      <a:srgbClr val="F6F7F9"/>
                    </a:solidFill>
                  </a:tcPr>
                </a:tc>
                <a:tc>
                  <a:txBody>
                    <a:bodyPr wrap="square"/>
                    <a:lstStyle/>
                    <a:p>
                      <a:r>
                        <a:rPr sz="975" b="0" i="0">
                          <a:solidFill>
                            <a:srgbClr val="051C2C"/>
                          </a:solidFill>
                          <a:latin typeface="Arial"/>
                        </a:rPr>
                        <a:t>Conversion, cost per transaction, loss avoided, process cycle time</a:t>
                      </a:r>
                    </a:p>
                  </a:txBody>
                  <a:tcPr marL="95250" marR="95250" marT="38100" marB="38100" anchor="ctr">
                    <a:solidFill>
                      <a:srgbClr val="F6F7F9"/>
                    </a:solidFill>
                  </a:tcPr>
                </a:tc>
                <a:tc>
                  <a:txBody>
                    <a:bodyPr wrap="square"/>
                    <a:lstStyle/>
                    <a:p>
                      <a:r>
                        <a:rPr sz="975" b="0" i="0">
                          <a:solidFill>
                            <a:srgbClr val="051C2C"/>
                          </a:solidFill>
                          <a:latin typeface="Arial"/>
                        </a:rPr>
                        <a:t>Experiments run, share that repeat, revenue from new data-led offers</a:t>
                      </a:r>
                    </a:p>
                  </a:txBody>
                  <a:tcPr marL="95250" marR="95250" marT="38100" marB="38100" anchor="ctr">
                    <a:solidFill>
                      <a:srgbClr val="F6F7F9"/>
                    </a:solidFill>
                  </a:tcPr>
                </a:tc>
              </a:tr>
            </a:tbl>
          </a:graphicData>
        </a:graphic>
      </p:graphicFrame>
      <p:sp>
        <p:nvSpPr>
          <p:cNvPr id="6" name="Rectangle 5"/>
          <p:cNvSpPr/>
          <p:nvPr/>
        </p:nvSpPr>
        <p:spPr>
          <a:xfrm>
            <a:off x="609600" y="5772150"/>
            <a:ext cx="10972800" cy="495300"/>
          </a:xfrm>
          <a:prstGeom prst="rect">
            <a:avLst/>
          </a:prstGeom>
          <a:solidFill>
            <a:srgbClr val="051C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781050" y="5772150"/>
            <a:ext cx="1047750" cy="495300"/>
          </a:xfrm>
          <a:prstGeom prst="rect">
            <a:avLst/>
          </a:prstGeom>
          <a:noFill/>
        </p:spPr>
        <p:txBody>
          <a:bodyPr wrap="square" lIns="0" rIns="0" tIns="0" bIns="0" anchor="ctr">
            <a:spAutoFit/>
          </a:bodyPr>
          <a:lstStyle/>
          <a:p>
            <a:pPr algn="l"/>
            <a:r>
              <a:rPr sz="900" b="1" i="0">
                <a:solidFill>
                  <a:srgbClr val="8FACFF"/>
                </a:solidFill>
                <a:latin typeface="Arial"/>
              </a:rPr>
              <a:t>SO WHAT</a:t>
            </a:r>
          </a:p>
        </p:txBody>
      </p:sp>
      <p:sp>
        <p:nvSpPr>
          <p:cNvPr id="8" name="TextBox 7"/>
          <p:cNvSpPr txBox="1"/>
          <p:nvPr/>
        </p:nvSpPr>
        <p:spPr>
          <a:xfrm>
            <a:off x="1809750" y="5772150"/>
            <a:ext cx="9582150" cy="495300"/>
          </a:xfrm>
          <a:prstGeom prst="rect">
            <a:avLst/>
          </a:prstGeom>
          <a:noFill/>
        </p:spPr>
        <p:txBody>
          <a:bodyPr wrap="square" lIns="0" rIns="0" tIns="0" bIns="0" anchor="ctr">
            <a:spAutoFit/>
          </a:bodyPr>
          <a:lstStyle/>
          <a:p>
            <a:pPr algn="l"/>
            <a:r>
              <a:rPr sz="1200" b="0" i="0">
                <a:solidFill>
                  <a:srgbClr val="FFFFFF"/>
                </a:solidFill>
                <a:latin typeface="Arial"/>
              </a:rPr>
              <a:t>If your architecture, funding and measures point at different roles, the strategy will pull itself apart.</a:t>
            </a:r>
          </a:p>
        </p:txBody>
      </p:sp>
      <p:sp>
        <p:nvSpPr>
          <p:cNvPr id="9" name="TextBox 8"/>
          <p:cNvSpPr txBox="1"/>
          <p:nvPr/>
        </p:nvSpPr>
        <p:spPr>
          <a:xfrm>
            <a:off x="609600" y="6477000"/>
            <a:ext cx="7620000" cy="190500"/>
          </a:xfrm>
          <a:prstGeom prst="rect">
            <a:avLst/>
          </a:prstGeom>
          <a:noFill/>
        </p:spPr>
        <p:txBody>
          <a:bodyPr wrap="square" lIns="0" rIns="0" tIns="0" bIns="0" anchor="t">
            <a:spAutoFit/>
          </a:bodyPr>
          <a:lstStyle/>
          <a:p>
            <a:pPr algn="l"/>
            <a:r>
              <a:rPr sz="825" b="0" i="0">
                <a:solidFill>
                  <a:srgbClr val="8A949E"/>
                </a:solidFill>
                <a:latin typeface="Arial"/>
              </a:rPr>
              <a:t>SCIKIQ  |  Value proposition Track</a:t>
            </a:r>
          </a:p>
        </p:txBody>
      </p:sp>
      <p:sp>
        <p:nvSpPr>
          <p:cNvPr id="10" name="TextBox 9"/>
          <p:cNvSpPr txBox="1"/>
          <p:nvPr/>
        </p:nvSpPr>
        <p:spPr>
          <a:xfrm>
            <a:off x="10629900" y="6477000"/>
            <a:ext cx="952500" cy="190500"/>
          </a:xfrm>
          <a:prstGeom prst="rect">
            <a:avLst/>
          </a:prstGeom>
          <a:noFill/>
        </p:spPr>
        <p:txBody>
          <a:bodyPr wrap="square" lIns="0" rIns="0" tIns="0" bIns="0" anchor="t">
            <a:spAutoFit/>
          </a:bodyPr>
          <a:lstStyle/>
          <a:p>
            <a:pPr algn="r"/>
            <a:r>
              <a:rPr sz="825" b="0" i="0">
                <a:solidFill>
                  <a:srgbClr val="8A949E"/>
                </a:solidFill>
                <a:latin typeface="Arial"/>
              </a:rPr>
              <a:t>6</a:t>
            </a:r>
          </a:p>
        </p:txBody>
      </p:sp>
      <p:sp>
        <p:nvSpPr>
          <p:cNvPr id="11" name="Rectangle 10"/>
          <p:cNvSpPr/>
          <p:nvPr/>
        </p:nvSpPr>
        <p:spPr>
          <a:xfrm>
            <a:off x="609600" y="6362700"/>
            <a:ext cx="10972800" cy="9525"/>
          </a:xfrm>
          <a:prstGeom prst="rect">
            <a:avLst/>
          </a:prstGeom>
          <a:solidFill>
            <a:srgbClr val="E1E4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09600" y="533400"/>
            <a:ext cx="8572500" cy="190500"/>
          </a:xfrm>
          <a:prstGeom prst="rect">
            <a:avLst/>
          </a:prstGeom>
          <a:noFill/>
        </p:spPr>
        <p:txBody>
          <a:bodyPr wrap="square" lIns="0" rIns="0" tIns="0" bIns="0" anchor="t">
            <a:spAutoFit/>
          </a:bodyPr>
          <a:lstStyle/>
          <a:p>
            <a:pPr algn="l"/>
            <a:r>
              <a:rPr sz="900" b="1" i="0">
                <a:solidFill>
                  <a:srgbClr val="2251FF"/>
                </a:solidFill>
                <a:latin typeface="Arial"/>
              </a:rPr>
              <a:t>VALUE PROPOSITION</a:t>
            </a:r>
          </a:p>
        </p:txBody>
      </p:sp>
      <p:sp>
        <p:nvSpPr>
          <p:cNvPr id="3" name="TextBox 2"/>
          <p:cNvSpPr txBox="1"/>
          <p:nvPr/>
        </p:nvSpPr>
        <p:spPr>
          <a:xfrm>
            <a:off x="609600" y="781050"/>
            <a:ext cx="10972800" cy="571500"/>
          </a:xfrm>
          <a:prstGeom prst="rect">
            <a:avLst/>
          </a:prstGeom>
          <a:noFill/>
        </p:spPr>
        <p:txBody>
          <a:bodyPr wrap="square" lIns="0" rIns="0" tIns="0" bIns="0" anchor="t">
            <a:spAutoFit/>
          </a:bodyPr>
          <a:lstStyle/>
          <a:p>
            <a:pPr algn="l"/>
            <a:r>
              <a:rPr sz="2550" b="0" i="0">
                <a:solidFill>
                  <a:srgbClr val="051C2C"/>
                </a:solidFill>
                <a:latin typeface="Georgia"/>
              </a:rPr>
              <a:t>Where your current initiatives sit</a:t>
            </a:r>
          </a:p>
        </p:txBody>
      </p:sp>
      <p:sp>
        <p:nvSpPr>
          <p:cNvPr id="4" name="TextBox 3"/>
          <p:cNvSpPr txBox="1"/>
          <p:nvPr/>
        </p:nvSpPr>
        <p:spPr>
          <a:xfrm>
            <a:off x="609600" y="1371600"/>
            <a:ext cx="10287000" cy="457200"/>
          </a:xfrm>
          <a:prstGeom prst="rect">
            <a:avLst/>
          </a:prstGeom>
          <a:noFill/>
        </p:spPr>
        <p:txBody>
          <a:bodyPr wrap="square" lIns="0" rIns="0" tIns="0" bIns="0" anchor="t">
            <a:spAutoFit/>
          </a:bodyPr>
          <a:lstStyle/>
          <a:p>
            <a:pPr algn="l"/>
            <a:r>
              <a:rPr sz="1275" b="0" i="0">
                <a:solidFill>
                  <a:srgbClr val="5B6772"/>
                </a:solidFill>
                <a:latin typeface="Arial"/>
              </a:rPr>
              <a:t>Plot today's portfolio by how established the process is and how new the value is.</a:t>
            </a:r>
          </a:p>
        </p:txBody>
      </p:sp>
      <p:sp>
        <p:nvSpPr>
          <p:cNvPr id="5" name="Rectangle 4"/>
          <p:cNvSpPr/>
          <p:nvPr/>
        </p:nvSpPr>
        <p:spPr>
          <a:xfrm>
            <a:off x="1028700" y="1828800"/>
            <a:ext cx="5219700" cy="1704975"/>
          </a:xfrm>
          <a:prstGeom prst="rect">
            <a:avLst/>
          </a:prstGeom>
          <a:solidFill>
            <a:srgbClr val="EEF2FF"/>
          </a:solidFill>
          <a:ln w="9525">
            <a:solidFill>
              <a:srgbClr val="E1E4E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1200150" y="1962150"/>
            <a:ext cx="4876800" cy="266700"/>
          </a:xfrm>
          <a:prstGeom prst="rect">
            <a:avLst/>
          </a:prstGeom>
          <a:noFill/>
        </p:spPr>
        <p:txBody>
          <a:bodyPr wrap="square" lIns="0" rIns="0" tIns="0" bIns="0" anchor="t">
            <a:spAutoFit/>
          </a:bodyPr>
          <a:lstStyle/>
          <a:p>
            <a:pPr algn="l"/>
            <a:r>
              <a:rPr sz="1425" b="1" i="0">
                <a:solidFill>
                  <a:srgbClr val="051C2C"/>
                </a:solidFill>
                <a:latin typeface="Arial"/>
              </a:rPr>
              <a:t>Enabler</a:t>
            </a:r>
          </a:p>
        </p:txBody>
      </p:sp>
      <p:sp>
        <p:nvSpPr>
          <p:cNvPr id="7" name="TextBox 6"/>
          <p:cNvSpPr txBox="1"/>
          <p:nvPr/>
        </p:nvSpPr>
        <p:spPr>
          <a:xfrm>
            <a:off x="1200150" y="2266950"/>
            <a:ext cx="4876800" cy="1171575"/>
          </a:xfrm>
          <a:prstGeom prst="rect">
            <a:avLst/>
          </a:prstGeom>
          <a:noFill/>
        </p:spPr>
        <p:txBody>
          <a:bodyPr wrap="square" lIns="0" rIns="0" tIns="0" bIns="0" anchor="t">
            <a:spAutoFit/>
          </a:bodyPr>
          <a:lstStyle/>
          <a:p>
            <a:pPr algn="l"/>
            <a:r>
              <a:rPr sz="1125" b="0" i="0">
                <a:solidFill>
                  <a:srgbClr val="5B6772"/>
                </a:solidFill>
                <a:latin typeface="Arial"/>
              </a:rPr>
              <a:t>Process-specific improvements: pricing, fraud, maintenance, targeting. Owned by the process owner.</a:t>
            </a:r>
          </a:p>
        </p:txBody>
      </p:sp>
      <p:sp>
        <p:nvSpPr>
          <p:cNvPr id="8" name="Rectangle 7"/>
          <p:cNvSpPr/>
          <p:nvPr/>
        </p:nvSpPr>
        <p:spPr>
          <a:xfrm>
            <a:off x="6362700" y="1828800"/>
            <a:ext cx="5219700" cy="1704975"/>
          </a:xfrm>
          <a:prstGeom prst="rect">
            <a:avLst/>
          </a:prstGeom>
          <a:solidFill>
            <a:srgbClr val="DCE4FF"/>
          </a:solidFill>
          <a:ln w="9525">
            <a:solidFill>
              <a:srgbClr val="E1E4E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6534150" y="1962150"/>
            <a:ext cx="4876800" cy="266700"/>
          </a:xfrm>
          <a:prstGeom prst="rect">
            <a:avLst/>
          </a:prstGeom>
          <a:noFill/>
        </p:spPr>
        <p:txBody>
          <a:bodyPr wrap="square" lIns="0" rIns="0" tIns="0" bIns="0" anchor="t">
            <a:spAutoFit/>
          </a:bodyPr>
          <a:lstStyle/>
          <a:p>
            <a:pPr algn="l"/>
            <a:r>
              <a:rPr sz="1425" b="1" i="0">
                <a:solidFill>
                  <a:srgbClr val="2251FF"/>
                </a:solidFill>
                <a:latin typeface="Arial"/>
              </a:rPr>
              <a:t>Growth engine</a:t>
            </a:r>
          </a:p>
        </p:txBody>
      </p:sp>
      <p:sp>
        <p:nvSpPr>
          <p:cNvPr id="10" name="TextBox 9"/>
          <p:cNvSpPr txBox="1"/>
          <p:nvPr/>
        </p:nvSpPr>
        <p:spPr>
          <a:xfrm>
            <a:off x="6534150" y="2266950"/>
            <a:ext cx="4876800" cy="1171575"/>
          </a:xfrm>
          <a:prstGeom prst="rect">
            <a:avLst/>
          </a:prstGeom>
          <a:noFill/>
        </p:spPr>
        <p:txBody>
          <a:bodyPr wrap="square" lIns="0" rIns="0" tIns="0" bIns="0" anchor="t">
            <a:spAutoFit/>
          </a:bodyPr>
          <a:lstStyle/>
          <a:p>
            <a:pPr algn="l"/>
            <a:r>
              <a:rPr sz="1125" b="0" i="0">
                <a:solidFill>
                  <a:srgbClr val="5B6772"/>
                </a:solidFill>
                <a:latin typeface="Arial"/>
              </a:rPr>
              <a:t>New offers built on data, owned by a commercial lead and funded in tranches.</a:t>
            </a:r>
          </a:p>
        </p:txBody>
      </p:sp>
      <p:sp>
        <p:nvSpPr>
          <p:cNvPr id="11" name="Rectangle 10"/>
          <p:cNvSpPr/>
          <p:nvPr/>
        </p:nvSpPr>
        <p:spPr>
          <a:xfrm>
            <a:off x="1028700" y="3648075"/>
            <a:ext cx="5219700" cy="1704975"/>
          </a:xfrm>
          <a:prstGeom prst="rect">
            <a:avLst/>
          </a:prstGeom>
          <a:solidFill>
            <a:srgbClr val="F6F7F9"/>
          </a:solidFill>
          <a:ln w="9525">
            <a:solidFill>
              <a:srgbClr val="E1E4E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1200150" y="3781425"/>
            <a:ext cx="4876800" cy="266700"/>
          </a:xfrm>
          <a:prstGeom prst="rect">
            <a:avLst/>
          </a:prstGeom>
          <a:noFill/>
        </p:spPr>
        <p:txBody>
          <a:bodyPr wrap="square" lIns="0" rIns="0" tIns="0" bIns="0" anchor="t">
            <a:spAutoFit/>
          </a:bodyPr>
          <a:lstStyle/>
          <a:p>
            <a:pPr algn="l"/>
            <a:r>
              <a:rPr sz="1425" b="1" i="0">
                <a:solidFill>
                  <a:srgbClr val="051C2C"/>
                </a:solidFill>
                <a:latin typeface="Arial"/>
              </a:rPr>
              <a:t>Foundation</a:t>
            </a:r>
          </a:p>
        </p:txBody>
      </p:sp>
      <p:sp>
        <p:nvSpPr>
          <p:cNvPr id="13" name="TextBox 12"/>
          <p:cNvSpPr txBox="1"/>
          <p:nvPr/>
        </p:nvSpPr>
        <p:spPr>
          <a:xfrm>
            <a:off x="1200150" y="4086225"/>
            <a:ext cx="4876800" cy="1171575"/>
          </a:xfrm>
          <a:prstGeom prst="rect">
            <a:avLst/>
          </a:prstGeom>
          <a:noFill/>
        </p:spPr>
        <p:txBody>
          <a:bodyPr wrap="square" lIns="0" rIns="0" tIns="0" bIns="0" anchor="t">
            <a:spAutoFit/>
          </a:bodyPr>
          <a:lstStyle/>
          <a:p>
            <a:pPr algn="l"/>
            <a:r>
              <a:rPr sz="1125" b="0" i="0">
                <a:solidFill>
                  <a:srgbClr val="5B6772"/>
                </a:solidFill>
                <a:latin typeface="Arial"/>
              </a:rPr>
              <a:t>Shared platforms, integration, quality and access that every other initiative relies on.</a:t>
            </a:r>
          </a:p>
        </p:txBody>
      </p:sp>
      <p:sp>
        <p:nvSpPr>
          <p:cNvPr id="14" name="Rectangle 13"/>
          <p:cNvSpPr/>
          <p:nvPr/>
        </p:nvSpPr>
        <p:spPr>
          <a:xfrm>
            <a:off x="6362700" y="3648075"/>
            <a:ext cx="5219700" cy="1704975"/>
          </a:xfrm>
          <a:prstGeom prst="rect">
            <a:avLst/>
          </a:prstGeom>
          <a:solidFill>
            <a:srgbClr val="EEF2FF"/>
          </a:solidFill>
          <a:ln w="9525">
            <a:solidFill>
              <a:srgbClr val="E1E4E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6534150" y="3781425"/>
            <a:ext cx="4876800" cy="266700"/>
          </a:xfrm>
          <a:prstGeom prst="rect">
            <a:avLst/>
          </a:prstGeom>
          <a:noFill/>
        </p:spPr>
        <p:txBody>
          <a:bodyPr wrap="square" lIns="0" rIns="0" tIns="0" bIns="0" anchor="t">
            <a:spAutoFit/>
          </a:bodyPr>
          <a:lstStyle/>
          <a:p>
            <a:pPr algn="l"/>
            <a:r>
              <a:rPr sz="1425" b="1" i="0">
                <a:solidFill>
                  <a:srgbClr val="051C2C"/>
                </a:solidFill>
                <a:latin typeface="Arial"/>
              </a:rPr>
              <a:t>Platform for growth</a:t>
            </a:r>
          </a:p>
        </p:txBody>
      </p:sp>
      <p:sp>
        <p:nvSpPr>
          <p:cNvPr id="16" name="TextBox 15"/>
          <p:cNvSpPr txBox="1"/>
          <p:nvPr/>
        </p:nvSpPr>
        <p:spPr>
          <a:xfrm>
            <a:off x="6534150" y="4086225"/>
            <a:ext cx="4876800" cy="1171575"/>
          </a:xfrm>
          <a:prstGeom prst="rect">
            <a:avLst/>
          </a:prstGeom>
          <a:noFill/>
        </p:spPr>
        <p:txBody>
          <a:bodyPr wrap="square" lIns="0" rIns="0" tIns="0" bIns="0" anchor="t">
            <a:spAutoFit/>
          </a:bodyPr>
          <a:lstStyle/>
          <a:p>
            <a:pPr algn="l"/>
            <a:r>
              <a:rPr sz="1102" b="0" i="0">
                <a:solidFill>
                  <a:srgbClr val="5B6772"/>
                </a:solidFill>
                <a:latin typeface="Arial"/>
              </a:rPr>
              <a:t>New shared capabilities, such as external data or partner interfaces, that open future offers. Fund deliberately and sparingly.</a:t>
            </a:r>
          </a:p>
        </p:txBody>
      </p:sp>
      <p:sp>
        <p:nvSpPr>
          <p:cNvPr id="17" name="Rectangle 16"/>
          <p:cNvSpPr/>
          <p:nvPr/>
        </p:nvSpPr>
        <p:spPr>
          <a:xfrm>
            <a:off x="895350" y="1828800"/>
            <a:ext cx="19050" cy="3524250"/>
          </a:xfrm>
          <a:prstGeom prst="rect">
            <a:avLst/>
          </a:prstGeom>
          <a:solidFill>
            <a:srgbClr val="051C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ectangle 17"/>
          <p:cNvSpPr/>
          <p:nvPr/>
        </p:nvSpPr>
        <p:spPr>
          <a:xfrm>
            <a:off x="1028700" y="5448300"/>
            <a:ext cx="10553700" cy="19050"/>
          </a:xfrm>
          <a:prstGeom prst="rect">
            <a:avLst/>
          </a:prstGeom>
          <a:solidFill>
            <a:srgbClr val="051C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1028700" y="5486400"/>
            <a:ext cx="5276850" cy="190500"/>
          </a:xfrm>
          <a:prstGeom prst="rect">
            <a:avLst/>
          </a:prstGeom>
          <a:noFill/>
        </p:spPr>
        <p:txBody>
          <a:bodyPr wrap="square" lIns="0" rIns="0" tIns="0" bIns="0" anchor="t">
            <a:spAutoFit/>
          </a:bodyPr>
          <a:lstStyle/>
          <a:p>
            <a:pPr algn="l"/>
            <a:r>
              <a:rPr sz="900" b="0" i="0">
                <a:solidFill>
                  <a:srgbClr val="5B6772"/>
                </a:solidFill>
                <a:latin typeface="Arial"/>
              </a:rPr>
              <a:t>Improves what exists</a:t>
            </a:r>
          </a:p>
        </p:txBody>
      </p:sp>
      <p:sp>
        <p:nvSpPr>
          <p:cNvPr id="20" name="TextBox 19"/>
          <p:cNvSpPr txBox="1"/>
          <p:nvPr/>
        </p:nvSpPr>
        <p:spPr>
          <a:xfrm>
            <a:off x="6305550" y="5486400"/>
            <a:ext cx="5276850" cy="190500"/>
          </a:xfrm>
          <a:prstGeom prst="rect">
            <a:avLst/>
          </a:prstGeom>
          <a:noFill/>
        </p:spPr>
        <p:txBody>
          <a:bodyPr wrap="square" lIns="0" rIns="0" tIns="0" bIns="0" anchor="t">
            <a:spAutoFit/>
          </a:bodyPr>
          <a:lstStyle/>
          <a:p>
            <a:pPr algn="r"/>
            <a:r>
              <a:rPr sz="900" b="1" i="0">
                <a:solidFill>
                  <a:srgbClr val="051C2C"/>
                </a:solidFill>
                <a:latin typeface="Arial"/>
              </a:rPr>
              <a:t>Creates something new  &gt;</a:t>
            </a:r>
          </a:p>
        </p:txBody>
      </p:sp>
      <p:sp>
        <p:nvSpPr>
          <p:cNvPr id="21" name="TextBox 20"/>
          <p:cNvSpPr txBox="1"/>
          <p:nvPr/>
        </p:nvSpPr>
        <p:spPr>
          <a:xfrm rot="16200000">
            <a:off x="-342900" y="2781300"/>
            <a:ext cx="2095500" cy="190500"/>
          </a:xfrm>
          <a:prstGeom prst="rect">
            <a:avLst/>
          </a:prstGeom>
          <a:noFill/>
        </p:spPr>
        <p:txBody>
          <a:bodyPr wrap="square" lIns="0" rIns="0" tIns="0" bIns="0" anchor="t">
            <a:spAutoFit/>
          </a:bodyPr>
          <a:lstStyle/>
          <a:p>
            <a:pPr algn="r"/>
            <a:r>
              <a:rPr sz="900" b="1" i="0">
                <a:solidFill>
                  <a:srgbClr val="051C2C"/>
                </a:solidFill>
                <a:latin typeface="Arial"/>
              </a:rPr>
              <a:t>Specific business outcome  &gt;</a:t>
            </a:r>
          </a:p>
        </p:txBody>
      </p:sp>
      <p:sp>
        <p:nvSpPr>
          <p:cNvPr id="22" name="TextBox 21"/>
          <p:cNvSpPr txBox="1"/>
          <p:nvPr/>
        </p:nvSpPr>
        <p:spPr>
          <a:xfrm rot="16200000">
            <a:off x="-342900" y="4305300"/>
            <a:ext cx="2095500" cy="190500"/>
          </a:xfrm>
          <a:prstGeom prst="rect">
            <a:avLst/>
          </a:prstGeom>
          <a:noFill/>
        </p:spPr>
        <p:txBody>
          <a:bodyPr wrap="square" lIns="0" rIns="0" tIns="0" bIns="0" anchor="t">
            <a:spAutoFit/>
          </a:bodyPr>
          <a:lstStyle/>
          <a:p>
            <a:pPr algn="l"/>
            <a:r>
              <a:rPr sz="900" b="0" i="0">
                <a:solidFill>
                  <a:srgbClr val="5B6772"/>
                </a:solidFill>
                <a:latin typeface="Arial"/>
              </a:rPr>
              <a:t>Shared service</a:t>
            </a:r>
          </a:p>
        </p:txBody>
      </p:sp>
      <p:sp>
        <p:nvSpPr>
          <p:cNvPr id="23" name="Rectangle 22"/>
          <p:cNvSpPr/>
          <p:nvPr/>
        </p:nvSpPr>
        <p:spPr>
          <a:xfrm>
            <a:off x="609600" y="5772150"/>
            <a:ext cx="10972800" cy="495300"/>
          </a:xfrm>
          <a:prstGeom prst="rect">
            <a:avLst/>
          </a:prstGeom>
          <a:solidFill>
            <a:srgbClr val="051C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781050" y="5772150"/>
            <a:ext cx="1047750" cy="495300"/>
          </a:xfrm>
          <a:prstGeom prst="rect">
            <a:avLst/>
          </a:prstGeom>
          <a:noFill/>
        </p:spPr>
        <p:txBody>
          <a:bodyPr wrap="square" lIns="0" rIns="0" tIns="0" bIns="0" anchor="ctr">
            <a:spAutoFit/>
          </a:bodyPr>
          <a:lstStyle/>
          <a:p>
            <a:pPr algn="l"/>
            <a:r>
              <a:rPr sz="900" b="1" i="0">
                <a:solidFill>
                  <a:srgbClr val="8FACFF"/>
                </a:solidFill>
                <a:latin typeface="Arial"/>
              </a:rPr>
              <a:t>SO WHAT</a:t>
            </a:r>
          </a:p>
        </p:txBody>
      </p:sp>
      <p:sp>
        <p:nvSpPr>
          <p:cNvPr id="25" name="TextBox 24"/>
          <p:cNvSpPr txBox="1"/>
          <p:nvPr/>
        </p:nvSpPr>
        <p:spPr>
          <a:xfrm>
            <a:off x="1809750" y="5772150"/>
            <a:ext cx="9582150" cy="495300"/>
          </a:xfrm>
          <a:prstGeom prst="rect">
            <a:avLst/>
          </a:prstGeom>
          <a:noFill/>
        </p:spPr>
        <p:txBody>
          <a:bodyPr wrap="square" lIns="0" rIns="0" tIns="0" bIns="0" anchor="ctr">
            <a:spAutoFit/>
          </a:bodyPr>
          <a:lstStyle/>
          <a:p>
            <a:pPr algn="l"/>
            <a:r>
              <a:rPr sz="1200" b="0" i="0">
                <a:solidFill>
                  <a:srgbClr val="FFFFFF"/>
                </a:solidFill>
                <a:latin typeface="Arial"/>
              </a:rPr>
              <a:t>A portfolio crowded in one quadrant tells you the mix you actually run, whatever the strategy says.</a:t>
            </a:r>
          </a:p>
        </p:txBody>
      </p:sp>
      <p:sp>
        <p:nvSpPr>
          <p:cNvPr id="26" name="TextBox 25"/>
          <p:cNvSpPr txBox="1"/>
          <p:nvPr/>
        </p:nvSpPr>
        <p:spPr>
          <a:xfrm>
            <a:off x="609600" y="6477000"/>
            <a:ext cx="7620000" cy="190500"/>
          </a:xfrm>
          <a:prstGeom prst="rect">
            <a:avLst/>
          </a:prstGeom>
          <a:noFill/>
        </p:spPr>
        <p:txBody>
          <a:bodyPr wrap="square" lIns="0" rIns="0" tIns="0" bIns="0" anchor="t">
            <a:spAutoFit/>
          </a:bodyPr>
          <a:lstStyle/>
          <a:p>
            <a:pPr algn="l"/>
            <a:r>
              <a:rPr sz="825" b="0" i="0">
                <a:solidFill>
                  <a:srgbClr val="8A949E"/>
                </a:solidFill>
                <a:latin typeface="Arial"/>
              </a:rPr>
              <a:t>SCIKIQ  |  Value proposition Track</a:t>
            </a:r>
          </a:p>
        </p:txBody>
      </p:sp>
      <p:sp>
        <p:nvSpPr>
          <p:cNvPr id="27" name="TextBox 26"/>
          <p:cNvSpPr txBox="1"/>
          <p:nvPr/>
        </p:nvSpPr>
        <p:spPr>
          <a:xfrm>
            <a:off x="10629900" y="6477000"/>
            <a:ext cx="952500" cy="190500"/>
          </a:xfrm>
          <a:prstGeom prst="rect">
            <a:avLst/>
          </a:prstGeom>
          <a:noFill/>
        </p:spPr>
        <p:txBody>
          <a:bodyPr wrap="square" lIns="0" rIns="0" tIns="0" bIns="0" anchor="t">
            <a:spAutoFit/>
          </a:bodyPr>
          <a:lstStyle/>
          <a:p>
            <a:pPr algn="r"/>
            <a:r>
              <a:rPr sz="825" b="0" i="0">
                <a:solidFill>
                  <a:srgbClr val="8A949E"/>
                </a:solidFill>
                <a:latin typeface="Arial"/>
              </a:rPr>
              <a:t>7</a:t>
            </a:r>
          </a:p>
        </p:txBody>
      </p:sp>
      <p:sp>
        <p:nvSpPr>
          <p:cNvPr id="28" name="Rectangle 27"/>
          <p:cNvSpPr/>
          <p:nvPr/>
        </p:nvSpPr>
        <p:spPr>
          <a:xfrm>
            <a:off x="609600" y="6362700"/>
            <a:ext cx="10972800" cy="9525"/>
          </a:xfrm>
          <a:prstGeom prst="rect">
            <a:avLst/>
          </a:prstGeom>
          <a:solidFill>
            <a:srgbClr val="E1E4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09600" y="533400"/>
            <a:ext cx="8572500" cy="190500"/>
          </a:xfrm>
          <a:prstGeom prst="rect">
            <a:avLst/>
          </a:prstGeom>
          <a:noFill/>
        </p:spPr>
        <p:txBody>
          <a:bodyPr wrap="square" lIns="0" rIns="0" tIns="0" bIns="0" anchor="t">
            <a:spAutoFit/>
          </a:bodyPr>
          <a:lstStyle/>
          <a:p>
            <a:pPr algn="l"/>
            <a:r>
              <a:rPr sz="900" b="1" i="0">
                <a:solidFill>
                  <a:srgbClr val="2251FF"/>
                </a:solidFill>
                <a:latin typeface="Arial"/>
              </a:rPr>
              <a:t>VALUE PROPOSITION</a:t>
            </a:r>
          </a:p>
        </p:txBody>
      </p:sp>
      <p:sp>
        <p:nvSpPr>
          <p:cNvPr id="3" name="TextBox 2"/>
          <p:cNvSpPr txBox="1"/>
          <p:nvPr/>
        </p:nvSpPr>
        <p:spPr>
          <a:xfrm>
            <a:off x="609600" y="781050"/>
            <a:ext cx="10972800" cy="571500"/>
          </a:xfrm>
          <a:prstGeom prst="rect">
            <a:avLst/>
          </a:prstGeom>
          <a:noFill/>
        </p:spPr>
        <p:txBody>
          <a:bodyPr wrap="square" lIns="0" rIns="0" tIns="0" bIns="0" anchor="t">
            <a:spAutoFit/>
          </a:bodyPr>
          <a:lstStyle/>
          <a:p>
            <a:pPr algn="l"/>
            <a:r>
              <a:rPr sz="2550" b="0" i="0">
                <a:solidFill>
                  <a:srgbClr val="051C2C"/>
                </a:solidFill>
                <a:latin typeface="Georgia"/>
              </a:rPr>
              <a:t>Link goals to initiatives to measures</a:t>
            </a:r>
          </a:p>
        </p:txBody>
      </p:sp>
      <p:sp>
        <p:nvSpPr>
          <p:cNvPr id="4" name="TextBox 3"/>
          <p:cNvSpPr txBox="1"/>
          <p:nvPr/>
        </p:nvSpPr>
        <p:spPr>
          <a:xfrm>
            <a:off x="609600" y="1371600"/>
            <a:ext cx="10287000" cy="457200"/>
          </a:xfrm>
          <a:prstGeom prst="rect">
            <a:avLst/>
          </a:prstGeom>
          <a:noFill/>
        </p:spPr>
        <p:txBody>
          <a:bodyPr wrap="square" lIns="0" rIns="0" tIns="0" bIns="0" anchor="t">
            <a:spAutoFit/>
          </a:bodyPr>
          <a:lstStyle/>
          <a:p>
            <a:pPr algn="l"/>
            <a:r>
              <a:rPr sz="1275" b="0" i="0">
                <a:solidFill>
                  <a:srgbClr val="5B6772"/>
                </a:solidFill>
                <a:latin typeface="Arial"/>
              </a:rPr>
              <a:t>Every initiative should trace to a strategic goal through one named role.</a:t>
            </a:r>
          </a:p>
        </p:txBody>
      </p:sp>
      <p:sp>
        <p:nvSpPr>
          <p:cNvPr id="5" name="Rectangle 4"/>
          <p:cNvSpPr/>
          <p:nvPr/>
        </p:nvSpPr>
        <p:spPr>
          <a:xfrm>
            <a:off x="609600" y="2476500"/>
            <a:ext cx="2087880" cy="2857500"/>
          </a:xfrm>
          <a:prstGeom prst="rect">
            <a:avLst/>
          </a:prstGeom>
          <a:solidFill>
            <a:srgbClr val="EEF2FF"/>
          </a:solidFill>
          <a:ln w="9525">
            <a:solidFill>
              <a:srgbClr val="E1E4E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Oval 5"/>
          <p:cNvSpPr/>
          <p:nvPr/>
        </p:nvSpPr>
        <p:spPr>
          <a:xfrm>
            <a:off x="762000" y="2647950"/>
            <a:ext cx="381000" cy="381000"/>
          </a:xfrm>
          <a:prstGeom prst="ellipse">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762000" y="2724150"/>
            <a:ext cx="381000" cy="228600"/>
          </a:xfrm>
          <a:prstGeom prst="rect">
            <a:avLst/>
          </a:prstGeom>
          <a:noFill/>
        </p:spPr>
        <p:txBody>
          <a:bodyPr wrap="square" lIns="0" rIns="0" tIns="0" bIns="0" anchor="t">
            <a:spAutoFit/>
          </a:bodyPr>
          <a:lstStyle/>
          <a:p>
            <a:pPr algn="ctr"/>
            <a:r>
              <a:rPr sz="1275" b="1" i="0">
                <a:solidFill>
                  <a:srgbClr val="FFFFFF"/>
                </a:solidFill>
                <a:latin typeface="Arial"/>
              </a:rPr>
              <a:t>1</a:t>
            </a:r>
          </a:p>
        </p:txBody>
      </p:sp>
      <p:sp>
        <p:nvSpPr>
          <p:cNvPr id="8" name="TextBox 7"/>
          <p:cNvSpPr txBox="1"/>
          <p:nvPr/>
        </p:nvSpPr>
        <p:spPr>
          <a:xfrm>
            <a:off x="762000" y="3200400"/>
            <a:ext cx="1783080" cy="571500"/>
          </a:xfrm>
          <a:prstGeom prst="rect">
            <a:avLst/>
          </a:prstGeom>
          <a:noFill/>
        </p:spPr>
        <p:txBody>
          <a:bodyPr wrap="square" lIns="0" rIns="0" tIns="0" bIns="0" anchor="t">
            <a:spAutoFit/>
          </a:bodyPr>
          <a:lstStyle/>
          <a:p>
            <a:pPr algn="l"/>
            <a:r>
              <a:rPr sz="1425" b="1" i="0">
                <a:solidFill>
                  <a:srgbClr val="051C2C"/>
                </a:solidFill>
                <a:latin typeface="Arial"/>
              </a:rPr>
              <a:t>Start from the goal</a:t>
            </a:r>
          </a:p>
        </p:txBody>
      </p:sp>
      <p:sp>
        <p:nvSpPr>
          <p:cNvPr id="9" name="TextBox 8"/>
          <p:cNvSpPr txBox="1"/>
          <p:nvPr/>
        </p:nvSpPr>
        <p:spPr>
          <a:xfrm>
            <a:off x="762000" y="3810000"/>
            <a:ext cx="1783080" cy="1428750"/>
          </a:xfrm>
          <a:prstGeom prst="rect">
            <a:avLst/>
          </a:prstGeom>
          <a:noFill/>
        </p:spPr>
        <p:txBody>
          <a:bodyPr wrap="square" lIns="0" rIns="0" tIns="0" bIns="0" anchor="t">
            <a:spAutoFit/>
          </a:bodyPr>
          <a:lstStyle/>
          <a:p>
            <a:pPr algn="l"/>
            <a:r>
              <a:rPr sz="1192" b="0" i="0">
                <a:solidFill>
                  <a:srgbClr val="5B6772"/>
                </a:solidFill>
                <a:latin typeface="Arial"/>
              </a:rPr>
              <a:t>Take each strategic goal from the business strategy, in the business's own words.</a:t>
            </a:r>
          </a:p>
        </p:txBody>
      </p:sp>
      <p:sp>
        <p:nvSpPr>
          <p:cNvPr id="10" name="Right Arrow 9"/>
          <p:cNvSpPr/>
          <p:nvPr/>
        </p:nvSpPr>
        <p:spPr>
          <a:xfrm>
            <a:off x="2707005" y="3810000"/>
            <a:ext cx="114300" cy="171450"/>
          </a:xfrm>
          <a:prstGeom prst="rightArrow">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ectangle 10"/>
          <p:cNvSpPr/>
          <p:nvPr/>
        </p:nvSpPr>
        <p:spPr>
          <a:xfrm>
            <a:off x="2830830" y="2476500"/>
            <a:ext cx="2087880" cy="2857500"/>
          </a:xfrm>
          <a:prstGeom prst="rect">
            <a:avLst/>
          </a:prstGeom>
          <a:solidFill>
            <a:srgbClr val="FFFFFF"/>
          </a:solidFill>
          <a:ln w="9525">
            <a:solidFill>
              <a:srgbClr val="E1E4E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Oval 11"/>
          <p:cNvSpPr/>
          <p:nvPr/>
        </p:nvSpPr>
        <p:spPr>
          <a:xfrm>
            <a:off x="2983230" y="2647950"/>
            <a:ext cx="381000" cy="381000"/>
          </a:xfrm>
          <a:prstGeom prst="ellipse">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2983230" y="2724150"/>
            <a:ext cx="381000" cy="228600"/>
          </a:xfrm>
          <a:prstGeom prst="rect">
            <a:avLst/>
          </a:prstGeom>
          <a:noFill/>
        </p:spPr>
        <p:txBody>
          <a:bodyPr wrap="square" lIns="0" rIns="0" tIns="0" bIns="0" anchor="t">
            <a:spAutoFit/>
          </a:bodyPr>
          <a:lstStyle/>
          <a:p>
            <a:pPr algn="ctr"/>
            <a:r>
              <a:rPr sz="1275" b="1" i="0">
                <a:solidFill>
                  <a:srgbClr val="FFFFFF"/>
                </a:solidFill>
                <a:latin typeface="Arial"/>
              </a:rPr>
              <a:t>2</a:t>
            </a:r>
          </a:p>
        </p:txBody>
      </p:sp>
      <p:sp>
        <p:nvSpPr>
          <p:cNvPr id="14" name="TextBox 13"/>
          <p:cNvSpPr txBox="1"/>
          <p:nvPr/>
        </p:nvSpPr>
        <p:spPr>
          <a:xfrm>
            <a:off x="2983230" y="3200400"/>
            <a:ext cx="1783080" cy="571500"/>
          </a:xfrm>
          <a:prstGeom prst="rect">
            <a:avLst/>
          </a:prstGeom>
          <a:noFill/>
        </p:spPr>
        <p:txBody>
          <a:bodyPr wrap="square" lIns="0" rIns="0" tIns="0" bIns="0" anchor="t">
            <a:spAutoFit/>
          </a:bodyPr>
          <a:lstStyle/>
          <a:p>
            <a:pPr algn="l"/>
            <a:r>
              <a:rPr sz="1425" b="1" i="0">
                <a:solidFill>
                  <a:srgbClr val="051C2C"/>
                </a:solidFill>
                <a:latin typeface="Arial"/>
              </a:rPr>
              <a:t>Name the role</a:t>
            </a:r>
          </a:p>
        </p:txBody>
      </p:sp>
      <p:sp>
        <p:nvSpPr>
          <p:cNvPr id="15" name="TextBox 14"/>
          <p:cNvSpPr txBox="1"/>
          <p:nvPr/>
        </p:nvSpPr>
        <p:spPr>
          <a:xfrm>
            <a:off x="2983230" y="3810000"/>
            <a:ext cx="1783080" cy="1428750"/>
          </a:xfrm>
          <a:prstGeom prst="rect">
            <a:avLst/>
          </a:prstGeom>
          <a:noFill/>
        </p:spPr>
        <p:txBody>
          <a:bodyPr wrap="square" lIns="0" rIns="0" tIns="0" bIns="0" anchor="t">
            <a:spAutoFit/>
          </a:bodyPr>
          <a:lstStyle/>
          <a:p>
            <a:pPr algn="l"/>
            <a:r>
              <a:rPr sz="1200" b="0" i="0">
                <a:solidFill>
                  <a:srgbClr val="5B6772"/>
                </a:solidFill>
                <a:latin typeface="Arial"/>
              </a:rPr>
              <a:t>Decide whether data serves that goal as foundation, enabler or growth engine.</a:t>
            </a:r>
          </a:p>
        </p:txBody>
      </p:sp>
      <p:sp>
        <p:nvSpPr>
          <p:cNvPr id="16" name="Right Arrow 15"/>
          <p:cNvSpPr/>
          <p:nvPr/>
        </p:nvSpPr>
        <p:spPr>
          <a:xfrm>
            <a:off x="4928235" y="3810000"/>
            <a:ext cx="114300" cy="171450"/>
          </a:xfrm>
          <a:prstGeom prst="rightArrow">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5052060" y="2476500"/>
            <a:ext cx="2087880" cy="2857500"/>
          </a:xfrm>
          <a:prstGeom prst="rect">
            <a:avLst/>
          </a:prstGeom>
          <a:solidFill>
            <a:srgbClr val="EEF2FF"/>
          </a:solidFill>
          <a:ln w="9525">
            <a:solidFill>
              <a:srgbClr val="E1E4E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Oval 17"/>
          <p:cNvSpPr/>
          <p:nvPr/>
        </p:nvSpPr>
        <p:spPr>
          <a:xfrm>
            <a:off x="5204460" y="2647950"/>
            <a:ext cx="381000" cy="381000"/>
          </a:xfrm>
          <a:prstGeom prst="ellipse">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5204460" y="2724150"/>
            <a:ext cx="381000" cy="228600"/>
          </a:xfrm>
          <a:prstGeom prst="rect">
            <a:avLst/>
          </a:prstGeom>
          <a:noFill/>
        </p:spPr>
        <p:txBody>
          <a:bodyPr wrap="square" lIns="0" rIns="0" tIns="0" bIns="0" anchor="t">
            <a:spAutoFit/>
          </a:bodyPr>
          <a:lstStyle/>
          <a:p>
            <a:pPr algn="ctr"/>
            <a:r>
              <a:rPr sz="1275" b="1" i="0">
                <a:solidFill>
                  <a:srgbClr val="FFFFFF"/>
                </a:solidFill>
                <a:latin typeface="Arial"/>
              </a:rPr>
              <a:t>3</a:t>
            </a:r>
          </a:p>
        </p:txBody>
      </p:sp>
      <p:sp>
        <p:nvSpPr>
          <p:cNvPr id="20" name="TextBox 19"/>
          <p:cNvSpPr txBox="1"/>
          <p:nvPr/>
        </p:nvSpPr>
        <p:spPr>
          <a:xfrm>
            <a:off x="5204460" y="3200400"/>
            <a:ext cx="1783080" cy="571500"/>
          </a:xfrm>
          <a:prstGeom prst="rect">
            <a:avLst/>
          </a:prstGeom>
          <a:noFill/>
        </p:spPr>
        <p:txBody>
          <a:bodyPr wrap="square" lIns="0" rIns="0" tIns="0" bIns="0" anchor="t">
            <a:spAutoFit/>
          </a:bodyPr>
          <a:lstStyle/>
          <a:p>
            <a:pPr algn="l"/>
            <a:r>
              <a:rPr sz="1425" b="1" i="0">
                <a:solidFill>
                  <a:srgbClr val="051C2C"/>
                </a:solidFill>
                <a:latin typeface="Arial"/>
              </a:rPr>
              <a:t>Attach initiatives</a:t>
            </a:r>
          </a:p>
        </p:txBody>
      </p:sp>
      <p:sp>
        <p:nvSpPr>
          <p:cNvPr id="21" name="TextBox 20"/>
          <p:cNvSpPr txBox="1"/>
          <p:nvPr/>
        </p:nvSpPr>
        <p:spPr>
          <a:xfrm>
            <a:off x="5204460" y="3810000"/>
            <a:ext cx="1783080" cy="1428750"/>
          </a:xfrm>
          <a:prstGeom prst="rect">
            <a:avLst/>
          </a:prstGeom>
          <a:noFill/>
        </p:spPr>
        <p:txBody>
          <a:bodyPr wrap="square" lIns="0" rIns="0" tIns="0" bIns="0" anchor="t">
            <a:spAutoFit/>
          </a:bodyPr>
          <a:lstStyle/>
          <a:p>
            <a:pPr algn="l"/>
            <a:r>
              <a:rPr sz="1192" b="0" i="0">
                <a:solidFill>
                  <a:srgbClr val="5B6772"/>
                </a:solidFill>
                <a:latin typeface="Arial"/>
              </a:rPr>
              <a:t>List the data initiatives that serve the goal; reject any that cannot name a goal.</a:t>
            </a:r>
          </a:p>
        </p:txBody>
      </p:sp>
      <p:sp>
        <p:nvSpPr>
          <p:cNvPr id="22" name="Right Arrow 21"/>
          <p:cNvSpPr/>
          <p:nvPr/>
        </p:nvSpPr>
        <p:spPr>
          <a:xfrm>
            <a:off x="7149464" y="3810000"/>
            <a:ext cx="114300" cy="171450"/>
          </a:xfrm>
          <a:prstGeom prst="rightArrow">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Rectangle 22"/>
          <p:cNvSpPr/>
          <p:nvPr/>
        </p:nvSpPr>
        <p:spPr>
          <a:xfrm>
            <a:off x="7273289" y="2476500"/>
            <a:ext cx="2087880" cy="2857500"/>
          </a:xfrm>
          <a:prstGeom prst="rect">
            <a:avLst/>
          </a:prstGeom>
          <a:solidFill>
            <a:srgbClr val="FFFFFF"/>
          </a:solidFill>
          <a:ln w="9525">
            <a:solidFill>
              <a:srgbClr val="E1E4E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Oval 23"/>
          <p:cNvSpPr/>
          <p:nvPr/>
        </p:nvSpPr>
        <p:spPr>
          <a:xfrm>
            <a:off x="7425689" y="2647950"/>
            <a:ext cx="381000" cy="381000"/>
          </a:xfrm>
          <a:prstGeom prst="ellipse">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7425689" y="2724150"/>
            <a:ext cx="381000" cy="228600"/>
          </a:xfrm>
          <a:prstGeom prst="rect">
            <a:avLst/>
          </a:prstGeom>
          <a:noFill/>
        </p:spPr>
        <p:txBody>
          <a:bodyPr wrap="square" lIns="0" rIns="0" tIns="0" bIns="0" anchor="t">
            <a:spAutoFit/>
          </a:bodyPr>
          <a:lstStyle/>
          <a:p>
            <a:pPr algn="ctr"/>
            <a:r>
              <a:rPr sz="1275" b="1" i="0">
                <a:solidFill>
                  <a:srgbClr val="FFFFFF"/>
                </a:solidFill>
                <a:latin typeface="Arial"/>
              </a:rPr>
              <a:t>4</a:t>
            </a:r>
          </a:p>
        </p:txBody>
      </p:sp>
      <p:sp>
        <p:nvSpPr>
          <p:cNvPr id="26" name="TextBox 25"/>
          <p:cNvSpPr txBox="1"/>
          <p:nvPr/>
        </p:nvSpPr>
        <p:spPr>
          <a:xfrm>
            <a:off x="7425689" y="3200400"/>
            <a:ext cx="1783080" cy="571500"/>
          </a:xfrm>
          <a:prstGeom prst="rect">
            <a:avLst/>
          </a:prstGeom>
          <a:noFill/>
        </p:spPr>
        <p:txBody>
          <a:bodyPr wrap="square" lIns="0" rIns="0" tIns="0" bIns="0" anchor="t">
            <a:spAutoFit/>
          </a:bodyPr>
          <a:lstStyle/>
          <a:p>
            <a:pPr algn="l"/>
            <a:r>
              <a:rPr sz="1425" b="1" i="0">
                <a:solidFill>
                  <a:srgbClr val="051C2C"/>
                </a:solidFill>
                <a:latin typeface="Arial"/>
              </a:rPr>
              <a:t>Choose the measures</a:t>
            </a:r>
          </a:p>
        </p:txBody>
      </p:sp>
      <p:sp>
        <p:nvSpPr>
          <p:cNvPr id="27" name="TextBox 26"/>
          <p:cNvSpPr txBox="1"/>
          <p:nvPr/>
        </p:nvSpPr>
        <p:spPr>
          <a:xfrm>
            <a:off x="7425689" y="3810000"/>
            <a:ext cx="1783080" cy="1428750"/>
          </a:xfrm>
          <a:prstGeom prst="rect">
            <a:avLst/>
          </a:prstGeom>
          <a:noFill/>
        </p:spPr>
        <p:txBody>
          <a:bodyPr wrap="square" lIns="0" rIns="0" tIns="0" bIns="0" anchor="t">
            <a:spAutoFit/>
          </a:bodyPr>
          <a:lstStyle/>
          <a:p>
            <a:pPr algn="l"/>
            <a:r>
              <a:rPr sz="997" b="0" i="0">
                <a:solidFill>
                  <a:srgbClr val="5B6772"/>
                </a:solidFill>
                <a:latin typeface="Arial"/>
              </a:rPr>
              <a:t>Pick measures that fit the role: service measures for foundation, process measures for enabler, pipeline and revenue measures for growth.</a:t>
            </a:r>
          </a:p>
        </p:txBody>
      </p:sp>
      <p:sp>
        <p:nvSpPr>
          <p:cNvPr id="28" name="Right Arrow 27"/>
          <p:cNvSpPr/>
          <p:nvPr/>
        </p:nvSpPr>
        <p:spPr>
          <a:xfrm>
            <a:off x="9370695" y="3810000"/>
            <a:ext cx="114300" cy="171450"/>
          </a:xfrm>
          <a:prstGeom prst="rightArrow">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Rectangle 28"/>
          <p:cNvSpPr/>
          <p:nvPr/>
        </p:nvSpPr>
        <p:spPr>
          <a:xfrm>
            <a:off x="9494520" y="2476500"/>
            <a:ext cx="2087880" cy="2857500"/>
          </a:xfrm>
          <a:prstGeom prst="rect">
            <a:avLst/>
          </a:prstGeom>
          <a:solidFill>
            <a:srgbClr val="EEF2FF"/>
          </a:solidFill>
          <a:ln w="9525">
            <a:solidFill>
              <a:srgbClr val="E1E4E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Oval 29"/>
          <p:cNvSpPr/>
          <p:nvPr/>
        </p:nvSpPr>
        <p:spPr>
          <a:xfrm>
            <a:off x="9646920" y="2647950"/>
            <a:ext cx="381000" cy="381000"/>
          </a:xfrm>
          <a:prstGeom prst="ellipse">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1" name="TextBox 30"/>
          <p:cNvSpPr txBox="1"/>
          <p:nvPr/>
        </p:nvSpPr>
        <p:spPr>
          <a:xfrm>
            <a:off x="9646920" y="2724150"/>
            <a:ext cx="381000" cy="228600"/>
          </a:xfrm>
          <a:prstGeom prst="rect">
            <a:avLst/>
          </a:prstGeom>
          <a:noFill/>
        </p:spPr>
        <p:txBody>
          <a:bodyPr wrap="square" lIns="0" rIns="0" tIns="0" bIns="0" anchor="t">
            <a:spAutoFit/>
          </a:bodyPr>
          <a:lstStyle/>
          <a:p>
            <a:pPr algn="ctr"/>
            <a:r>
              <a:rPr sz="1275" b="1" i="0">
                <a:solidFill>
                  <a:srgbClr val="FFFFFF"/>
                </a:solidFill>
                <a:latin typeface="Arial"/>
              </a:rPr>
              <a:t>5</a:t>
            </a:r>
          </a:p>
        </p:txBody>
      </p:sp>
      <p:sp>
        <p:nvSpPr>
          <p:cNvPr id="32" name="TextBox 31"/>
          <p:cNvSpPr txBox="1"/>
          <p:nvPr/>
        </p:nvSpPr>
        <p:spPr>
          <a:xfrm>
            <a:off x="9646920" y="3200400"/>
            <a:ext cx="1783080" cy="571500"/>
          </a:xfrm>
          <a:prstGeom prst="rect">
            <a:avLst/>
          </a:prstGeom>
          <a:noFill/>
        </p:spPr>
        <p:txBody>
          <a:bodyPr wrap="square" lIns="0" rIns="0" tIns="0" bIns="0" anchor="t">
            <a:spAutoFit/>
          </a:bodyPr>
          <a:lstStyle/>
          <a:p>
            <a:pPr algn="l"/>
            <a:r>
              <a:rPr sz="1425" b="1" i="0">
                <a:solidFill>
                  <a:srgbClr val="051C2C"/>
                </a:solidFill>
                <a:latin typeface="Arial"/>
              </a:rPr>
              <a:t>Assign an owner</a:t>
            </a:r>
          </a:p>
        </p:txBody>
      </p:sp>
      <p:sp>
        <p:nvSpPr>
          <p:cNvPr id="33" name="TextBox 32"/>
          <p:cNvSpPr txBox="1"/>
          <p:nvPr/>
        </p:nvSpPr>
        <p:spPr>
          <a:xfrm>
            <a:off x="9646920" y="3810000"/>
            <a:ext cx="1783080" cy="1428750"/>
          </a:xfrm>
          <a:prstGeom prst="rect">
            <a:avLst/>
          </a:prstGeom>
          <a:noFill/>
        </p:spPr>
        <p:txBody>
          <a:bodyPr wrap="square" lIns="0" rIns="0" tIns="0" bIns="0" anchor="t">
            <a:spAutoFit/>
          </a:bodyPr>
          <a:lstStyle/>
          <a:p>
            <a:pPr algn="l"/>
            <a:r>
              <a:rPr sz="1200" b="0" i="0">
                <a:solidFill>
                  <a:srgbClr val="5B6772"/>
                </a:solidFill>
                <a:latin typeface="Arial"/>
              </a:rPr>
              <a:t>One business owner per goal and role combination, accountable for the measures.</a:t>
            </a:r>
          </a:p>
        </p:txBody>
      </p:sp>
      <p:sp>
        <p:nvSpPr>
          <p:cNvPr id="34" name="Rectangle 33"/>
          <p:cNvSpPr/>
          <p:nvPr/>
        </p:nvSpPr>
        <p:spPr>
          <a:xfrm>
            <a:off x="609600" y="5772150"/>
            <a:ext cx="10972800" cy="495300"/>
          </a:xfrm>
          <a:prstGeom prst="rect">
            <a:avLst/>
          </a:prstGeom>
          <a:solidFill>
            <a:srgbClr val="051C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5" name="TextBox 34"/>
          <p:cNvSpPr txBox="1"/>
          <p:nvPr/>
        </p:nvSpPr>
        <p:spPr>
          <a:xfrm>
            <a:off x="781050" y="5772150"/>
            <a:ext cx="1047750" cy="495300"/>
          </a:xfrm>
          <a:prstGeom prst="rect">
            <a:avLst/>
          </a:prstGeom>
          <a:noFill/>
        </p:spPr>
        <p:txBody>
          <a:bodyPr wrap="square" lIns="0" rIns="0" tIns="0" bIns="0" anchor="ctr">
            <a:spAutoFit/>
          </a:bodyPr>
          <a:lstStyle/>
          <a:p>
            <a:pPr algn="l"/>
            <a:r>
              <a:rPr sz="900" b="1" i="0">
                <a:solidFill>
                  <a:srgbClr val="8FACFF"/>
                </a:solidFill>
                <a:latin typeface="Arial"/>
              </a:rPr>
              <a:t>SO WHAT</a:t>
            </a:r>
          </a:p>
        </p:txBody>
      </p:sp>
      <p:sp>
        <p:nvSpPr>
          <p:cNvPr id="36" name="TextBox 35"/>
          <p:cNvSpPr txBox="1"/>
          <p:nvPr/>
        </p:nvSpPr>
        <p:spPr>
          <a:xfrm>
            <a:off x="1809750" y="5772150"/>
            <a:ext cx="9582150" cy="495300"/>
          </a:xfrm>
          <a:prstGeom prst="rect">
            <a:avLst/>
          </a:prstGeom>
          <a:noFill/>
        </p:spPr>
        <p:txBody>
          <a:bodyPr wrap="square" lIns="0" rIns="0" tIns="0" bIns="0" anchor="ctr">
            <a:spAutoFit/>
          </a:bodyPr>
          <a:lstStyle/>
          <a:p>
            <a:pPr algn="l"/>
            <a:r>
              <a:rPr sz="1200" b="0" i="0">
                <a:solidFill>
                  <a:srgbClr val="FFFFFF"/>
                </a:solidFill>
                <a:latin typeface="Arial"/>
              </a:rPr>
              <a:t>An initiative with no goal or no role is a cost, not a strategy; stop or reframe it.</a:t>
            </a:r>
          </a:p>
        </p:txBody>
      </p:sp>
      <p:sp>
        <p:nvSpPr>
          <p:cNvPr id="37" name="TextBox 36"/>
          <p:cNvSpPr txBox="1"/>
          <p:nvPr/>
        </p:nvSpPr>
        <p:spPr>
          <a:xfrm>
            <a:off x="609600" y="6477000"/>
            <a:ext cx="7620000" cy="190500"/>
          </a:xfrm>
          <a:prstGeom prst="rect">
            <a:avLst/>
          </a:prstGeom>
          <a:noFill/>
        </p:spPr>
        <p:txBody>
          <a:bodyPr wrap="square" lIns="0" rIns="0" tIns="0" bIns="0" anchor="t">
            <a:spAutoFit/>
          </a:bodyPr>
          <a:lstStyle/>
          <a:p>
            <a:pPr algn="l"/>
            <a:r>
              <a:rPr sz="825" b="0" i="0">
                <a:solidFill>
                  <a:srgbClr val="8A949E"/>
                </a:solidFill>
                <a:latin typeface="Arial"/>
              </a:rPr>
              <a:t>SCIKIQ  |  Value proposition Track</a:t>
            </a:r>
          </a:p>
        </p:txBody>
      </p:sp>
      <p:sp>
        <p:nvSpPr>
          <p:cNvPr id="38" name="TextBox 37"/>
          <p:cNvSpPr txBox="1"/>
          <p:nvPr/>
        </p:nvSpPr>
        <p:spPr>
          <a:xfrm>
            <a:off x="10629900" y="6477000"/>
            <a:ext cx="952500" cy="190500"/>
          </a:xfrm>
          <a:prstGeom prst="rect">
            <a:avLst/>
          </a:prstGeom>
          <a:noFill/>
        </p:spPr>
        <p:txBody>
          <a:bodyPr wrap="square" lIns="0" rIns="0" tIns="0" bIns="0" anchor="t">
            <a:spAutoFit/>
          </a:bodyPr>
          <a:lstStyle/>
          <a:p>
            <a:pPr algn="r"/>
            <a:r>
              <a:rPr sz="825" b="0" i="0">
                <a:solidFill>
                  <a:srgbClr val="8A949E"/>
                </a:solidFill>
                <a:latin typeface="Arial"/>
              </a:rPr>
              <a:t>8</a:t>
            </a:r>
          </a:p>
        </p:txBody>
      </p:sp>
      <p:sp>
        <p:nvSpPr>
          <p:cNvPr id="39" name="Rectangle 38"/>
          <p:cNvSpPr/>
          <p:nvPr/>
        </p:nvSpPr>
        <p:spPr>
          <a:xfrm>
            <a:off x="609600" y="6362700"/>
            <a:ext cx="10972800" cy="9525"/>
          </a:xfrm>
          <a:prstGeom prst="rect">
            <a:avLst/>
          </a:prstGeom>
          <a:solidFill>
            <a:srgbClr val="E1E4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09600" y="533400"/>
            <a:ext cx="8572500" cy="190500"/>
          </a:xfrm>
          <a:prstGeom prst="rect">
            <a:avLst/>
          </a:prstGeom>
          <a:noFill/>
        </p:spPr>
        <p:txBody>
          <a:bodyPr wrap="square" lIns="0" rIns="0" tIns="0" bIns="0" anchor="t">
            <a:spAutoFit/>
          </a:bodyPr>
          <a:lstStyle/>
          <a:p>
            <a:pPr algn="l"/>
            <a:r>
              <a:rPr sz="900" b="1" i="0">
                <a:solidFill>
                  <a:srgbClr val="2251FF"/>
                </a:solidFill>
                <a:latin typeface="Arial"/>
              </a:rPr>
              <a:t>VALUE PROPOSITION</a:t>
            </a:r>
          </a:p>
        </p:txBody>
      </p:sp>
      <p:sp>
        <p:nvSpPr>
          <p:cNvPr id="3" name="TextBox 2"/>
          <p:cNvSpPr txBox="1"/>
          <p:nvPr/>
        </p:nvSpPr>
        <p:spPr>
          <a:xfrm>
            <a:off x="609600" y="781050"/>
            <a:ext cx="10972800" cy="571500"/>
          </a:xfrm>
          <a:prstGeom prst="rect">
            <a:avLst/>
          </a:prstGeom>
          <a:noFill/>
        </p:spPr>
        <p:txBody>
          <a:bodyPr wrap="square" lIns="0" rIns="0" tIns="0" bIns="0" anchor="t">
            <a:spAutoFit/>
          </a:bodyPr>
          <a:lstStyle/>
          <a:p>
            <a:pPr algn="l"/>
            <a:r>
              <a:rPr sz="2550" b="0" i="0">
                <a:solidFill>
                  <a:srgbClr val="051C2C"/>
                </a:solidFill>
                <a:latin typeface="Georgia"/>
              </a:rPr>
              <a:t>Example measures by role</a:t>
            </a:r>
          </a:p>
        </p:txBody>
      </p:sp>
      <p:graphicFrame>
        <p:nvGraphicFramePr>
          <p:cNvPr id="4" name="Table 3"/>
          <p:cNvGraphicFramePr>
            <a:graphicFrameLocks noGrp="1"/>
          </p:cNvGraphicFramePr>
          <p:nvPr/>
        </p:nvGraphicFramePr>
        <p:xfrm>
          <a:off x="609600" y="1504950"/>
          <a:ext cx="10972800" cy="2133600"/>
        </p:xfrm>
        <a:graphic>
          <a:graphicData uri="http://schemas.openxmlformats.org/drawingml/2006/table">
            <a:tbl>
              <a:tblPr firstRow="1" bandRow="1">
                <a:tableStyleId>{5C22544A-7EE6-4342-B048-85BDC9FD1C3A}</a:tableStyleId>
              </a:tblPr>
              <a:tblGrid>
                <a:gridCol w="3657600"/>
                <a:gridCol w="3657600"/>
                <a:gridCol w="3657600"/>
              </a:tblGrid>
              <a:tr h="533400">
                <a:tc>
                  <a:txBody>
                    <a:bodyPr wrap="square"/>
                    <a:lstStyle/>
                    <a:p>
                      <a:r>
                        <a:rPr sz="1200" b="1" i="0">
                          <a:solidFill>
                            <a:srgbClr val="FFFFFF"/>
                          </a:solidFill>
                          <a:latin typeface="Arial"/>
                        </a:rPr>
                        <a:t>Role</a:t>
                      </a:r>
                    </a:p>
                  </a:txBody>
                  <a:tcPr marL="95250" marR="95250" marT="38100" marB="38100" anchor="ctr">
                    <a:solidFill>
                      <a:srgbClr val="051C2C"/>
                    </a:solidFill>
                  </a:tcPr>
                </a:tc>
                <a:tc>
                  <a:txBody>
                    <a:bodyPr wrap="square"/>
                    <a:lstStyle/>
                    <a:p>
                      <a:r>
                        <a:rPr sz="1200" b="1" i="0">
                          <a:solidFill>
                            <a:srgbClr val="FFFFFF"/>
                          </a:solidFill>
                          <a:latin typeface="Arial"/>
                        </a:rPr>
                        <a:t>Leading measures</a:t>
                      </a:r>
                    </a:p>
                  </a:txBody>
                  <a:tcPr marL="95250" marR="95250" marT="38100" marB="38100" anchor="ctr">
                    <a:solidFill>
                      <a:srgbClr val="051C2C"/>
                    </a:solidFill>
                  </a:tcPr>
                </a:tc>
                <a:tc>
                  <a:txBody>
                    <a:bodyPr wrap="square"/>
                    <a:lstStyle/>
                    <a:p>
                      <a:r>
                        <a:rPr sz="1200" b="1" i="0">
                          <a:solidFill>
                            <a:srgbClr val="FFFFFF"/>
                          </a:solidFill>
                          <a:latin typeface="Arial"/>
                        </a:rPr>
                        <a:t>Lagging measures</a:t>
                      </a:r>
                    </a:p>
                  </a:txBody>
                  <a:tcPr marL="95250" marR="95250" marT="38100" marB="38100" anchor="ctr">
                    <a:solidFill>
                      <a:srgbClr val="051C2C"/>
                    </a:solidFill>
                  </a:tcPr>
                </a:tc>
              </a:tr>
              <a:tr h="533400">
                <a:tc>
                  <a:txBody>
                    <a:bodyPr wrap="square"/>
                    <a:lstStyle/>
                    <a:p>
                      <a:r>
                        <a:rPr sz="1200" b="0" i="0">
                          <a:solidFill>
                            <a:srgbClr val="051C2C"/>
                          </a:solidFill>
                          <a:latin typeface="Arial"/>
                        </a:rPr>
                        <a:t>Foundation</a:t>
                      </a:r>
                    </a:p>
                  </a:txBody>
                  <a:tcPr marL="95250" marR="95250" marT="38100" marB="38100" anchor="ctr">
                    <a:solidFill>
                      <a:srgbClr val="FFFFFF"/>
                    </a:solidFill>
                  </a:tcPr>
                </a:tc>
                <a:tc>
                  <a:txBody>
                    <a:bodyPr wrap="square"/>
                    <a:lstStyle/>
                    <a:p>
                      <a:r>
                        <a:rPr sz="1200" b="0" i="0">
                          <a:solidFill>
                            <a:srgbClr val="051C2C"/>
                          </a:solidFill>
                          <a:latin typeface="Arial"/>
                        </a:rPr>
                        <a:t>Time to onboard a new source; time from request to access; share of requests self-served</a:t>
                      </a:r>
                    </a:p>
                  </a:txBody>
                  <a:tcPr marL="95250" marR="95250" marT="38100" marB="38100" anchor="ctr">
                    <a:solidFill>
                      <a:srgbClr val="FFFFFF"/>
                    </a:solidFill>
                  </a:tcPr>
                </a:tc>
                <a:tc>
                  <a:txBody>
                    <a:bodyPr wrap="square"/>
                    <a:lstStyle/>
                    <a:p>
                      <a:r>
                        <a:rPr sz="1200" b="0" i="0">
                          <a:solidFill>
                            <a:srgbClr val="051C2C"/>
                          </a:solidFill>
                          <a:latin typeface="Arial"/>
                        </a:rPr>
                        <a:t>Platform availability; business hours lost to data outages; cost to serve per data product</a:t>
                      </a:r>
                    </a:p>
                  </a:txBody>
                  <a:tcPr marL="95250" marR="95250" marT="38100" marB="38100" anchor="ctr">
                    <a:solidFill>
                      <a:srgbClr val="FFFFFF"/>
                    </a:solidFill>
                  </a:tcPr>
                </a:tc>
              </a:tr>
              <a:tr h="533400">
                <a:tc>
                  <a:txBody>
                    <a:bodyPr wrap="square"/>
                    <a:lstStyle/>
                    <a:p>
                      <a:r>
                        <a:rPr sz="1200" b="0" i="0">
                          <a:solidFill>
                            <a:srgbClr val="051C2C"/>
                          </a:solidFill>
                          <a:latin typeface="Arial"/>
                        </a:rPr>
                        <a:t>Enabler</a:t>
                      </a:r>
                    </a:p>
                  </a:txBody>
                  <a:tcPr marL="95250" marR="95250" marT="38100" marB="38100" anchor="ctr">
                    <a:solidFill>
                      <a:srgbClr val="F6F7F9"/>
                    </a:solidFill>
                  </a:tcPr>
                </a:tc>
                <a:tc>
                  <a:txBody>
                    <a:bodyPr wrap="square"/>
                    <a:lstStyle/>
                    <a:p>
                      <a:r>
                        <a:rPr sz="1200" b="0" i="0">
                          <a:solidFill>
                            <a:srgbClr val="051C2C"/>
                          </a:solidFill>
                          <a:latin typeface="Arial"/>
                        </a:rPr>
                        <a:t>Adoption of the data product in the process; decisions made with it; data freshness</a:t>
                      </a:r>
                    </a:p>
                  </a:txBody>
                  <a:tcPr marL="95250" marR="95250" marT="38100" marB="38100" anchor="ctr">
                    <a:solidFill>
                      <a:srgbClr val="F6F7F9"/>
                    </a:solidFill>
                  </a:tcPr>
                </a:tc>
                <a:tc>
                  <a:txBody>
                    <a:bodyPr wrap="square"/>
                    <a:lstStyle/>
                    <a:p>
                      <a:r>
                        <a:rPr sz="1200" b="0" i="0">
                          <a:solidFill>
                            <a:srgbClr val="051C2C"/>
                          </a:solidFill>
                          <a:latin typeface="Arial"/>
                        </a:rPr>
                        <a:t>Conversion gained; operating cost removed; losses avoided; cycle time cut</a:t>
                      </a:r>
                    </a:p>
                  </a:txBody>
                  <a:tcPr marL="95250" marR="95250" marT="38100" marB="38100" anchor="ctr">
                    <a:solidFill>
                      <a:srgbClr val="F6F7F9"/>
                    </a:solidFill>
                  </a:tcPr>
                </a:tc>
              </a:tr>
              <a:tr h="533400">
                <a:tc>
                  <a:txBody>
                    <a:bodyPr wrap="square"/>
                    <a:lstStyle/>
                    <a:p>
                      <a:r>
                        <a:rPr sz="1200" b="0" i="0">
                          <a:solidFill>
                            <a:srgbClr val="051C2C"/>
                          </a:solidFill>
                          <a:latin typeface="Arial"/>
                        </a:rPr>
                        <a:t>Growth engine</a:t>
                      </a:r>
                    </a:p>
                  </a:txBody>
                  <a:tcPr marL="95250" marR="95250" marT="38100" marB="38100" anchor="ctr">
                    <a:solidFill>
                      <a:srgbClr val="FFFFFF"/>
                    </a:solidFill>
                  </a:tcPr>
                </a:tc>
                <a:tc>
                  <a:txBody>
                    <a:bodyPr wrap="square"/>
                    <a:lstStyle/>
                    <a:p>
                      <a:r>
                        <a:rPr sz="1200" b="0" i="0">
                          <a:solidFill>
                            <a:srgbClr val="051C2C"/>
                          </a:solidFill>
                          <a:latin typeface="Arial"/>
                        </a:rPr>
                        <a:t>Experiments started; time from idea to first test; share of experiments repeated</a:t>
                      </a:r>
                    </a:p>
                  </a:txBody>
                  <a:tcPr marL="95250" marR="95250" marT="38100" marB="38100" anchor="ctr">
                    <a:solidFill>
                      <a:srgbClr val="FFFFFF"/>
                    </a:solidFill>
                  </a:tcPr>
                </a:tc>
                <a:tc>
                  <a:txBody>
                    <a:bodyPr wrap="square"/>
                    <a:lstStyle/>
                    <a:p>
                      <a:r>
                        <a:rPr sz="1200" b="0" i="0">
                          <a:solidFill>
                            <a:srgbClr val="051C2C"/>
                          </a:solidFill>
                          <a:latin typeface="Arial"/>
                        </a:rPr>
                        <a:t>Revenue from new data-led offers; customers using them; margin on them</a:t>
                      </a:r>
                    </a:p>
                  </a:txBody>
                  <a:tcPr marL="95250" marR="95250" marT="38100" marB="38100" anchor="ctr">
                    <a:solidFill>
                      <a:srgbClr val="FFFFFF"/>
                    </a:solidFill>
                  </a:tcPr>
                </a:tc>
              </a:tr>
            </a:tbl>
          </a:graphicData>
        </a:graphic>
      </p:graphicFrame>
      <p:sp>
        <p:nvSpPr>
          <p:cNvPr id="5" name="Rectangle 4"/>
          <p:cNvSpPr/>
          <p:nvPr/>
        </p:nvSpPr>
        <p:spPr>
          <a:xfrm>
            <a:off x="609600" y="5772150"/>
            <a:ext cx="10972800" cy="495300"/>
          </a:xfrm>
          <a:prstGeom prst="rect">
            <a:avLst/>
          </a:prstGeom>
          <a:solidFill>
            <a:srgbClr val="051C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81050" y="5772150"/>
            <a:ext cx="1047750" cy="495300"/>
          </a:xfrm>
          <a:prstGeom prst="rect">
            <a:avLst/>
          </a:prstGeom>
          <a:noFill/>
        </p:spPr>
        <p:txBody>
          <a:bodyPr wrap="square" lIns="0" rIns="0" tIns="0" bIns="0" anchor="ctr">
            <a:spAutoFit/>
          </a:bodyPr>
          <a:lstStyle/>
          <a:p>
            <a:pPr algn="l"/>
            <a:r>
              <a:rPr sz="900" b="1" i="0">
                <a:solidFill>
                  <a:srgbClr val="8FACFF"/>
                </a:solidFill>
                <a:latin typeface="Arial"/>
              </a:rPr>
              <a:t>SO WHAT</a:t>
            </a:r>
          </a:p>
        </p:txBody>
      </p:sp>
      <p:sp>
        <p:nvSpPr>
          <p:cNvPr id="7" name="TextBox 6"/>
          <p:cNvSpPr txBox="1"/>
          <p:nvPr/>
        </p:nvSpPr>
        <p:spPr>
          <a:xfrm>
            <a:off x="1809750" y="5772150"/>
            <a:ext cx="9582150" cy="495300"/>
          </a:xfrm>
          <a:prstGeom prst="rect">
            <a:avLst/>
          </a:prstGeom>
          <a:noFill/>
        </p:spPr>
        <p:txBody>
          <a:bodyPr wrap="square" lIns="0" rIns="0" tIns="0" bIns="0" anchor="ctr">
            <a:spAutoFit/>
          </a:bodyPr>
          <a:lstStyle/>
          <a:p>
            <a:pPr algn="l"/>
            <a:r>
              <a:rPr sz="1200" b="0" i="0">
                <a:solidFill>
                  <a:srgbClr val="FFFFFF"/>
                </a:solidFill>
                <a:latin typeface="Arial"/>
              </a:rPr>
              <a:t>Judge each initiative by the measures of its role, never by another role's yardstick.</a:t>
            </a:r>
          </a:p>
        </p:txBody>
      </p:sp>
      <p:sp>
        <p:nvSpPr>
          <p:cNvPr id="8" name="TextBox 7"/>
          <p:cNvSpPr txBox="1"/>
          <p:nvPr/>
        </p:nvSpPr>
        <p:spPr>
          <a:xfrm>
            <a:off x="609600" y="6477000"/>
            <a:ext cx="7620000" cy="190500"/>
          </a:xfrm>
          <a:prstGeom prst="rect">
            <a:avLst/>
          </a:prstGeom>
          <a:noFill/>
        </p:spPr>
        <p:txBody>
          <a:bodyPr wrap="square" lIns="0" rIns="0" tIns="0" bIns="0" anchor="t">
            <a:spAutoFit/>
          </a:bodyPr>
          <a:lstStyle/>
          <a:p>
            <a:pPr algn="l"/>
            <a:r>
              <a:rPr sz="825" b="0" i="0">
                <a:solidFill>
                  <a:srgbClr val="8A949E"/>
                </a:solidFill>
                <a:latin typeface="Arial"/>
              </a:rPr>
              <a:t>SCIKIQ  |  Value proposition Track</a:t>
            </a:r>
          </a:p>
        </p:txBody>
      </p:sp>
      <p:sp>
        <p:nvSpPr>
          <p:cNvPr id="9" name="TextBox 8"/>
          <p:cNvSpPr txBox="1"/>
          <p:nvPr/>
        </p:nvSpPr>
        <p:spPr>
          <a:xfrm>
            <a:off x="10629900" y="6477000"/>
            <a:ext cx="952500" cy="190500"/>
          </a:xfrm>
          <a:prstGeom prst="rect">
            <a:avLst/>
          </a:prstGeom>
          <a:noFill/>
        </p:spPr>
        <p:txBody>
          <a:bodyPr wrap="square" lIns="0" rIns="0" tIns="0" bIns="0" anchor="t">
            <a:spAutoFit/>
          </a:bodyPr>
          <a:lstStyle/>
          <a:p>
            <a:pPr algn="r"/>
            <a:r>
              <a:rPr sz="825" b="0" i="0">
                <a:solidFill>
                  <a:srgbClr val="8A949E"/>
                </a:solidFill>
                <a:latin typeface="Arial"/>
              </a:rPr>
              <a:t>9</a:t>
            </a:r>
          </a:p>
        </p:txBody>
      </p:sp>
      <p:sp>
        <p:nvSpPr>
          <p:cNvPr id="10" name="Rectangle 9"/>
          <p:cNvSpPr/>
          <p:nvPr/>
        </p:nvSpPr>
        <p:spPr>
          <a:xfrm>
            <a:off x="609600" y="6362700"/>
            <a:ext cx="10972800" cy="9525"/>
          </a:xfrm>
          <a:prstGeom prst="rect">
            <a:avLst/>
          </a:prstGeom>
          <a:solidFill>
            <a:srgbClr val="E1E4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09600" y="533400"/>
            <a:ext cx="8572500" cy="190500"/>
          </a:xfrm>
          <a:prstGeom prst="rect">
            <a:avLst/>
          </a:prstGeom>
          <a:noFill/>
        </p:spPr>
        <p:txBody>
          <a:bodyPr wrap="square" lIns="0" rIns="0" tIns="0" bIns="0" anchor="t">
            <a:spAutoFit/>
          </a:bodyPr>
          <a:lstStyle/>
          <a:p>
            <a:pPr algn="l"/>
            <a:r>
              <a:rPr sz="900" b="1" i="0">
                <a:solidFill>
                  <a:srgbClr val="2251FF"/>
                </a:solidFill>
                <a:latin typeface="Arial"/>
              </a:rPr>
              <a:t>VALUE PROPOSITION</a:t>
            </a:r>
          </a:p>
        </p:txBody>
      </p:sp>
      <p:sp>
        <p:nvSpPr>
          <p:cNvPr id="3" name="TextBox 2"/>
          <p:cNvSpPr txBox="1"/>
          <p:nvPr/>
        </p:nvSpPr>
        <p:spPr>
          <a:xfrm>
            <a:off x="609600" y="781050"/>
            <a:ext cx="10972800" cy="571500"/>
          </a:xfrm>
          <a:prstGeom prst="rect">
            <a:avLst/>
          </a:prstGeom>
          <a:noFill/>
        </p:spPr>
        <p:txBody>
          <a:bodyPr wrap="square" lIns="0" rIns="0" tIns="0" bIns="0" anchor="t">
            <a:spAutoFit/>
          </a:bodyPr>
          <a:lstStyle/>
          <a:p>
            <a:pPr algn="l"/>
            <a:r>
              <a:rPr sz="2550" b="0" i="0">
                <a:solidFill>
                  <a:srgbClr val="051C2C"/>
                </a:solidFill>
                <a:latin typeface="Georgia"/>
              </a:rPr>
              <a:t>Signs the mix is wrong</a:t>
            </a:r>
          </a:p>
        </p:txBody>
      </p:sp>
      <p:sp>
        <p:nvSpPr>
          <p:cNvPr id="4" name="Rectangle 3"/>
          <p:cNvSpPr/>
          <p:nvPr/>
        </p:nvSpPr>
        <p:spPr>
          <a:xfrm>
            <a:off x="609600" y="1504950"/>
            <a:ext cx="5372100" cy="4076700"/>
          </a:xfrm>
          <a:prstGeom prst="rect">
            <a:avLst/>
          </a:prstGeom>
          <a:solidFill>
            <a:srgbClr val="EEF2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838200" y="1695450"/>
            <a:ext cx="4914900" cy="285750"/>
          </a:xfrm>
          <a:prstGeom prst="rect">
            <a:avLst/>
          </a:prstGeom>
          <a:noFill/>
        </p:spPr>
        <p:txBody>
          <a:bodyPr wrap="square" lIns="0" rIns="0" tIns="0" bIns="0" anchor="t">
            <a:spAutoFit/>
          </a:bodyPr>
          <a:lstStyle/>
          <a:p>
            <a:pPr algn="l"/>
            <a:r>
              <a:rPr sz="1500" b="1" i="0">
                <a:solidFill>
                  <a:srgbClr val="2251FF"/>
                </a:solidFill>
                <a:latin typeface="Arial"/>
              </a:rPr>
              <a:t>Too much foundation</a:t>
            </a:r>
          </a:p>
        </p:txBody>
      </p:sp>
      <p:sp>
        <p:nvSpPr>
          <p:cNvPr id="6" name="Rectangle 5"/>
          <p:cNvSpPr/>
          <p:nvPr/>
        </p:nvSpPr>
        <p:spPr>
          <a:xfrm>
            <a:off x="838200" y="2276475"/>
            <a:ext cx="76200" cy="7620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1028700" y="2171700"/>
            <a:ext cx="4686300" cy="609600"/>
          </a:xfrm>
          <a:prstGeom prst="rect">
            <a:avLst/>
          </a:prstGeom>
          <a:noFill/>
        </p:spPr>
        <p:txBody>
          <a:bodyPr wrap="square" lIns="0" rIns="0" tIns="0" bIns="0" anchor="t">
            <a:spAutoFit/>
          </a:bodyPr>
          <a:lstStyle/>
          <a:p>
            <a:pPr algn="l"/>
            <a:r>
              <a:rPr sz="1350" b="0" i="0">
                <a:solidFill>
                  <a:srgbClr val="051C2C"/>
                </a:solidFill>
                <a:latin typeface="Arial"/>
              </a:rPr>
              <a:t>Excellent platform, few business decisions changed</a:t>
            </a:r>
          </a:p>
        </p:txBody>
      </p:sp>
      <p:sp>
        <p:nvSpPr>
          <p:cNvPr id="8" name="Rectangle 7"/>
          <p:cNvSpPr/>
          <p:nvPr/>
        </p:nvSpPr>
        <p:spPr>
          <a:xfrm>
            <a:off x="838200" y="2886075"/>
            <a:ext cx="76200" cy="7620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028700" y="2781300"/>
            <a:ext cx="4686300" cy="609600"/>
          </a:xfrm>
          <a:prstGeom prst="rect">
            <a:avLst/>
          </a:prstGeom>
          <a:noFill/>
        </p:spPr>
        <p:txBody>
          <a:bodyPr wrap="square" lIns="0" rIns="0" tIns="0" bIns="0" anchor="t">
            <a:spAutoFit/>
          </a:bodyPr>
          <a:lstStyle/>
          <a:p>
            <a:pPr algn="l"/>
            <a:r>
              <a:rPr sz="1350" b="0" i="0">
                <a:solidFill>
                  <a:srgbClr val="051C2C"/>
                </a:solidFill>
                <a:latin typeface="Arial"/>
              </a:rPr>
              <a:t>Business units build their own shadow analytics</a:t>
            </a:r>
          </a:p>
        </p:txBody>
      </p:sp>
      <p:sp>
        <p:nvSpPr>
          <p:cNvPr id="10" name="Rectangle 9"/>
          <p:cNvSpPr/>
          <p:nvPr/>
        </p:nvSpPr>
        <p:spPr>
          <a:xfrm>
            <a:off x="838200" y="3495675"/>
            <a:ext cx="76200" cy="7620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1028700" y="3390900"/>
            <a:ext cx="4686300" cy="609600"/>
          </a:xfrm>
          <a:prstGeom prst="rect">
            <a:avLst/>
          </a:prstGeom>
          <a:noFill/>
        </p:spPr>
        <p:txBody>
          <a:bodyPr wrap="square" lIns="0" rIns="0" tIns="0" bIns="0" anchor="t">
            <a:spAutoFit/>
          </a:bodyPr>
          <a:lstStyle/>
          <a:p>
            <a:pPr algn="l"/>
            <a:r>
              <a:rPr sz="1350" b="0" i="0">
                <a:solidFill>
                  <a:srgbClr val="051C2C"/>
                </a:solidFill>
                <a:latin typeface="Arial"/>
              </a:rPr>
              <a:t>The data team is seen as a cost centre to be squeezed</a:t>
            </a:r>
          </a:p>
        </p:txBody>
      </p:sp>
      <p:sp>
        <p:nvSpPr>
          <p:cNvPr id="12" name="Rectangle 11"/>
          <p:cNvSpPr/>
          <p:nvPr/>
        </p:nvSpPr>
        <p:spPr>
          <a:xfrm>
            <a:off x="6210300" y="1504950"/>
            <a:ext cx="5372100" cy="4076700"/>
          </a:xfrm>
          <a:prstGeom prst="rect">
            <a:avLst/>
          </a:prstGeom>
          <a:solidFill>
            <a:srgbClr val="F6F7F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6438900" y="1695450"/>
            <a:ext cx="4914900" cy="285750"/>
          </a:xfrm>
          <a:prstGeom prst="rect">
            <a:avLst/>
          </a:prstGeom>
          <a:noFill/>
        </p:spPr>
        <p:txBody>
          <a:bodyPr wrap="square" lIns="0" rIns="0" tIns="0" bIns="0" anchor="t">
            <a:spAutoFit/>
          </a:bodyPr>
          <a:lstStyle/>
          <a:p>
            <a:pPr algn="l"/>
            <a:r>
              <a:rPr sz="1500" b="1" i="0">
                <a:solidFill>
                  <a:srgbClr val="051C2C"/>
                </a:solidFill>
                <a:latin typeface="Arial"/>
              </a:rPr>
              <a:t>Too much growth engine</a:t>
            </a:r>
          </a:p>
        </p:txBody>
      </p:sp>
      <p:sp>
        <p:nvSpPr>
          <p:cNvPr id="14" name="Rectangle 13"/>
          <p:cNvSpPr/>
          <p:nvPr/>
        </p:nvSpPr>
        <p:spPr>
          <a:xfrm>
            <a:off x="6438900" y="2276475"/>
            <a:ext cx="76200" cy="7620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6629400" y="2171700"/>
            <a:ext cx="4686300" cy="609600"/>
          </a:xfrm>
          <a:prstGeom prst="rect">
            <a:avLst/>
          </a:prstGeom>
          <a:noFill/>
        </p:spPr>
        <p:txBody>
          <a:bodyPr wrap="square" lIns="0" rIns="0" tIns="0" bIns="0" anchor="t">
            <a:spAutoFit/>
          </a:bodyPr>
          <a:lstStyle/>
          <a:p>
            <a:pPr algn="l"/>
            <a:r>
              <a:rPr sz="1350" b="0" i="0">
                <a:solidFill>
                  <a:srgbClr val="051C2C"/>
                </a:solidFill>
                <a:latin typeface="Arial"/>
              </a:rPr>
              <a:t>Many pilots, few reach production</a:t>
            </a:r>
          </a:p>
        </p:txBody>
      </p:sp>
      <p:sp>
        <p:nvSpPr>
          <p:cNvPr id="16" name="Rectangle 15"/>
          <p:cNvSpPr/>
          <p:nvPr/>
        </p:nvSpPr>
        <p:spPr>
          <a:xfrm>
            <a:off x="6438900" y="2886075"/>
            <a:ext cx="76200" cy="7620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6629400" y="2781300"/>
            <a:ext cx="4686300" cy="609600"/>
          </a:xfrm>
          <a:prstGeom prst="rect">
            <a:avLst/>
          </a:prstGeom>
          <a:noFill/>
        </p:spPr>
        <p:txBody>
          <a:bodyPr wrap="square" lIns="0" rIns="0" tIns="0" bIns="0" anchor="t">
            <a:spAutoFit/>
          </a:bodyPr>
          <a:lstStyle/>
          <a:p>
            <a:pPr algn="l"/>
            <a:r>
              <a:rPr sz="1350" b="0" i="0">
                <a:solidFill>
                  <a:srgbClr val="051C2C"/>
                </a:solidFill>
                <a:latin typeface="Arial"/>
              </a:rPr>
              <a:t>Every experiment rebuilds its own data pipeline</a:t>
            </a:r>
          </a:p>
        </p:txBody>
      </p:sp>
      <p:sp>
        <p:nvSpPr>
          <p:cNvPr id="18" name="Rectangle 17"/>
          <p:cNvSpPr/>
          <p:nvPr/>
        </p:nvSpPr>
        <p:spPr>
          <a:xfrm>
            <a:off x="6438900" y="3495675"/>
            <a:ext cx="76200" cy="7620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6629400" y="3390900"/>
            <a:ext cx="4686300" cy="609600"/>
          </a:xfrm>
          <a:prstGeom prst="rect">
            <a:avLst/>
          </a:prstGeom>
          <a:noFill/>
        </p:spPr>
        <p:txBody>
          <a:bodyPr wrap="square" lIns="0" rIns="0" tIns="0" bIns="0" anchor="t">
            <a:spAutoFit/>
          </a:bodyPr>
          <a:lstStyle/>
          <a:p>
            <a:pPr algn="l"/>
            <a:r>
              <a:rPr sz="1350" b="0" i="0">
                <a:solidFill>
                  <a:srgbClr val="051C2C"/>
                </a:solidFill>
                <a:latin typeface="Arial"/>
              </a:rPr>
              <a:t>Trust in reported numbers falls while innovation spend rises</a:t>
            </a:r>
          </a:p>
        </p:txBody>
      </p:sp>
      <p:sp>
        <p:nvSpPr>
          <p:cNvPr id="20" name="Rectangle 19"/>
          <p:cNvSpPr/>
          <p:nvPr/>
        </p:nvSpPr>
        <p:spPr>
          <a:xfrm>
            <a:off x="609600" y="5772150"/>
            <a:ext cx="10972800" cy="495300"/>
          </a:xfrm>
          <a:prstGeom prst="rect">
            <a:avLst/>
          </a:prstGeom>
          <a:solidFill>
            <a:srgbClr val="051C2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781050" y="5772150"/>
            <a:ext cx="1047750" cy="495300"/>
          </a:xfrm>
          <a:prstGeom prst="rect">
            <a:avLst/>
          </a:prstGeom>
          <a:noFill/>
        </p:spPr>
        <p:txBody>
          <a:bodyPr wrap="square" lIns="0" rIns="0" tIns="0" bIns="0" anchor="ctr">
            <a:spAutoFit/>
          </a:bodyPr>
          <a:lstStyle/>
          <a:p>
            <a:pPr algn="l"/>
            <a:r>
              <a:rPr sz="900" b="1" i="0">
                <a:solidFill>
                  <a:srgbClr val="8FACFF"/>
                </a:solidFill>
                <a:latin typeface="Arial"/>
              </a:rPr>
              <a:t>SO WHAT</a:t>
            </a:r>
          </a:p>
        </p:txBody>
      </p:sp>
      <p:sp>
        <p:nvSpPr>
          <p:cNvPr id="22" name="TextBox 21"/>
          <p:cNvSpPr txBox="1"/>
          <p:nvPr/>
        </p:nvSpPr>
        <p:spPr>
          <a:xfrm>
            <a:off x="1809750" y="5772150"/>
            <a:ext cx="9582150" cy="495300"/>
          </a:xfrm>
          <a:prstGeom prst="rect">
            <a:avLst/>
          </a:prstGeom>
          <a:noFill/>
        </p:spPr>
        <p:txBody>
          <a:bodyPr wrap="square" lIns="0" rIns="0" tIns="0" bIns="0" anchor="ctr">
            <a:spAutoFit/>
          </a:bodyPr>
          <a:lstStyle/>
          <a:p>
            <a:pPr algn="l"/>
            <a:r>
              <a:rPr sz="1200" b="0" i="0">
                <a:solidFill>
                  <a:srgbClr val="FFFFFF"/>
                </a:solidFill>
                <a:latin typeface="Arial"/>
              </a:rPr>
              <a:t>Rebalance at the annual refresh: growth bets need a trusted foundation, and a foundation needs bets to justify it.</a:t>
            </a:r>
          </a:p>
        </p:txBody>
      </p:sp>
      <p:sp>
        <p:nvSpPr>
          <p:cNvPr id="23" name="TextBox 22"/>
          <p:cNvSpPr txBox="1"/>
          <p:nvPr/>
        </p:nvSpPr>
        <p:spPr>
          <a:xfrm>
            <a:off x="609600" y="6477000"/>
            <a:ext cx="7620000" cy="190500"/>
          </a:xfrm>
          <a:prstGeom prst="rect">
            <a:avLst/>
          </a:prstGeom>
          <a:noFill/>
        </p:spPr>
        <p:txBody>
          <a:bodyPr wrap="square" lIns="0" rIns="0" tIns="0" bIns="0" anchor="t">
            <a:spAutoFit/>
          </a:bodyPr>
          <a:lstStyle/>
          <a:p>
            <a:pPr algn="l"/>
            <a:r>
              <a:rPr sz="825" b="0" i="0">
                <a:solidFill>
                  <a:srgbClr val="8A949E"/>
                </a:solidFill>
                <a:latin typeface="Arial"/>
              </a:rPr>
              <a:t>SCIKIQ  |  Value proposition Track</a:t>
            </a:r>
          </a:p>
        </p:txBody>
      </p:sp>
      <p:sp>
        <p:nvSpPr>
          <p:cNvPr id="24" name="TextBox 23"/>
          <p:cNvSpPr txBox="1"/>
          <p:nvPr/>
        </p:nvSpPr>
        <p:spPr>
          <a:xfrm>
            <a:off x="10629900" y="6477000"/>
            <a:ext cx="952500" cy="190500"/>
          </a:xfrm>
          <a:prstGeom prst="rect">
            <a:avLst/>
          </a:prstGeom>
          <a:noFill/>
        </p:spPr>
        <p:txBody>
          <a:bodyPr wrap="square" lIns="0" rIns="0" tIns="0" bIns="0" anchor="t">
            <a:spAutoFit/>
          </a:bodyPr>
          <a:lstStyle/>
          <a:p>
            <a:pPr algn="r"/>
            <a:r>
              <a:rPr sz="825" b="0" i="0">
                <a:solidFill>
                  <a:srgbClr val="8A949E"/>
                </a:solidFill>
                <a:latin typeface="Arial"/>
              </a:rPr>
              <a:t>10</a:t>
            </a:r>
          </a:p>
        </p:txBody>
      </p:sp>
      <p:sp>
        <p:nvSpPr>
          <p:cNvPr id="25" name="Rectangle 24"/>
          <p:cNvSpPr/>
          <p:nvPr/>
        </p:nvSpPr>
        <p:spPr>
          <a:xfrm>
            <a:off x="609600" y="6362700"/>
            <a:ext cx="10972800" cy="9525"/>
          </a:xfrm>
          <a:prstGeom prst="rect">
            <a:avLst/>
          </a:prstGeom>
          <a:solidFill>
            <a:srgbClr val="E1E4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6858000"/>
          </a:xfrm>
          <a:prstGeom prst="rect">
            <a:avLst/>
          </a:prstGeom>
          <a:solidFill>
            <a:srgbClr val="F6F7F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914400" y="1905000"/>
            <a:ext cx="2857500" cy="1524000"/>
          </a:xfrm>
          <a:prstGeom prst="rect">
            <a:avLst/>
          </a:prstGeom>
          <a:noFill/>
        </p:spPr>
        <p:txBody>
          <a:bodyPr wrap="square" lIns="0" rIns="0" tIns="0" bIns="0" anchor="t">
            <a:spAutoFit/>
          </a:bodyPr>
          <a:lstStyle/>
          <a:p>
            <a:pPr algn="l"/>
            <a:r>
              <a:rPr sz="10500" b="0" i="0">
                <a:solidFill>
                  <a:srgbClr val="2251FF"/>
                </a:solidFill>
                <a:latin typeface="Georgia"/>
              </a:rPr>
              <a:t>2</a:t>
            </a:r>
          </a:p>
        </p:txBody>
      </p:sp>
      <p:sp>
        <p:nvSpPr>
          <p:cNvPr id="4" name="TextBox 3"/>
          <p:cNvSpPr txBox="1"/>
          <p:nvPr/>
        </p:nvSpPr>
        <p:spPr>
          <a:xfrm>
            <a:off x="914400" y="3619500"/>
            <a:ext cx="9525000" cy="762000"/>
          </a:xfrm>
          <a:prstGeom prst="rect">
            <a:avLst/>
          </a:prstGeom>
          <a:noFill/>
        </p:spPr>
        <p:txBody>
          <a:bodyPr wrap="square" lIns="0" rIns="0" tIns="0" bIns="0" anchor="t">
            <a:spAutoFit/>
          </a:bodyPr>
          <a:lstStyle/>
          <a:p>
            <a:pPr algn="l"/>
            <a:r>
              <a:rPr sz="3900" b="0" i="0">
                <a:solidFill>
                  <a:srgbClr val="051C2C"/>
                </a:solidFill>
                <a:latin typeface="Georgia"/>
              </a:rPr>
              <a:t>Tools and evidence</a:t>
            </a:r>
          </a:p>
        </p:txBody>
      </p:sp>
      <p:sp>
        <p:nvSpPr>
          <p:cNvPr id="5" name="TextBox 4"/>
          <p:cNvSpPr txBox="1"/>
          <p:nvPr/>
        </p:nvSpPr>
        <p:spPr>
          <a:xfrm>
            <a:off x="914400" y="4381500"/>
            <a:ext cx="9525000" cy="381000"/>
          </a:xfrm>
          <a:prstGeom prst="rect">
            <a:avLst/>
          </a:prstGeom>
          <a:noFill/>
        </p:spPr>
        <p:txBody>
          <a:bodyPr wrap="square" lIns="0" rIns="0" tIns="0" bIns="0" anchor="t">
            <a:spAutoFit/>
          </a:bodyPr>
          <a:lstStyle/>
          <a:p>
            <a:pPr algn="l"/>
            <a:r>
              <a:rPr sz="1650" b="0" i="0">
                <a:solidFill>
                  <a:srgbClr val="5B6772"/>
                </a:solidFill>
                <a:latin typeface="Arial"/>
              </a:rPr>
              <a:t>Score it, measure it, see it in six industries</a:t>
            </a:r>
          </a:p>
        </p:txBody>
      </p:sp>
      <p:sp>
        <p:nvSpPr>
          <p:cNvPr id="6" name="TextBox 5"/>
          <p:cNvSpPr txBox="1"/>
          <p:nvPr/>
        </p:nvSpPr>
        <p:spPr>
          <a:xfrm>
            <a:off x="609600" y="6477000"/>
            <a:ext cx="7620000" cy="190500"/>
          </a:xfrm>
          <a:prstGeom prst="rect">
            <a:avLst/>
          </a:prstGeom>
          <a:noFill/>
        </p:spPr>
        <p:txBody>
          <a:bodyPr wrap="square" lIns="0" rIns="0" tIns="0" bIns="0" anchor="t">
            <a:spAutoFit/>
          </a:bodyPr>
          <a:lstStyle/>
          <a:p>
            <a:pPr algn="l"/>
            <a:r>
              <a:rPr sz="825" b="0" i="0">
                <a:solidFill>
                  <a:srgbClr val="8A949E"/>
                </a:solidFill>
                <a:latin typeface="Arial"/>
              </a:rPr>
              <a:t>SCIKIQ  |  Value proposition Track</a:t>
            </a:r>
          </a:p>
        </p:txBody>
      </p:sp>
      <p:sp>
        <p:nvSpPr>
          <p:cNvPr id="7" name="TextBox 6"/>
          <p:cNvSpPr txBox="1"/>
          <p:nvPr/>
        </p:nvSpPr>
        <p:spPr>
          <a:xfrm>
            <a:off x="10629900" y="6477000"/>
            <a:ext cx="952500" cy="190500"/>
          </a:xfrm>
          <a:prstGeom prst="rect">
            <a:avLst/>
          </a:prstGeom>
          <a:noFill/>
        </p:spPr>
        <p:txBody>
          <a:bodyPr wrap="square" lIns="0" rIns="0" tIns="0" bIns="0" anchor="t">
            <a:spAutoFit/>
          </a:bodyPr>
          <a:lstStyle/>
          <a:p>
            <a:pPr algn="r"/>
            <a:r>
              <a:rPr sz="825" b="0" i="0">
                <a:solidFill>
                  <a:srgbClr val="8A949E"/>
                </a:solidFill>
                <a:latin typeface="Arial"/>
              </a:rPr>
              <a:t>11</a:t>
            </a:r>
          </a:p>
        </p:txBody>
      </p:sp>
      <p:sp>
        <p:nvSpPr>
          <p:cNvPr id="8" name="Rectangle 7"/>
          <p:cNvSpPr/>
          <p:nvPr/>
        </p:nvSpPr>
        <p:spPr>
          <a:xfrm>
            <a:off x="609600" y="6362700"/>
            <a:ext cx="10972800" cy="9525"/>
          </a:xfrm>
          <a:prstGeom prst="rect">
            <a:avLst/>
          </a:prstGeom>
          <a:solidFill>
            <a:srgbClr val="E1E4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09600" y="533400"/>
            <a:ext cx="8572500" cy="190500"/>
          </a:xfrm>
          <a:prstGeom prst="rect">
            <a:avLst/>
          </a:prstGeom>
          <a:noFill/>
        </p:spPr>
        <p:txBody>
          <a:bodyPr wrap="square" lIns="0" rIns="0" tIns="0" bIns="0" anchor="t">
            <a:spAutoFit/>
          </a:bodyPr>
          <a:lstStyle/>
          <a:p>
            <a:pPr algn="l"/>
            <a:r>
              <a:rPr sz="900" b="1" i="0">
                <a:solidFill>
                  <a:srgbClr val="2251FF"/>
                </a:solidFill>
                <a:latin typeface="Arial"/>
              </a:rPr>
              <a:t>TOOL</a:t>
            </a:r>
          </a:p>
        </p:txBody>
      </p:sp>
      <p:sp>
        <p:nvSpPr>
          <p:cNvPr id="3" name="TextBox 2"/>
          <p:cNvSpPr txBox="1"/>
          <p:nvPr/>
        </p:nvSpPr>
        <p:spPr>
          <a:xfrm>
            <a:off x="609600" y="781050"/>
            <a:ext cx="10972800" cy="571500"/>
          </a:xfrm>
          <a:prstGeom prst="rect">
            <a:avLst/>
          </a:prstGeom>
          <a:noFill/>
        </p:spPr>
        <p:txBody>
          <a:bodyPr wrap="square" lIns="0" rIns="0" tIns="0" bIns="0" anchor="t">
            <a:spAutoFit/>
          </a:bodyPr>
          <a:lstStyle/>
          <a:p>
            <a:pPr algn="l"/>
            <a:r>
              <a:rPr sz="2550" b="0" i="0">
                <a:solidFill>
                  <a:srgbClr val="051C2C"/>
                </a:solidFill>
                <a:latin typeface="Georgia"/>
              </a:rPr>
              <a:t>Which role should lead your data strategy?</a:t>
            </a:r>
          </a:p>
        </p:txBody>
      </p:sp>
      <p:sp>
        <p:nvSpPr>
          <p:cNvPr id="4" name="TextBox 3"/>
          <p:cNvSpPr txBox="1"/>
          <p:nvPr/>
        </p:nvSpPr>
        <p:spPr>
          <a:xfrm>
            <a:off x="609600" y="1371600"/>
            <a:ext cx="10287000" cy="457200"/>
          </a:xfrm>
          <a:prstGeom prst="rect">
            <a:avLst/>
          </a:prstGeom>
          <a:noFill/>
        </p:spPr>
        <p:txBody>
          <a:bodyPr wrap="square" lIns="0" rIns="0" tIns="0" bIns="0" anchor="t">
            <a:spAutoFit/>
          </a:bodyPr>
          <a:lstStyle/>
          <a:p>
            <a:pPr algn="l"/>
            <a:r>
              <a:rPr sz="1275" b="0" i="0">
                <a:solidFill>
                  <a:srgbClr val="5B6772"/>
                </a:solidFill>
                <a:latin typeface="Arial"/>
              </a:rPr>
              <a:t>Answer six questions about your business strategy. The result is a starting point for the leadership debate, not a verdict.</a:t>
            </a:r>
          </a:p>
        </p:txBody>
      </p:sp>
      <p:graphicFrame>
        <p:nvGraphicFramePr>
          <p:cNvPr id="5" name="Table 4"/>
          <p:cNvGraphicFramePr>
            <a:graphicFrameLocks noGrp="1"/>
          </p:cNvGraphicFramePr>
          <p:nvPr/>
        </p:nvGraphicFramePr>
        <p:xfrm>
          <a:off x="609600" y="1981200"/>
          <a:ext cx="10972800" cy="3733800"/>
        </p:xfrm>
        <a:graphic>
          <a:graphicData uri="http://schemas.openxmlformats.org/drawingml/2006/table">
            <a:tbl>
              <a:tblPr firstRow="1" bandRow="1">
                <a:tableStyleId>{5C22544A-7EE6-4342-B048-85BDC9FD1C3A}</a:tableStyleId>
              </a:tblPr>
              <a:tblGrid>
                <a:gridCol w="4389120"/>
                <a:gridCol w="6583680"/>
              </a:tblGrid>
              <a:tr h="533400">
                <a:tc>
                  <a:txBody>
                    <a:bodyPr wrap="square"/>
                    <a:lstStyle/>
                    <a:p>
                      <a:r>
                        <a:rPr sz="975" b="1" i="0">
                          <a:solidFill>
                            <a:srgbClr val="FFFFFF"/>
                          </a:solidFill>
                          <a:latin typeface="Arial"/>
                        </a:rPr>
                        <a:t>Question</a:t>
                      </a:r>
                    </a:p>
                  </a:txBody>
                  <a:tcPr marL="95250" marR="95250" marT="38100" marB="38100" anchor="ctr">
                    <a:solidFill>
                      <a:srgbClr val="051C2C"/>
                    </a:solidFill>
                  </a:tcPr>
                </a:tc>
                <a:tc>
                  <a:txBody>
                    <a:bodyPr wrap="square"/>
                    <a:lstStyle/>
                    <a:p>
                      <a:r>
                        <a:rPr sz="975" b="1" i="0">
                          <a:solidFill>
                            <a:srgbClr val="FFFFFF"/>
                          </a:solidFill>
                          <a:latin typeface="Arial"/>
                        </a:rPr>
                        <a:t>Options</a:t>
                      </a:r>
                    </a:p>
                  </a:txBody>
                  <a:tcPr marL="95250" marR="95250" marT="38100" marB="38100" anchor="ctr">
                    <a:solidFill>
                      <a:srgbClr val="051C2C"/>
                    </a:solidFill>
                  </a:tcPr>
                </a:tc>
              </a:tr>
              <a:tr h="533400">
                <a:tc>
                  <a:txBody>
                    <a:bodyPr wrap="square"/>
                    <a:lstStyle/>
                    <a:p>
                      <a:r>
                        <a:rPr sz="975" b="0" i="0">
                          <a:solidFill>
                            <a:srgbClr val="051C2C"/>
                          </a:solidFill>
                          <a:latin typeface="Arial"/>
                        </a:rPr>
                        <a:t>What does the business strategy say most loudly?</a:t>
                      </a:r>
                    </a:p>
                  </a:txBody>
                  <a:tcPr marL="95250" marR="95250" marT="38100" marB="38100" anchor="ctr">
                    <a:solidFill>
                      <a:srgbClr val="FFFFFF"/>
                    </a:solidFill>
                  </a:tcPr>
                </a:tc>
                <a:tc>
                  <a:txBody>
                    <a:bodyPr wrap="square"/>
                    <a:lstStyle/>
                    <a:p>
                      <a:r>
                        <a:rPr sz="975" b="0" i="0">
                          <a:solidFill>
                            <a:srgbClr val="051C2C"/>
                          </a:solidFill>
                          <a:latin typeface="Arial"/>
                        </a:rPr>
                        <a:t>Run reliably, comply and reduce risk; Improve margins and efficiency in what we do; Enter new markets or launch new offers</a:t>
                      </a:r>
                    </a:p>
                  </a:txBody>
                  <a:tcPr marL="95250" marR="95250" marT="38100" marB="38100" anchor="ctr">
                    <a:solidFill>
                      <a:srgbClr val="FFFFFF"/>
                    </a:solidFill>
                  </a:tcPr>
                </a:tc>
              </a:tr>
              <a:tr h="533400">
                <a:tc>
                  <a:txBody>
                    <a:bodyPr wrap="square"/>
                    <a:lstStyle/>
                    <a:p>
                      <a:r>
                        <a:rPr sz="975" b="0" i="0">
                          <a:solidFill>
                            <a:srgbClr val="051C2C"/>
                          </a:solidFill>
                          <a:latin typeface="Arial"/>
                        </a:rPr>
                        <a:t>How much do leaders trust today's reported numbers?</a:t>
                      </a:r>
                    </a:p>
                  </a:txBody>
                  <a:tcPr marL="95250" marR="95250" marT="38100" marB="38100" anchor="ctr">
                    <a:solidFill>
                      <a:srgbClr val="F6F7F9"/>
                    </a:solidFill>
                  </a:tcPr>
                </a:tc>
                <a:tc>
                  <a:txBody>
                    <a:bodyPr wrap="square"/>
                    <a:lstStyle/>
                    <a:p>
                      <a:r>
                        <a:rPr sz="975" b="0" i="0">
                          <a:solidFill>
                            <a:srgbClr val="051C2C"/>
                          </a:solidFill>
                          <a:latin typeface="Arial"/>
                        </a:rPr>
                        <a:t>Little: we argue about whose number is right; Mostly, with known gaps; Well: core reporting is certified</a:t>
                      </a:r>
                    </a:p>
                  </a:txBody>
                  <a:tcPr marL="95250" marR="95250" marT="38100" marB="38100" anchor="ctr">
                    <a:solidFill>
                      <a:srgbClr val="F6F7F9"/>
                    </a:solidFill>
                  </a:tcPr>
                </a:tc>
              </a:tr>
              <a:tr h="533400">
                <a:tc>
                  <a:txBody>
                    <a:bodyPr wrap="square"/>
                    <a:lstStyle/>
                    <a:p>
                      <a:r>
                        <a:rPr sz="975" b="0" i="0">
                          <a:solidFill>
                            <a:srgbClr val="051C2C"/>
                          </a:solidFill>
                          <a:latin typeface="Arial"/>
                        </a:rPr>
                        <a:t>Where would a data win show up first?</a:t>
                      </a:r>
                    </a:p>
                  </a:txBody>
                  <a:tcPr marL="95250" marR="95250" marT="38100" marB="38100" anchor="ctr">
                    <a:solidFill>
                      <a:srgbClr val="FFFFFF"/>
                    </a:solidFill>
                  </a:tcPr>
                </a:tc>
                <a:tc>
                  <a:txBody>
                    <a:bodyPr wrap="square"/>
                    <a:lstStyle/>
                    <a:p>
                      <a:r>
                        <a:rPr sz="975" b="0" i="0">
                          <a:solidFill>
                            <a:srgbClr val="051C2C"/>
                          </a:solidFill>
                          <a:latin typeface="Arial"/>
                        </a:rPr>
                        <a:t>Fewer outages, faster access, cleaner reports; A process measure the business already tracks; A new revenue line or customer offer</a:t>
                      </a:r>
                    </a:p>
                  </a:txBody>
                  <a:tcPr marL="95250" marR="95250" marT="38100" marB="38100" anchor="ctr">
                    <a:solidFill>
                      <a:srgbClr val="FFFFFF"/>
                    </a:solidFill>
                  </a:tcPr>
                </a:tc>
              </a:tr>
              <a:tr h="533400">
                <a:tc>
                  <a:txBody>
                    <a:bodyPr wrap="square"/>
                    <a:lstStyle/>
                    <a:p>
                      <a:r>
                        <a:rPr sz="975" b="0" i="0">
                          <a:solidFill>
                            <a:srgbClr val="051C2C"/>
                          </a:solidFill>
                          <a:latin typeface="Arial"/>
                        </a:rPr>
                        <a:t>How regulated is the core business?</a:t>
                      </a:r>
                    </a:p>
                  </a:txBody>
                  <a:tcPr marL="95250" marR="95250" marT="38100" marB="38100" anchor="ctr">
                    <a:solidFill>
                      <a:srgbClr val="F6F7F9"/>
                    </a:solidFill>
                  </a:tcPr>
                </a:tc>
                <a:tc>
                  <a:txBody>
                    <a:bodyPr wrap="square"/>
                    <a:lstStyle/>
                    <a:p>
                      <a:r>
                        <a:rPr sz="975" b="0" i="0">
                          <a:solidFill>
                            <a:srgbClr val="051C2C"/>
                          </a:solidFill>
                          <a:latin typeface="Arial"/>
                        </a:rPr>
                        <a:t>Heavily, with active supervisory attention; Moderately; Lightly</a:t>
                      </a:r>
                    </a:p>
                  </a:txBody>
                  <a:tcPr marL="95250" marR="95250" marT="38100" marB="38100" anchor="ctr">
                    <a:solidFill>
                      <a:srgbClr val="F6F7F9"/>
                    </a:solidFill>
                  </a:tcPr>
                </a:tc>
              </a:tr>
              <a:tr h="533400">
                <a:tc>
                  <a:txBody>
                    <a:bodyPr wrap="square"/>
                    <a:lstStyle/>
                    <a:p>
                      <a:r>
                        <a:rPr sz="975" b="0" i="0">
                          <a:solidFill>
                            <a:srgbClr val="051C2C"/>
                          </a:solidFill>
                          <a:latin typeface="Arial"/>
                        </a:rPr>
                        <a:t>How do business units fund data work today?</a:t>
                      </a:r>
                    </a:p>
                  </a:txBody>
                  <a:tcPr marL="95250" marR="95250" marT="38100" marB="38100" anchor="ctr">
                    <a:solidFill>
                      <a:srgbClr val="FFFFFF"/>
                    </a:solidFill>
                  </a:tcPr>
                </a:tc>
                <a:tc>
                  <a:txBody>
                    <a:bodyPr wrap="square"/>
                    <a:lstStyle/>
                    <a:p>
                      <a:r>
                        <a:rPr sz="975" b="0" i="0">
                          <a:solidFill>
                            <a:srgbClr val="051C2C"/>
                          </a:solidFill>
                          <a:latin typeface="Arial"/>
                        </a:rPr>
                        <a:t>They do not; it is a central IT cost; They co-fund projects that improve their processes; They invest in new data-led offers</a:t>
                      </a:r>
                    </a:p>
                  </a:txBody>
                  <a:tcPr marL="95250" marR="95250" marT="38100" marB="38100" anchor="ctr">
                    <a:solidFill>
                      <a:srgbClr val="FFFFFF"/>
                    </a:solidFill>
                  </a:tcPr>
                </a:tc>
              </a:tr>
              <a:tr h="533400">
                <a:tc>
                  <a:txBody>
                    <a:bodyPr wrap="square"/>
                    <a:lstStyle/>
                    <a:p>
                      <a:r>
                        <a:rPr sz="975" b="0" i="0">
                          <a:solidFill>
                            <a:srgbClr val="051C2C"/>
                          </a:solidFill>
                          <a:latin typeface="Arial"/>
                        </a:rPr>
                        <a:t>What is the appetite for experiments that may fail?</a:t>
                      </a:r>
                    </a:p>
                  </a:txBody>
                  <a:tcPr marL="95250" marR="95250" marT="38100" marB="38100" anchor="ctr">
                    <a:solidFill>
                      <a:srgbClr val="F6F7F9"/>
                    </a:solidFill>
                  </a:tcPr>
                </a:tc>
                <a:tc>
                  <a:txBody>
                    <a:bodyPr wrap="square"/>
                    <a:lstStyle/>
                    <a:p>
                      <a:r>
                        <a:rPr sz="975" b="0" i="0">
                          <a:solidFill>
                            <a:srgbClr val="051C2C"/>
                          </a:solidFill>
                          <a:latin typeface="Arial"/>
                        </a:rPr>
                        <a:t>Low: we need predictable delivery; Moderate, inside existing processes; High, if failures are cheap and fast</a:t>
                      </a:r>
                    </a:p>
                  </a:txBody>
                  <a:tcPr marL="95250" marR="95250" marT="38100" marB="38100" anchor="ctr">
                    <a:solidFill>
                      <a:srgbClr val="F6F7F9"/>
                    </a:solidFill>
                  </a:tcPr>
                </a:tc>
              </a:tr>
            </a:tbl>
          </a:graphicData>
        </a:graphic>
      </p:graphicFrame>
      <p:sp>
        <p:nvSpPr>
          <p:cNvPr id="6" name="TextBox 5"/>
          <p:cNvSpPr txBox="1"/>
          <p:nvPr/>
        </p:nvSpPr>
        <p:spPr>
          <a:xfrm>
            <a:off x="609600" y="6477000"/>
            <a:ext cx="7620000" cy="190500"/>
          </a:xfrm>
          <a:prstGeom prst="rect">
            <a:avLst/>
          </a:prstGeom>
          <a:noFill/>
        </p:spPr>
        <p:txBody>
          <a:bodyPr wrap="square" lIns="0" rIns="0" tIns="0" bIns="0" anchor="t">
            <a:spAutoFit/>
          </a:bodyPr>
          <a:lstStyle/>
          <a:p>
            <a:pPr algn="l"/>
            <a:r>
              <a:rPr sz="825" b="0" i="0">
                <a:solidFill>
                  <a:srgbClr val="8A949E"/>
                </a:solidFill>
                <a:latin typeface="Arial"/>
              </a:rPr>
              <a:t>SCIKIQ  |  Value proposition Track</a:t>
            </a:r>
          </a:p>
        </p:txBody>
      </p:sp>
      <p:sp>
        <p:nvSpPr>
          <p:cNvPr id="7" name="TextBox 6"/>
          <p:cNvSpPr txBox="1"/>
          <p:nvPr/>
        </p:nvSpPr>
        <p:spPr>
          <a:xfrm>
            <a:off x="10629900" y="6477000"/>
            <a:ext cx="952500" cy="190500"/>
          </a:xfrm>
          <a:prstGeom prst="rect">
            <a:avLst/>
          </a:prstGeom>
          <a:noFill/>
        </p:spPr>
        <p:txBody>
          <a:bodyPr wrap="square" lIns="0" rIns="0" tIns="0" bIns="0" anchor="t">
            <a:spAutoFit/>
          </a:bodyPr>
          <a:lstStyle/>
          <a:p>
            <a:pPr algn="r"/>
            <a:r>
              <a:rPr sz="825" b="0" i="0">
                <a:solidFill>
                  <a:srgbClr val="8A949E"/>
                </a:solidFill>
                <a:latin typeface="Arial"/>
              </a:rPr>
              <a:t>12</a:t>
            </a:r>
          </a:p>
        </p:txBody>
      </p:sp>
      <p:sp>
        <p:nvSpPr>
          <p:cNvPr id="8" name="Rectangle 7"/>
          <p:cNvSpPr/>
          <p:nvPr/>
        </p:nvSpPr>
        <p:spPr>
          <a:xfrm>
            <a:off x="609600" y="6362700"/>
            <a:ext cx="10972800" cy="9525"/>
          </a:xfrm>
          <a:prstGeom prst="rect">
            <a:avLst/>
          </a:prstGeom>
          <a:solidFill>
            <a:srgbClr val="E1E4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09600" y="533400"/>
            <a:ext cx="8572500" cy="190500"/>
          </a:xfrm>
          <a:prstGeom prst="rect">
            <a:avLst/>
          </a:prstGeom>
          <a:noFill/>
        </p:spPr>
        <p:txBody>
          <a:bodyPr wrap="square" lIns="0" rIns="0" tIns="0" bIns="0" anchor="t">
            <a:spAutoFit/>
          </a:bodyPr>
          <a:lstStyle/>
          <a:p>
            <a:pPr algn="l"/>
            <a:r>
              <a:rPr sz="900" b="1" i="0">
                <a:solidFill>
                  <a:srgbClr val="2251FF"/>
                </a:solidFill>
                <a:latin typeface="Arial"/>
              </a:rPr>
              <a:t>TOOL</a:t>
            </a:r>
          </a:p>
        </p:txBody>
      </p:sp>
      <p:sp>
        <p:nvSpPr>
          <p:cNvPr id="3" name="TextBox 2"/>
          <p:cNvSpPr txBox="1"/>
          <p:nvPr/>
        </p:nvSpPr>
        <p:spPr>
          <a:xfrm>
            <a:off x="609600" y="781050"/>
            <a:ext cx="10972800" cy="571500"/>
          </a:xfrm>
          <a:prstGeom prst="rect">
            <a:avLst/>
          </a:prstGeom>
          <a:noFill/>
        </p:spPr>
        <p:txBody>
          <a:bodyPr wrap="square" lIns="0" rIns="0" tIns="0" bIns="0" anchor="t">
            <a:spAutoFit/>
          </a:bodyPr>
          <a:lstStyle/>
          <a:p>
            <a:pPr algn="l"/>
            <a:r>
              <a:rPr sz="2550" b="0" i="0">
                <a:solidFill>
                  <a:srgbClr val="051C2C"/>
                </a:solidFill>
                <a:latin typeface="Georgia"/>
              </a:rPr>
              <a:t>What each answer points to</a:t>
            </a:r>
          </a:p>
        </p:txBody>
      </p:sp>
      <p:sp>
        <p:nvSpPr>
          <p:cNvPr id="4" name="Rectangle 3"/>
          <p:cNvSpPr/>
          <p:nvPr/>
        </p:nvSpPr>
        <p:spPr>
          <a:xfrm>
            <a:off x="609600" y="1504950"/>
            <a:ext cx="3556000" cy="4686300"/>
          </a:xfrm>
          <a:prstGeom prst="rect">
            <a:avLst/>
          </a:prstGeom>
          <a:solidFill>
            <a:srgbClr val="FFFFFF"/>
          </a:solidFill>
          <a:ln w="9525">
            <a:solidFill>
              <a:srgbClr val="E1E4E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609600" y="1504950"/>
            <a:ext cx="3556000" cy="3810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81050" y="1695450"/>
            <a:ext cx="3213100" cy="285750"/>
          </a:xfrm>
          <a:prstGeom prst="rect">
            <a:avLst/>
          </a:prstGeom>
          <a:noFill/>
        </p:spPr>
        <p:txBody>
          <a:bodyPr wrap="square" lIns="0" rIns="0" tIns="0" bIns="0" anchor="t">
            <a:spAutoFit/>
          </a:bodyPr>
          <a:lstStyle/>
          <a:p>
            <a:pPr algn="l"/>
            <a:r>
              <a:rPr sz="1575" b="1" i="0">
                <a:solidFill>
                  <a:srgbClr val="051C2C"/>
                </a:solidFill>
                <a:latin typeface="Arial"/>
              </a:rPr>
              <a:t>Foundation leads</a:t>
            </a:r>
          </a:p>
        </p:txBody>
      </p:sp>
      <p:sp>
        <p:nvSpPr>
          <p:cNvPr id="7" name="TextBox 6"/>
          <p:cNvSpPr txBox="1"/>
          <p:nvPr/>
        </p:nvSpPr>
        <p:spPr>
          <a:xfrm>
            <a:off x="781050" y="2038350"/>
            <a:ext cx="3213100" cy="4019550"/>
          </a:xfrm>
          <a:prstGeom prst="rect">
            <a:avLst/>
          </a:prstGeom>
          <a:noFill/>
        </p:spPr>
        <p:txBody>
          <a:bodyPr wrap="square" lIns="0" rIns="0" tIns="0" bIns="0" anchor="t">
            <a:spAutoFit/>
          </a:bodyPr>
          <a:lstStyle/>
          <a:p>
            <a:pPr algn="l"/>
            <a:r>
              <a:rPr sz="922" b="0" i="0">
                <a:solidFill>
                  <a:srgbClr val="5B6772"/>
                </a:solidFill>
                <a:latin typeface="Arial"/>
              </a:rPr>
              <a:t>Your strategy depends first on reliable, trusted, fast-to-reach shared data. Win the right to do more by making data dependable and easy to use. Invest in integration, quality, certified definitions and service levels Fund the platform as a run service with clear cost to serve</a:t>
            </a:r>
          </a:p>
        </p:txBody>
      </p:sp>
      <p:sp>
        <p:nvSpPr>
          <p:cNvPr id="8" name="Rectangle 7"/>
          <p:cNvSpPr/>
          <p:nvPr/>
        </p:nvSpPr>
        <p:spPr>
          <a:xfrm>
            <a:off x="4318000" y="1504950"/>
            <a:ext cx="3556000" cy="4686300"/>
          </a:xfrm>
          <a:prstGeom prst="rect">
            <a:avLst/>
          </a:prstGeom>
          <a:solidFill>
            <a:srgbClr val="FFFFFF"/>
          </a:solidFill>
          <a:ln w="9525">
            <a:solidFill>
              <a:srgbClr val="E1E4E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4318000" y="1504950"/>
            <a:ext cx="3556000" cy="3810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4489450" y="1695450"/>
            <a:ext cx="3213100" cy="285750"/>
          </a:xfrm>
          <a:prstGeom prst="rect">
            <a:avLst/>
          </a:prstGeom>
          <a:noFill/>
        </p:spPr>
        <p:txBody>
          <a:bodyPr wrap="square" lIns="0" rIns="0" tIns="0" bIns="0" anchor="t">
            <a:spAutoFit/>
          </a:bodyPr>
          <a:lstStyle/>
          <a:p>
            <a:pPr algn="l"/>
            <a:r>
              <a:rPr sz="1575" b="1" i="0">
                <a:solidFill>
                  <a:srgbClr val="051C2C"/>
                </a:solidFill>
                <a:latin typeface="Arial"/>
              </a:rPr>
              <a:t>Enabler leads</a:t>
            </a:r>
          </a:p>
        </p:txBody>
      </p:sp>
      <p:sp>
        <p:nvSpPr>
          <p:cNvPr id="11" name="TextBox 10"/>
          <p:cNvSpPr txBox="1"/>
          <p:nvPr/>
        </p:nvSpPr>
        <p:spPr>
          <a:xfrm>
            <a:off x="4489450" y="2038350"/>
            <a:ext cx="3213100" cy="4019550"/>
          </a:xfrm>
          <a:prstGeom prst="rect">
            <a:avLst/>
          </a:prstGeom>
          <a:noFill/>
        </p:spPr>
        <p:txBody>
          <a:bodyPr wrap="square" lIns="0" rIns="0" tIns="0" bIns="0" anchor="t">
            <a:spAutoFit/>
          </a:bodyPr>
          <a:lstStyle/>
          <a:p>
            <a:pPr algn="l"/>
            <a:r>
              <a:rPr sz="960" b="0" i="0">
                <a:solidFill>
                  <a:srgbClr val="5B6772"/>
                </a:solidFill>
                <a:latin typeface="Arial"/>
              </a:rPr>
              <a:t>Your strategy wins by making core processes measurably better. Put data products into the processes the business already owns. Embed data people with process owners and co-fund with them Build reusable data products around a few high-value processes</a:t>
            </a:r>
          </a:p>
        </p:txBody>
      </p:sp>
      <p:sp>
        <p:nvSpPr>
          <p:cNvPr id="12" name="Rectangle 11"/>
          <p:cNvSpPr/>
          <p:nvPr/>
        </p:nvSpPr>
        <p:spPr>
          <a:xfrm>
            <a:off x="8026400" y="1504950"/>
            <a:ext cx="3556000" cy="4686300"/>
          </a:xfrm>
          <a:prstGeom prst="rect">
            <a:avLst/>
          </a:prstGeom>
          <a:solidFill>
            <a:srgbClr val="FFFFFF"/>
          </a:solidFill>
          <a:ln w="9525">
            <a:solidFill>
              <a:srgbClr val="E1E4E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ectangle 12"/>
          <p:cNvSpPr/>
          <p:nvPr/>
        </p:nvSpPr>
        <p:spPr>
          <a:xfrm>
            <a:off x="8026400" y="1504950"/>
            <a:ext cx="3556000" cy="3810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8197850" y="1695450"/>
            <a:ext cx="3213100" cy="285750"/>
          </a:xfrm>
          <a:prstGeom prst="rect">
            <a:avLst/>
          </a:prstGeom>
          <a:noFill/>
        </p:spPr>
        <p:txBody>
          <a:bodyPr wrap="square" lIns="0" rIns="0" tIns="0" bIns="0" anchor="t">
            <a:spAutoFit/>
          </a:bodyPr>
          <a:lstStyle/>
          <a:p>
            <a:pPr algn="l"/>
            <a:r>
              <a:rPr sz="1575" b="1" i="0">
                <a:solidFill>
                  <a:srgbClr val="051C2C"/>
                </a:solidFill>
                <a:latin typeface="Arial"/>
              </a:rPr>
              <a:t>Growth engine leads</a:t>
            </a:r>
          </a:p>
        </p:txBody>
      </p:sp>
      <p:sp>
        <p:nvSpPr>
          <p:cNvPr id="15" name="TextBox 14"/>
          <p:cNvSpPr txBox="1"/>
          <p:nvPr/>
        </p:nvSpPr>
        <p:spPr>
          <a:xfrm>
            <a:off x="8197850" y="2038350"/>
            <a:ext cx="3213100" cy="4019550"/>
          </a:xfrm>
          <a:prstGeom prst="rect">
            <a:avLst/>
          </a:prstGeom>
          <a:noFill/>
        </p:spPr>
        <p:txBody>
          <a:bodyPr wrap="square" lIns="0" rIns="0" tIns="0" bIns="0" anchor="t">
            <a:spAutoFit/>
          </a:bodyPr>
          <a:lstStyle/>
          <a:p>
            <a:pPr algn="l"/>
            <a:r>
              <a:rPr sz="944" b="0" i="0">
                <a:solidFill>
                  <a:srgbClr val="5B6772"/>
                </a:solidFill>
                <a:latin typeface="Arial"/>
              </a:rPr>
              <a:t>Your strategy expects data to create new offers and revenue. Run a disciplined pipeline of experiments on a trusted core. Set up product teams with commercial owners and stage-gated funding Give exploration fast access to new and external data, with guardrails</a:t>
            </a:r>
          </a:p>
        </p:txBody>
      </p:sp>
      <p:sp>
        <p:nvSpPr>
          <p:cNvPr id="16" name="TextBox 15"/>
          <p:cNvSpPr txBox="1"/>
          <p:nvPr/>
        </p:nvSpPr>
        <p:spPr>
          <a:xfrm>
            <a:off x="609600" y="6477000"/>
            <a:ext cx="7620000" cy="190500"/>
          </a:xfrm>
          <a:prstGeom prst="rect">
            <a:avLst/>
          </a:prstGeom>
          <a:noFill/>
        </p:spPr>
        <p:txBody>
          <a:bodyPr wrap="square" lIns="0" rIns="0" tIns="0" bIns="0" anchor="t">
            <a:spAutoFit/>
          </a:bodyPr>
          <a:lstStyle/>
          <a:p>
            <a:pPr algn="l"/>
            <a:r>
              <a:rPr sz="825" b="0" i="0">
                <a:solidFill>
                  <a:srgbClr val="8A949E"/>
                </a:solidFill>
                <a:latin typeface="Arial"/>
              </a:rPr>
              <a:t>SCIKIQ  |  Value proposition Track</a:t>
            </a:r>
          </a:p>
        </p:txBody>
      </p:sp>
      <p:sp>
        <p:nvSpPr>
          <p:cNvPr id="17" name="TextBox 16"/>
          <p:cNvSpPr txBox="1"/>
          <p:nvPr/>
        </p:nvSpPr>
        <p:spPr>
          <a:xfrm>
            <a:off x="10629900" y="6477000"/>
            <a:ext cx="952500" cy="190500"/>
          </a:xfrm>
          <a:prstGeom prst="rect">
            <a:avLst/>
          </a:prstGeom>
          <a:noFill/>
        </p:spPr>
        <p:txBody>
          <a:bodyPr wrap="square" lIns="0" rIns="0" tIns="0" bIns="0" anchor="t">
            <a:spAutoFit/>
          </a:bodyPr>
          <a:lstStyle/>
          <a:p>
            <a:pPr algn="r"/>
            <a:r>
              <a:rPr sz="825" b="0" i="0">
                <a:solidFill>
                  <a:srgbClr val="8A949E"/>
                </a:solidFill>
                <a:latin typeface="Arial"/>
              </a:rPr>
              <a:t>13</a:t>
            </a:r>
          </a:p>
        </p:txBody>
      </p:sp>
      <p:sp>
        <p:nvSpPr>
          <p:cNvPr id="18" name="Rectangle 17"/>
          <p:cNvSpPr/>
          <p:nvPr/>
        </p:nvSpPr>
        <p:spPr>
          <a:xfrm>
            <a:off x="609600" y="6362700"/>
            <a:ext cx="10972800" cy="9525"/>
          </a:xfrm>
          <a:prstGeom prst="rect">
            <a:avLst/>
          </a:prstGeom>
          <a:solidFill>
            <a:srgbClr val="E1E4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09600" y="533400"/>
            <a:ext cx="8572500" cy="190500"/>
          </a:xfrm>
          <a:prstGeom prst="rect">
            <a:avLst/>
          </a:prstGeom>
          <a:noFill/>
        </p:spPr>
        <p:txBody>
          <a:bodyPr wrap="square" lIns="0" rIns="0" tIns="0" bIns="0" anchor="t">
            <a:spAutoFit/>
          </a:bodyPr>
          <a:lstStyle/>
          <a:p>
            <a:pPr algn="l"/>
            <a:r>
              <a:rPr sz="900" b="1" i="0">
                <a:solidFill>
                  <a:srgbClr val="2251FF"/>
                </a:solidFill>
                <a:latin typeface="Arial"/>
              </a:rPr>
              <a:t>SELF-CHECK</a:t>
            </a:r>
          </a:p>
        </p:txBody>
      </p:sp>
      <p:sp>
        <p:nvSpPr>
          <p:cNvPr id="3" name="TextBox 2"/>
          <p:cNvSpPr txBox="1"/>
          <p:nvPr/>
        </p:nvSpPr>
        <p:spPr>
          <a:xfrm>
            <a:off x="609600" y="781050"/>
            <a:ext cx="10972800" cy="571500"/>
          </a:xfrm>
          <a:prstGeom prst="rect">
            <a:avLst/>
          </a:prstGeom>
          <a:noFill/>
        </p:spPr>
        <p:txBody>
          <a:bodyPr wrap="square" lIns="0" rIns="0" tIns="0" bIns="0" anchor="t">
            <a:spAutoFit/>
          </a:bodyPr>
          <a:lstStyle/>
          <a:p>
            <a:pPr algn="l"/>
            <a:r>
              <a:rPr sz="2550" b="0" i="0">
                <a:solidFill>
                  <a:srgbClr val="051C2C"/>
                </a:solidFill>
                <a:latin typeface="Georgia"/>
              </a:rPr>
              <a:t>Is this in place today?</a:t>
            </a:r>
          </a:p>
        </p:txBody>
      </p:sp>
      <p:sp>
        <p:nvSpPr>
          <p:cNvPr id="4" name="TextBox 3"/>
          <p:cNvSpPr txBox="1"/>
          <p:nvPr/>
        </p:nvSpPr>
        <p:spPr>
          <a:xfrm>
            <a:off x="609600" y="1371600"/>
            <a:ext cx="10287000" cy="457200"/>
          </a:xfrm>
          <a:prstGeom prst="rect">
            <a:avLst/>
          </a:prstGeom>
          <a:noFill/>
        </p:spPr>
        <p:txBody>
          <a:bodyPr wrap="square" lIns="0" rIns="0" tIns="0" bIns="0" anchor="t">
            <a:spAutoFit/>
          </a:bodyPr>
          <a:lstStyle/>
          <a:p>
            <a:pPr algn="l"/>
            <a:r>
              <a:rPr sz="1275" b="0" i="0">
                <a:solidFill>
                  <a:srgbClr val="5B6772"/>
                </a:solidFill>
                <a:latin typeface="Arial"/>
              </a:rPr>
              <a:t>Score each statement 1 (not at all) to 4 (fully, evidenced).</a:t>
            </a:r>
          </a:p>
        </p:txBody>
      </p:sp>
      <p:graphicFrame>
        <p:nvGraphicFramePr>
          <p:cNvPr id="5" name="Table 4"/>
          <p:cNvGraphicFramePr>
            <a:graphicFrameLocks noGrp="1"/>
          </p:cNvGraphicFramePr>
          <p:nvPr/>
        </p:nvGraphicFramePr>
        <p:xfrm>
          <a:off x="609600" y="1828800"/>
          <a:ext cx="10972798" cy="3200400"/>
        </p:xfrm>
        <a:graphic>
          <a:graphicData uri="http://schemas.openxmlformats.org/drawingml/2006/table">
            <a:tbl>
              <a:tblPr firstRow="1" bandRow="1">
                <a:tableStyleId>{5C22544A-7EE6-4342-B048-85BDC9FD1C3A}</a:tableStyleId>
              </a:tblPr>
              <a:tblGrid>
                <a:gridCol w="621101"/>
                <a:gridCol w="9109494"/>
                <a:gridCol w="1242203"/>
              </a:tblGrid>
              <a:tr h="533400">
                <a:tc>
                  <a:txBody>
                    <a:bodyPr wrap="square"/>
                    <a:lstStyle/>
                    <a:p>
                      <a:r>
                        <a:rPr sz="1200" b="1" i="0">
                          <a:solidFill>
                            <a:srgbClr val="FFFFFF"/>
                          </a:solidFill>
                          <a:latin typeface="Arial"/>
                        </a:rPr>
                        <a:t>#</a:t>
                      </a:r>
                    </a:p>
                  </a:txBody>
                  <a:tcPr marL="95250" marR="95250" marT="38100" marB="38100" anchor="ctr">
                    <a:solidFill>
                      <a:srgbClr val="051C2C"/>
                    </a:solidFill>
                  </a:tcPr>
                </a:tc>
                <a:tc>
                  <a:txBody>
                    <a:bodyPr wrap="square"/>
                    <a:lstStyle/>
                    <a:p>
                      <a:r>
                        <a:rPr sz="1200" b="1" i="0">
                          <a:solidFill>
                            <a:srgbClr val="FFFFFF"/>
                          </a:solidFill>
                          <a:latin typeface="Arial"/>
                        </a:rPr>
                        <a:t>Statement</a:t>
                      </a:r>
                    </a:p>
                  </a:txBody>
                  <a:tcPr marL="95250" marR="95250" marT="38100" marB="38100" anchor="ctr">
                    <a:solidFill>
                      <a:srgbClr val="051C2C"/>
                    </a:solidFill>
                  </a:tcPr>
                </a:tc>
                <a:tc>
                  <a:txBody>
                    <a:bodyPr wrap="square"/>
                    <a:lstStyle/>
                    <a:p>
                      <a:r>
                        <a:rPr sz="1200" b="1" i="0">
                          <a:solidFill>
                            <a:srgbClr val="FFFFFF"/>
                          </a:solidFill>
                          <a:latin typeface="Arial"/>
                        </a:rPr>
                        <a:t>Score</a:t>
                      </a:r>
                    </a:p>
                  </a:txBody>
                  <a:tcPr marL="95250" marR="95250" marT="38100" marB="38100" anchor="ctr">
                    <a:solidFill>
                      <a:srgbClr val="051C2C"/>
                    </a:solidFill>
                  </a:tcPr>
                </a:tc>
              </a:tr>
              <a:tr h="533400">
                <a:tc>
                  <a:txBody>
                    <a:bodyPr wrap="square"/>
                    <a:lstStyle/>
                    <a:p>
                      <a:r>
                        <a:rPr sz="1200" b="0" i="0">
                          <a:solidFill>
                            <a:srgbClr val="051C2C"/>
                          </a:solidFill>
                          <a:latin typeface="Arial"/>
                        </a:rPr>
                        <a:t>1</a:t>
                      </a:r>
                    </a:p>
                  </a:txBody>
                  <a:tcPr marL="95250" marR="95250" marT="38100" marB="38100" anchor="ctr">
                    <a:solidFill>
                      <a:srgbClr val="FFFFFF"/>
                    </a:solidFill>
                  </a:tcPr>
                </a:tc>
                <a:tc>
                  <a:txBody>
                    <a:bodyPr wrap="square"/>
                    <a:lstStyle/>
                    <a:p>
                      <a:r>
                        <a:rPr sz="1200" b="0" i="0">
                          <a:solidFill>
                            <a:srgbClr val="051C2C"/>
                          </a:solidFill>
                          <a:latin typeface="Arial"/>
                        </a:rPr>
                        <a:t>Our leadership has agreed in writing which role data leads with: foundation, enabler or growth engine.</a:t>
                      </a:r>
                    </a:p>
                  </a:txBody>
                  <a:tcPr marL="95250" marR="95250" marT="38100" marB="38100" anchor="ctr">
                    <a:solidFill>
                      <a:srgbClr val="FFFFFF"/>
                    </a:solidFill>
                  </a:tcPr>
                </a:tc>
                <a:tc>
                  <a:txBody>
                    <a:bodyPr wrap="square"/>
                    <a:lstStyle/>
                    <a:p>
                      <a:r>
                        <a:rPr sz="1200" b="0" i="0">
                          <a:solidFill>
                            <a:srgbClr val="051C2C"/>
                          </a:solidFill>
                          <a:latin typeface="Arial"/>
                        </a:rPr>
                        <a:t/>
                      </a:r>
                    </a:p>
                  </a:txBody>
                  <a:tcPr marL="95250" marR="95250" marT="38100" marB="38100" anchor="ctr">
                    <a:solidFill>
                      <a:srgbClr val="FFFFFF"/>
                    </a:solidFill>
                  </a:tcPr>
                </a:tc>
              </a:tr>
              <a:tr h="533400">
                <a:tc>
                  <a:txBody>
                    <a:bodyPr wrap="square"/>
                    <a:lstStyle/>
                    <a:p>
                      <a:r>
                        <a:rPr sz="1200" b="0" i="0">
                          <a:solidFill>
                            <a:srgbClr val="051C2C"/>
                          </a:solidFill>
                          <a:latin typeface="Arial"/>
                        </a:rPr>
                        <a:t>2</a:t>
                      </a:r>
                    </a:p>
                  </a:txBody>
                  <a:tcPr marL="95250" marR="95250" marT="38100" marB="38100" anchor="ctr">
                    <a:solidFill>
                      <a:srgbClr val="F6F7F9"/>
                    </a:solidFill>
                  </a:tcPr>
                </a:tc>
                <a:tc>
                  <a:txBody>
                    <a:bodyPr wrap="square"/>
                    <a:lstStyle/>
                    <a:p>
                      <a:r>
                        <a:rPr sz="1200" b="0" i="0">
                          <a:solidFill>
                            <a:srgbClr val="051C2C"/>
                          </a:solidFill>
                          <a:latin typeface="Arial"/>
                        </a:rPr>
                        <a:t>Every funded data initiative names the strategic goal it serves and the role it plays.</a:t>
                      </a:r>
                    </a:p>
                  </a:txBody>
                  <a:tcPr marL="95250" marR="95250" marT="38100" marB="38100" anchor="ctr">
                    <a:solidFill>
                      <a:srgbClr val="F6F7F9"/>
                    </a:solidFill>
                  </a:tcPr>
                </a:tc>
                <a:tc>
                  <a:txBody>
                    <a:bodyPr wrap="square"/>
                    <a:lstStyle/>
                    <a:p>
                      <a:r>
                        <a:rPr sz="1200" b="0" i="0">
                          <a:solidFill>
                            <a:srgbClr val="051C2C"/>
                          </a:solidFill>
                          <a:latin typeface="Arial"/>
                        </a:rPr>
                        <a:t/>
                      </a:r>
                    </a:p>
                  </a:txBody>
                  <a:tcPr marL="95250" marR="95250" marT="38100" marB="38100" anchor="ctr">
                    <a:solidFill>
                      <a:srgbClr val="F6F7F9"/>
                    </a:solidFill>
                  </a:tcPr>
                </a:tc>
              </a:tr>
              <a:tr h="533400">
                <a:tc>
                  <a:txBody>
                    <a:bodyPr wrap="square"/>
                    <a:lstStyle/>
                    <a:p>
                      <a:r>
                        <a:rPr sz="1200" b="0" i="0">
                          <a:solidFill>
                            <a:srgbClr val="051C2C"/>
                          </a:solidFill>
                          <a:latin typeface="Arial"/>
                        </a:rPr>
                        <a:t>3</a:t>
                      </a:r>
                    </a:p>
                  </a:txBody>
                  <a:tcPr marL="95250" marR="95250" marT="38100" marB="38100" anchor="ctr">
                    <a:solidFill>
                      <a:srgbClr val="FFFFFF"/>
                    </a:solidFill>
                  </a:tcPr>
                </a:tc>
                <a:tc>
                  <a:txBody>
                    <a:bodyPr wrap="square"/>
                    <a:lstStyle/>
                    <a:p>
                      <a:r>
                        <a:rPr sz="1200" b="0" i="0">
                          <a:solidFill>
                            <a:srgbClr val="051C2C"/>
                          </a:solidFill>
                          <a:latin typeface="Arial"/>
                        </a:rPr>
                        <a:t>Each initiative is measured with the measures of its role, not one yardstick for all.</a:t>
                      </a:r>
                    </a:p>
                  </a:txBody>
                  <a:tcPr marL="95250" marR="95250" marT="38100" marB="38100" anchor="ctr">
                    <a:solidFill>
                      <a:srgbClr val="FFFFFF"/>
                    </a:solidFill>
                  </a:tcPr>
                </a:tc>
                <a:tc>
                  <a:txBody>
                    <a:bodyPr wrap="square"/>
                    <a:lstStyle/>
                    <a:p>
                      <a:r>
                        <a:rPr sz="1200" b="0" i="0">
                          <a:solidFill>
                            <a:srgbClr val="051C2C"/>
                          </a:solidFill>
                          <a:latin typeface="Arial"/>
                        </a:rPr>
                        <a:t/>
                      </a:r>
                    </a:p>
                  </a:txBody>
                  <a:tcPr marL="95250" marR="95250" marT="38100" marB="38100" anchor="ctr">
                    <a:solidFill>
                      <a:srgbClr val="FFFFFF"/>
                    </a:solidFill>
                  </a:tcPr>
                </a:tc>
              </a:tr>
              <a:tr h="533400">
                <a:tc>
                  <a:txBody>
                    <a:bodyPr wrap="square"/>
                    <a:lstStyle/>
                    <a:p>
                      <a:r>
                        <a:rPr sz="1200" b="0" i="0">
                          <a:solidFill>
                            <a:srgbClr val="051C2C"/>
                          </a:solidFill>
                          <a:latin typeface="Arial"/>
                        </a:rPr>
                        <a:t>4</a:t>
                      </a:r>
                    </a:p>
                  </a:txBody>
                  <a:tcPr marL="95250" marR="95250" marT="38100" marB="38100" anchor="ctr">
                    <a:solidFill>
                      <a:srgbClr val="F6F7F9"/>
                    </a:solidFill>
                  </a:tcPr>
                </a:tc>
                <a:tc>
                  <a:txBody>
                    <a:bodyPr wrap="square"/>
                    <a:lstStyle/>
                    <a:p>
                      <a:r>
                        <a:rPr sz="1200" b="0" i="0">
                          <a:solidFill>
                            <a:srgbClr val="051C2C"/>
                          </a:solidFill>
                          <a:latin typeface="Arial"/>
                        </a:rPr>
                        <a:t>Our architecture, funding and governance choices are consistent with the chosen mix.</a:t>
                      </a:r>
                    </a:p>
                  </a:txBody>
                  <a:tcPr marL="95250" marR="95250" marT="38100" marB="38100" anchor="ctr">
                    <a:solidFill>
                      <a:srgbClr val="F6F7F9"/>
                    </a:solidFill>
                  </a:tcPr>
                </a:tc>
                <a:tc>
                  <a:txBody>
                    <a:bodyPr wrap="square"/>
                    <a:lstStyle/>
                    <a:p>
                      <a:r>
                        <a:rPr sz="1200" b="0" i="0">
                          <a:solidFill>
                            <a:srgbClr val="051C2C"/>
                          </a:solidFill>
                          <a:latin typeface="Arial"/>
                        </a:rPr>
                        <a:t/>
                      </a:r>
                    </a:p>
                  </a:txBody>
                  <a:tcPr marL="95250" marR="95250" marT="38100" marB="38100" anchor="ctr">
                    <a:solidFill>
                      <a:srgbClr val="F6F7F9"/>
                    </a:solidFill>
                  </a:tcPr>
                </a:tc>
              </a:tr>
              <a:tr h="533400">
                <a:tc>
                  <a:txBody>
                    <a:bodyPr wrap="square"/>
                    <a:lstStyle/>
                    <a:p>
                      <a:r>
                        <a:rPr sz="1200" b="0" i="0">
                          <a:solidFill>
                            <a:srgbClr val="051C2C"/>
                          </a:solidFill>
                          <a:latin typeface="Arial"/>
                        </a:rPr>
                        <a:t>5</a:t>
                      </a:r>
                    </a:p>
                  </a:txBody>
                  <a:tcPr marL="95250" marR="95250" marT="38100" marB="38100" anchor="ctr">
                    <a:solidFill>
                      <a:srgbClr val="FFFFFF"/>
                    </a:solidFill>
                  </a:tcPr>
                </a:tc>
                <a:tc>
                  <a:txBody>
                    <a:bodyPr wrap="square"/>
                    <a:lstStyle/>
                    <a:p>
                      <a:r>
                        <a:rPr sz="1200" b="0" i="0">
                          <a:solidFill>
                            <a:srgbClr val="051C2C"/>
                          </a:solidFill>
                          <a:latin typeface="Arial"/>
                        </a:rPr>
                        <a:t>The mix is revisited at each annual refresh of the strategy.</a:t>
                      </a:r>
                    </a:p>
                  </a:txBody>
                  <a:tcPr marL="95250" marR="95250" marT="38100" marB="38100" anchor="ctr">
                    <a:solidFill>
                      <a:srgbClr val="FFFFFF"/>
                    </a:solidFill>
                  </a:tcPr>
                </a:tc>
                <a:tc>
                  <a:txBody>
                    <a:bodyPr wrap="square"/>
                    <a:lstStyle/>
                    <a:p>
                      <a:r>
                        <a:rPr sz="1200" b="0" i="0">
                          <a:solidFill>
                            <a:srgbClr val="051C2C"/>
                          </a:solidFill>
                          <a:latin typeface="Arial"/>
                        </a:rPr>
                        <a:t/>
                      </a:r>
                    </a:p>
                  </a:txBody>
                  <a:tcPr marL="95250" marR="95250" marT="38100" marB="38100" anchor="ctr">
                    <a:solidFill>
                      <a:srgbClr val="FFFFFF"/>
                    </a:solidFill>
                  </a:tcPr>
                </a:tc>
              </a:tr>
            </a:tbl>
          </a:graphicData>
        </a:graphic>
      </p:graphicFrame>
      <p:sp>
        <p:nvSpPr>
          <p:cNvPr id="6" name="TextBox 5"/>
          <p:cNvSpPr txBox="1"/>
          <p:nvPr/>
        </p:nvSpPr>
        <p:spPr>
          <a:xfrm>
            <a:off x="609600" y="6477000"/>
            <a:ext cx="7620000" cy="190500"/>
          </a:xfrm>
          <a:prstGeom prst="rect">
            <a:avLst/>
          </a:prstGeom>
          <a:noFill/>
        </p:spPr>
        <p:txBody>
          <a:bodyPr wrap="square" lIns="0" rIns="0" tIns="0" bIns="0" anchor="t">
            <a:spAutoFit/>
          </a:bodyPr>
          <a:lstStyle/>
          <a:p>
            <a:pPr algn="l"/>
            <a:r>
              <a:rPr sz="825" b="0" i="0">
                <a:solidFill>
                  <a:srgbClr val="8A949E"/>
                </a:solidFill>
                <a:latin typeface="Arial"/>
              </a:rPr>
              <a:t>SCIKIQ  |  Value proposition Track</a:t>
            </a:r>
          </a:p>
        </p:txBody>
      </p:sp>
      <p:sp>
        <p:nvSpPr>
          <p:cNvPr id="7" name="TextBox 6"/>
          <p:cNvSpPr txBox="1"/>
          <p:nvPr/>
        </p:nvSpPr>
        <p:spPr>
          <a:xfrm>
            <a:off x="10629900" y="6477000"/>
            <a:ext cx="952500" cy="190500"/>
          </a:xfrm>
          <a:prstGeom prst="rect">
            <a:avLst/>
          </a:prstGeom>
          <a:noFill/>
        </p:spPr>
        <p:txBody>
          <a:bodyPr wrap="square" lIns="0" rIns="0" tIns="0" bIns="0" anchor="t">
            <a:spAutoFit/>
          </a:bodyPr>
          <a:lstStyle/>
          <a:p>
            <a:pPr algn="r"/>
            <a:r>
              <a:rPr sz="825" b="0" i="0">
                <a:solidFill>
                  <a:srgbClr val="8A949E"/>
                </a:solidFill>
                <a:latin typeface="Arial"/>
              </a:rPr>
              <a:t>14</a:t>
            </a:r>
          </a:p>
        </p:txBody>
      </p:sp>
      <p:sp>
        <p:nvSpPr>
          <p:cNvPr id="8" name="Rectangle 7"/>
          <p:cNvSpPr/>
          <p:nvPr/>
        </p:nvSpPr>
        <p:spPr>
          <a:xfrm>
            <a:off x="609600" y="6362700"/>
            <a:ext cx="10972800" cy="9525"/>
          </a:xfrm>
          <a:prstGeom prst="rect">
            <a:avLst/>
          </a:prstGeom>
          <a:solidFill>
            <a:srgbClr val="E1E4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09600" y="533400"/>
            <a:ext cx="8572500" cy="190500"/>
          </a:xfrm>
          <a:prstGeom prst="rect">
            <a:avLst/>
          </a:prstGeom>
          <a:noFill/>
        </p:spPr>
        <p:txBody>
          <a:bodyPr wrap="square" lIns="0" rIns="0" tIns="0" bIns="0" anchor="t">
            <a:spAutoFit/>
          </a:bodyPr>
          <a:lstStyle/>
          <a:p>
            <a:pPr algn="l"/>
            <a:r>
              <a:rPr sz="900" b="1" i="0">
                <a:solidFill>
                  <a:srgbClr val="2251FF"/>
                </a:solidFill>
                <a:latin typeface="Arial"/>
              </a:rPr>
              <a:t>ILLUSTRATIVE</a:t>
            </a:r>
          </a:p>
        </p:txBody>
      </p:sp>
      <p:sp>
        <p:nvSpPr>
          <p:cNvPr id="3" name="TextBox 2"/>
          <p:cNvSpPr txBox="1"/>
          <p:nvPr/>
        </p:nvSpPr>
        <p:spPr>
          <a:xfrm>
            <a:off x="609600" y="781050"/>
            <a:ext cx="10972800" cy="571500"/>
          </a:xfrm>
          <a:prstGeom prst="rect">
            <a:avLst/>
          </a:prstGeom>
          <a:noFill/>
        </p:spPr>
        <p:txBody>
          <a:bodyPr wrap="square" lIns="0" rIns="0" tIns="0" bIns="0" anchor="t">
            <a:spAutoFit/>
          </a:bodyPr>
          <a:lstStyle/>
          <a:p>
            <a:pPr algn="l"/>
            <a:r>
              <a:rPr sz="2550" b="0" i="0">
                <a:solidFill>
                  <a:srgbClr val="051C2C"/>
                </a:solidFill>
                <a:latin typeface="Georgia"/>
              </a:rPr>
              <a:t>How it looks in six industries</a:t>
            </a:r>
          </a:p>
        </p:txBody>
      </p:sp>
      <p:graphicFrame>
        <p:nvGraphicFramePr>
          <p:cNvPr id="4" name="Table 3"/>
          <p:cNvGraphicFramePr>
            <a:graphicFrameLocks noGrp="1"/>
          </p:cNvGraphicFramePr>
          <p:nvPr/>
        </p:nvGraphicFramePr>
        <p:xfrm>
          <a:off x="609600" y="1504950"/>
          <a:ext cx="10972797" cy="3733800"/>
        </p:xfrm>
        <a:graphic>
          <a:graphicData uri="http://schemas.openxmlformats.org/drawingml/2006/table">
            <a:tbl>
              <a:tblPr firstRow="1" bandRow="1">
                <a:tableStyleId>{5C22544A-7EE6-4342-B048-85BDC9FD1C3A}</a:tableStyleId>
              </a:tblPr>
              <a:tblGrid>
                <a:gridCol w="1592825"/>
                <a:gridCol w="3539612"/>
                <a:gridCol w="3539612"/>
                <a:gridCol w="2300748"/>
              </a:tblGrid>
              <a:tr h="533400">
                <a:tc>
                  <a:txBody>
                    <a:bodyPr wrap="square"/>
                    <a:lstStyle/>
                    <a:p>
                      <a:r>
                        <a:rPr sz="900" b="1" i="0">
                          <a:solidFill>
                            <a:srgbClr val="FFFFFF"/>
                          </a:solidFill>
                          <a:latin typeface="Arial"/>
                        </a:rPr>
                        <a:t>Industry</a:t>
                      </a:r>
                    </a:p>
                  </a:txBody>
                  <a:tcPr marL="95250" marR="95250" marT="38100" marB="38100" anchor="ctr">
                    <a:solidFill>
                      <a:srgbClr val="051C2C"/>
                    </a:solidFill>
                  </a:tcPr>
                </a:tc>
                <a:tc>
                  <a:txBody>
                    <a:bodyPr wrap="square"/>
                    <a:lstStyle/>
                    <a:p>
                      <a:r>
                        <a:rPr sz="900" b="1" i="0">
                          <a:solidFill>
                            <a:srgbClr val="FFFFFF"/>
                          </a:solidFill>
                          <a:latin typeface="Arial"/>
                        </a:rPr>
                        <a:t>Situation</a:t>
                      </a:r>
                    </a:p>
                  </a:txBody>
                  <a:tcPr marL="95250" marR="95250" marT="38100" marB="38100" anchor="ctr">
                    <a:solidFill>
                      <a:srgbClr val="051C2C"/>
                    </a:solidFill>
                  </a:tcPr>
                </a:tc>
                <a:tc>
                  <a:txBody>
                    <a:bodyPr wrap="square"/>
                    <a:lstStyle/>
                    <a:p>
                      <a:r>
                        <a:rPr sz="900" b="1" i="0">
                          <a:solidFill>
                            <a:srgbClr val="FFFFFF"/>
                          </a:solidFill>
                          <a:latin typeface="Arial"/>
                        </a:rPr>
                        <a:t>The move</a:t>
                      </a:r>
                    </a:p>
                  </a:txBody>
                  <a:tcPr marL="95250" marR="95250" marT="38100" marB="38100" anchor="ctr">
                    <a:solidFill>
                      <a:srgbClr val="051C2C"/>
                    </a:solidFill>
                  </a:tcPr>
                </a:tc>
                <a:tc>
                  <a:txBody>
                    <a:bodyPr wrap="square"/>
                    <a:lstStyle/>
                    <a:p>
                      <a:r>
                        <a:rPr sz="900" b="1" i="0">
                          <a:solidFill>
                            <a:srgbClr val="FFFFFF"/>
                          </a:solidFill>
                          <a:latin typeface="Arial"/>
                        </a:rPr>
                        <a:t>Measure</a:t>
                      </a:r>
                    </a:p>
                  </a:txBody>
                  <a:tcPr marL="95250" marR="95250" marT="38100" marB="38100" anchor="ctr">
                    <a:solidFill>
                      <a:srgbClr val="051C2C"/>
                    </a:solidFill>
                  </a:tcPr>
                </a:tc>
              </a:tr>
              <a:tr h="533400">
                <a:tc>
                  <a:txBody>
                    <a:bodyPr wrap="square"/>
                    <a:lstStyle/>
                    <a:p>
                      <a:r>
                        <a:rPr sz="900" b="0" i="0">
                          <a:solidFill>
                            <a:srgbClr val="051C2C"/>
                          </a:solidFill>
                          <a:latin typeface="Arial"/>
                        </a:rPr>
                        <a:t>Manufacturer</a:t>
                      </a:r>
                    </a:p>
                  </a:txBody>
                  <a:tcPr marL="95250" marR="95250" marT="38100" marB="38100" anchor="ctr">
                    <a:solidFill>
                      <a:srgbClr val="FFFFFF"/>
                    </a:solidFill>
                  </a:tcPr>
                </a:tc>
                <a:tc>
                  <a:txBody>
                    <a:bodyPr wrap="square"/>
                    <a:lstStyle/>
                    <a:p>
                      <a:r>
                        <a:rPr sz="900" b="0" i="0">
                          <a:solidFill>
                            <a:srgbClr val="051C2C"/>
                          </a:solidFill>
                          <a:latin typeface="Arial"/>
                        </a:rPr>
                        <a:t>Margins squeezed by input costs and price-downs, with a large installed base of parts in the field.</a:t>
                      </a:r>
                    </a:p>
                  </a:txBody>
                  <a:tcPr marL="95250" marR="95250" marT="38100" marB="38100" anchor="ctr">
                    <a:solidFill>
                      <a:srgbClr val="FFFFFF"/>
                    </a:solidFill>
                  </a:tcPr>
                </a:tc>
                <a:tc>
                  <a:txBody>
                    <a:bodyPr wrap="square"/>
                    <a:lstStyle/>
                    <a:p>
                      <a:r>
                        <a:rPr sz="900" b="0" i="0">
                          <a:solidFill>
                            <a:srgbClr val="051C2C"/>
                          </a:solidFill>
                          <a:latin typeface="Arial"/>
                        </a:rPr>
                        <a:t>Lead as enabler on pricing and plant performance, with a growth bet on service revenue from the installed base.</a:t>
                      </a:r>
                    </a:p>
                  </a:txBody>
                  <a:tcPr marL="95250" marR="95250" marT="38100" marB="38100" anchor="ctr">
                    <a:solidFill>
                      <a:srgbClr val="FFFFFF"/>
                    </a:solidFill>
                  </a:tcPr>
                </a:tc>
                <a:tc>
                  <a:txBody>
                    <a:bodyPr wrap="square"/>
                    <a:lstStyle/>
                    <a:p>
                      <a:r>
                        <a:rPr sz="900" b="0" i="0">
                          <a:solidFill>
                            <a:srgbClr val="051C2C"/>
                          </a:solidFill>
                          <a:latin typeface="Arial"/>
                        </a:rPr>
                        <a:t>Margin recovered on priced quotes; service contracts sold from installed-base data.</a:t>
                      </a:r>
                    </a:p>
                  </a:txBody>
                  <a:tcPr marL="95250" marR="95250" marT="38100" marB="38100" anchor="ctr">
                    <a:solidFill>
                      <a:srgbClr val="FFFFFF"/>
                    </a:solidFill>
                  </a:tcPr>
                </a:tc>
              </a:tr>
              <a:tr h="533400">
                <a:tc>
                  <a:txBody>
                    <a:bodyPr wrap="square"/>
                    <a:lstStyle/>
                    <a:p>
                      <a:r>
                        <a:rPr sz="900" b="0" i="0">
                          <a:solidFill>
                            <a:srgbClr val="051C2C"/>
                          </a:solidFill>
                          <a:latin typeface="Arial"/>
                        </a:rPr>
                        <a:t>Retail bank</a:t>
                      </a:r>
                    </a:p>
                  </a:txBody>
                  <a:tcPr marL="95250" marR="95250" marT="38100" marB="38100" anchor="ctr">
                    <a:solidFill>
                      <a:srgbClr val="F6F7F9"/>
                    </a:solidFill>
                  </a:tcPr>
                </a:tc>
                <a:tc>
                  <a:txBody>
                    <a:bodyPr wrap="square"/>
                    <a:lstStyle/>
                    <a:p>
                      <a:r>
                        <a:rPr sz="900" b="0" i="0">
                          <a:solidFill>
                            <a:srgbClr val="051C2C"/>
                          </a:solidFill>
                          <a:latin typeface="Arial"/>
                        </a:rPr>
                        <a:t>Supervisory findings on risk data aggregation and reporting; growth must come from existing customers.</a:t>
                      </a:r>
                    </a:p>
                  </a:txBody>
                  <a:tcPr marL="95250" marR="95250" marT="38100" marB="38100" anchor="ctr">
                    <a:solidFill>
                      <a:srgbClr val="F6F7F9"/>
                    </a:solidFill>
                  </a:tcPr>
                </a:tc>
                <a:tc>
                  <a:txBody>
                    <a:bodyPr wrap="square"/>
                    <a:lstStyle/>
                    <a:p>
                      <a:r>
                        <a:rPr sz="900" b="0" i="0">
                          <a:solidFill>
                            <a:srgbClr val="051C2C"/>
                          </a:solidFill>
                          <a:latin typeface="Arial"/>
                        </a:rPr>
                        <a:t>Lead with foundation: certified risk data and lineage first, then enabler use cases on primary relationships.</a:t>
                      </a:r>
                    </a:p>
                  </a:txBody>
                  <a:tcPr marL="95250" marR="95250" marT="38100" marB="38100" anchor="ctr">
                    <a:solidFill>
                      <a:srgbClr val="F6F7F9"/>
                    </a:solidFill>
                  </a:tcPr>
                </a:tc>
                <a:tc>
                  <a:txBody>
                    <a:bodyPr wrap="square"/>
                    <a:lstStyle/>
                    <a:p>
                      <a:r>
                        <a:rPr sz="900" b="0" i="0">
                          <a:solidFill>
                            <a:srgbClr val="051C2C"/>
                          </a:solidFill>
                          <a:latin typeface="Arial"/>
                        </a:rPr>
                        <a:t>Regulatory reports produced from certified data; products held per primary customer.</a:t>
                      </a:r>
                    </a:p>
                  </a:txBody>
                  <a:tcPr marL="95250" marR="95250" marT="38100" marB="38100" anchor="ctr">
                    <a:solidFill>
                      <a:srgbClr val="F6F7F9"/>
                    </a:solidFill>
                  </a:tcPr>
                </a:tc>
              </a:tr>
              <a:tr h="533400">
                <a:tc>
                  <a:txBody>
                    <a:bodyPr wrap="square"/>
                    <a:lstStyle/>
                    <a:p>
                      <a:r>
                        <a:rPr sz="900" b="0" i="0">
                          <a:solidFill>
                            <a:srgbClr val="051C2C"/>
                          </a:solidFill>
                          <a:latin typeface="Arial"/>
                        </a:rPr>
                        <a:t>Retailer</a:t>
                      </a:r>
                    </a:p>
                  </a:txBody>
                  <a:tcPr marL="95250" marR="95250" marT="38100" marB="38100" anchor="ctr">
                    <a:solidFill>
                      <a:srgbClr val="FFFFFF"/>
                    </a:solidFill>
                  </a:tcPr>
                </a:tc>
                <a:tc>
                  <a:txBody>
                    <a:bodyPr wrap="square"/>
                    <a:lstStyle/>
                    <a:p>
                      <a:r>
                        <a:rPr sz="900" b="0" i="0">
                          <a:solidFill>
                            <a:srgbClr val="051C2C"/>
                          </a:solidFill>
                          <a:latin typeface="Arial"/>
                        </a:rPr>
                        <a:t>Rich loyalty data, falling full-price sell-through, stores and online planning stock separately.</a:t>
                      </a:r>
                    </a:p>
                  </a:txBody>
                  <a:tcPr marL="95250" marR="95250" marT="38100" marB="38100" anchor="ctr">
                    <a:solidFill>
                      <a:srgbClr val="FFFFFF"/>
                    </a:solidFill>
                  </a:tcPr>
                </a:tc>
                <a:tc>
                  <a:txBody>
                    <a:bodyPr wrap="square"/>
                    <a:lstStyle/>
                    <a:p>
                      <a:r>
                        <a:rPr sz="900" b="0" i="0">
                          <a:solidFill>
                            <a:srgbClr val="051C2C"/>
                          </a:solidFill>
                          <a:latin typeface="Arial"/>
                        </a:rPr>
                        <a:t>Lead as enabler on pricing, ranging and one stock pool, with growth tests on personalised offers.</a:t>
                      </a:r>
                    </a:p>
                  </a:txBody>
                  <a:tcPr marL="95250" marR="95250" marT="38100" marB="38100" anchor="ctr">
                    <a:solidFill>
                      <a:srgbClr val="FFFFFF"/>
                    </a:solidFill>
                  </a:tcPr>
                </a:tc>
                <a:tc>
                  <a:txBody>
                    <a:bodyPr wrap="square"/>
                    <a:lstStyle/>
                    <a:p>
                      <a:r>
                        <a:rPr sz="900" b="0" i="0">
                          <a:solidFill>
                            <a:srgbClr val="051C2C"/>
                          </a:solidFill>
                          <a:latin typeface="Arial"/>
                        </a:rPr>
                        <a:t>Full-price sell-through; markdown cost; uplift from personalised offers.</a:t>
                      </a:r>
                    </a:p>
                  </a:txBody>
                  <a:tcPr marL="95250" marR="95250" marT="38100" marB="38100" anchor="ctr">
                    <a:solidFill>
                      <a:srgbClr val="FFFFFF"/>
                    </a:solidFill>
                  </a:tcPr>
                </a:tc>
              </a:tr>
              <a:tr h="533400">
                <a:tc>
                  <a:txBody>
                    <a:bodyPr wrap="square"/>
                    <a:lstStyle/>
                    <a:p>
                      <a:r>
                        <a:rPr sz="900" b="0" i="0">
                          <a:solidFill>
                            <a:srgbClr val="051C2C"/>
                          </a:solidFill>
                          <a:latin typeface="Arial"/>
                        </a:rPr>
                        <a:t>Hospital group</a:t>
                      </a:r>
                    </a:p>
                  </a:txBody>
                  <a:tcPr marL="95250" marR="95250" marT="38100" marB="38100" anchor="ctr">
                    <a:solidFill>
                      <a:srgbClr val="F6F7F9"/>
                    </a:solidFill>
                  </a:tcPr>
                </a:tc>
                <a:tc>
                  <a:txBody>
                    <a:bodyPr wrap="square"/>
                    <a:lstStyle/>
                    <a:p>
                      <a:r>
                        <a:rPr sz="900" b="0" i="0">
                          <a:solidFill>
                            <a:srgbClr val="051C2C"/>
                          </a:solidFill>
                          <a:latin typeface="Arial"/>
                        </a:rPr>
                        <a:t>Long waiting lists, blocked beds, a privacy incident and a coding audit.</a:t>
                      </a:r>
                    </a:p>
                  </a:txBody>
                  <a:tcPr marL="95250" marR="95250" marT="38100" marB="38100" anchor="ctr">
                    <a:solidFill>
                      <a:srgbClr val="F6F7F9"/>
                    </a:solidFill>
                  </a:tcPr>
                </a:tc>
                <a:tc>
                  <a:txBody>
                    <a:bodyPr wrap="square"/>
                    <a:lstStyle/>
                    <a:p>
                      <a:r>
                        <a:rPr sz="900" b="0" i="0">
                          <a:solidFill>
                            <a:srgbClr val="051C2C"/>
                          </a:solidFill>
                          <a:latin typeface="Arial"/>
                        </a:rPr>
                        <a:t>Lead with foundation on governed patient data and coding, then enabler work on patient flow.</a:t>
                      </a:r>
                    </a:p>
                  </a:txBody>
                  <a:tcPr marL="95250" marR="95250" marT="38100" marB="38100" anchor="ctr">
                    <a:solidFill>
                      <a:srgbClr val="F6F7F9"/>
                    </a:solidFill>
                  </a:tcPr>
                </a:tc>
                <a:tc>
                  <a:txBody>
                    <a:bodyPr wrap="square"/>
                    <a:lstStyle/>
                    <a:p>
                      <a:r>
                        <a:rPr sz="900" b="0" i="0">
                          <a:solidFill>
                            <a:srgbClr val="051C2C"/>
                          </a:solidFill>
                          <a:latin typeface="Arial"/>
                        </a:rPr>
                        <a:t>Coding accuracy; privacy incidents; delayed discharge days.</a:t>
                      </a:r>
                    </a:p>
                  </a:txBody>
                  <a:tcPr marL="95250" marR="95250" marT="38100" marB="38100" anchor="ctr">
                    <a:solidFill>
                      <a:srgbClr val="F6F7F9"/>
                    </a:solidFill>
                  </a:tcPr>
                </a:tc>
              </a:tr>
              <a:tr h="533400">
                <a:tc>
                  <a:txBody>
                    <a:bodyPr wrap="square"/>
                    <a:lstStyle/>
                    <a:p>
                      <a:r>
                        <a:rPr sz="900" b="0" i="0">
                          <a:solidFill>
                            <a:srgbClr val="051C2C"/>
                          </a:solidFill>
                          <a:latin typeface="Arial"/>
                        </a:rPr>
                        <a:t>Telecom operator</a:t>
                      </a:r>
                    </a:p>
                  </a:txBody>
                  <a:tcPr marL="95250" marR="95250" marT="38100" marB="38100" anchor="ctr">
                    <a:solidFill>
                      <a:srgbClr val="FFFFFF"/>
                    </a:solidFill>
                  </a:tcPr>
                </a:tc>
                <a:tc>
                  <a:txBody>
                    <a:bodyPr wrap="square"/>
                    <a:lstStyle/>
                    <a:p>
                      <a:r>
                        <a:rPr sz="900" b="0" i="0">
                          <a:solidFill>
                            <a:srgbClr val="051C2C"/>
                          </a:solidFill>
                          <a:latin typeface="Arial"/>
                        </a:rPr>
                        <a:t>High churn, evenly spread network capital, separate billing and CRM per line of business.</a:t>
                      </a:r>
                    </a:p>
                  </a:txBody>
                  <a:tcPr marL="95250" marR="95250" marT="38100" marB="38100" anchor="ctr">
                    <a:solidFill>
                      <a:srgbClr val="FFFFFF"/>
                    </a:solidFill>
                  </a:tcPr>
                </a:tc>
                <a:tc>
                  <a:txBody>
                    <a:bodyPr wrap="square"/>
                    <a:lstStyle/>
                    <a:p>
                      <a:r>
                        <a:rPr sz="900" b="0" i="0">
                          <a:solidFill>
                            <a:srgbClr val="051C2C"/>
                          </a:solidFill>
                          <a:latin typeface="Arial"/>
                        </a:rPr>
                        <a:t>Lead as enabler on churn and network investment, with a growth engine for business customers.</a:t>
                      </a:r>
                    </a:p>
                  </a:txBody>
                  <a:tcPr marL="95250" marR="95250" marT="38100" marB="38100" anchor="ctr">
                    <a:solidFill>
                      <a:srgbClr val="FFFFFF"/>
                    </a:solidFill>
                  </a:tcPr>
                </a:tc>
                <a:tc>
                  <a:txBody>
                    <a:bodyPr wrap="square"/>
                    <a:lstStyle/>
                    <a:p>
                      <a:r>
                        <a:rPr sz="900" b="0" i="0">
                          <a:solidFill>
                            <a:srgbClr val="051C2C"/>
                          </a:solidFill>
                          <a:latin typeface="Arial"/>
                        </a:rPr>
                        <a:t>Churn among targeted segments; return on network capital; business revenue from new offers.</a:t>
                      </a:r>
                    </a:p>
                  </a:txBody>
                  <a:tcPr marL="95250" marR="95250" marT="38100" marB="38100" anchor="ctr">
                    <a:solidFill>
                      <a:srgbClr val="FFFFFF"/>
                    </a:solidFill>
                  </a:tcPr>
                </a:tc>
              </a:tr>
              <a:tr h="533400">
                <a:tc>
                  <a:txBody>
                    <a:bodyPr wrap="square"/>
                    <a:lstStyle/>
                    <a:p>
                      <a:r>
                        <a:rPr sz="900" b="0" i="0">
                          <a:solidFill>
                            <a:srgbClr val="051C2C"/>
                          </a:solidFill>
                          <a:latin typeface="Arial"/>
                        </a:rPr>
                        <a:t>Insurer</a:t>
                      </a:r>
                    </a:p>
                  </a:txBody>
                  <a:tcPr marL="95250" marR="95250" marT="38100" marB="38100" anchor="ctr">
                    <a:solidFill>
                      <a:srgbClr val="F6F7F9"/>
                    </a:solidFill>
                  </a:tcPr>
                </a:tc>
                <a:tc>
                  <a:txBody>
                    <a:bodyPr wrap="square"/>
                    <a:lstStyle/>
                    <a:p>
                      <a:r>
                        <a:rPr sz="900" b="0" i="0">
                          <a:solidFill>
                            <a:srgbClr val="051C2C"/>
                          </a:solidFill>
                          <a:latin typeface="Arial"/>
                        </a:rPr>
                        <a:t>Combined ratio above target, claims leakage and fraud, brokers frustrated by slow quotes.</a:t>
                      </a:r>
                    </a:p>
                  </a:txBody>
                  <a:tcPr marL="95250" marR="95250" marT="38100" marB="38100" anchor="ctr">
                    <a:solidFill>
                      <a:srgbClr val="F6F7F9"/>
                    </a:solidFill>
                  </a:tcPr>
                </a:tc>
                <a:tc>
                  <a:txBody>
                    <a:bodyPr wrap="square"/>
                    <a:lstStyle/>
                    <a:p>
                      <a:r>
                        <a:rPr sz="900" b="0" i="0">
                          <a:solidFill>
                            <a:srgbClr val="051C2C"/>
                          </a:solidFill>
                          <a:latin typeface="Arial"/>
                        </a:rPr>
                        <a:t>Lead as enabler on pricing, claims and fraud, on a foundation of trusted regulatory data.</a:t>
                      </a:r>
                    </a:p>
                  </a:txBody>
                  <a:tcPr marL="95250" marR="95250" marT="38100" marB="38100" anchor="ctr">
                    <a:solidFill>
                      <a:srgbClr val="F6F7F9"/>
                    </a:solidFill>
                  </a:tcPr>
                </a:tc>
                <a:tc>
                  <a:txBody>
                    <a:bodyPr wrap="square"/>
                    <a:lstStyle/>
                    <a:p>
                      <a:r>
                        <a:rPr sz="900" b="0" i="0">
                          <a:solidFill>
                            <a:srgbClr val="051C2C"/>
                          </a:solidFill>
                          <a:latin typeface="Arial"/>
                        </a:rPr>
                        <a:t>Loss ratio by segment; leakage and fraud avoided; broker quote turnaround.</a:t>
                      </a:r>
                    </a:p>
                  </a:txBody>
                  <a:tcPr marL="95250" marR="95250" marT="38100" marB="38100" anchor="ctr">
                    <a:solidFill>
                      <a:srgbClr val="F6F7F9"/>
                    </a:solidFill>
                  </a:tcPr>
                </a:tc>
              </a:tr>
            </a:tbl>
          </a:graphicData>
        </a:graphic>
      </p:graphicFrame>
      <p:sp>
        <p:nvSpPr>
          <p:cNvPr id="5" name="TextBox 4"/>
          <p:cNvSpPr txBox="1"/>
          <p:nvPr/>
        </p:nvSpPr>
        <p:spPr>
          <a:xfrm>
            <a:off x="609600" y="6477000"/>
            <a:ext cx="7620000" cy="190500"/>
          </a:xfrm>
          <a:prstGeom prst="rect">
            <a:avLst/>
          </a:prstGeom>
          <a:noFill/>
        </p:spPr>
        <p:txBody>
          <a:bodyPr wrap="square" lIns="0" rIns="0" tIns="0" bIns="0" anchor="t">
            <a:spAutoFit/>
          </a:bodyPr>
          <a:lstStyle/>
          <a:p>
            <a:pPr algn="l"/>
            <a:r>
              <a:rPr sz="825" b="0" i="0">
                <a:solidFill>
                  <a:srgbClr val="8A949E"/>
                </a:solidFill>
                <a:latin typeface="Arial"/>
              </a:rPr>
              <a:t>SCIKIQ  |  Value proposition Track</a:t>
            </a:r>
          </a:p>
        </p:txBody>
      </p:sp>
      <p:sp>
        <p:nvSpPr>
          <p:cNvPr id="6" name="TextBox 5"/>
          <p:cNvSpPr txBox="1"/>
          <p:nvPr/>
        </p:nvSpPr>
        <p:spPr>
          <a:xfrm>
            <a:off x="10629900" y="6477000"/>
            <a:ext cx="952500" cy="190500"/>
          </a:xfrm>
          <a:prstGeom prst="rect">
            <a:avLst/>
          </a:prstGeom>
          <a:noFill/>
        </p:spPr>
        <p:txBody>
          <a:bodyPr wrap="square" lIns="0" rIns="0" tIns="0" bIns="0" anchor="t">
            <a:spAutoFit/>
          </a:bodyPr>
          <a:lstStyle/>
          <a:p>
            <a:pPr algn="r"/>
            <a:r>
              <a:rPr sz="825" b="0" i="0">
                <a:solidFill>
                  <a:srgbClr val="8A949E"/>
                </a:solidFill>
                <a:latin typeface="Arial"/>
              </a:rPr>
              <a:t>15</a:t>
            </a:r>
          </a:p>
        </p:txBody>
      </p:sp>
      <p:sp>
        <p:nvSpPr>
          <p:cNvPr id="7" name="Rectangle 6"/>
          <p:cNvSpPr/>
          <p:nvPr/>
        </p:nvSpPr>
        <p:spPr>
          <a:xfrm>
            <a:off x="609600" y="6362700"/>
            <a:ext cx="10972800" cy="9525"/>
          </a:xfrm>
          <a:prstGeom prst="rect">
            <a:avLst/>
          </a:prstGeom>
          <a:solidFill>
            <a:srgbClr val="E1E4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09600" y="533400"/>
            <a:ext cx="8572500" cy="190500"/>
          </a:xfrm>
          <a:prstGeom prst="rect">
            <a:avLst/>
          </a:prstGeom>
          <a:noFill/>
        </p:spPr>
        <p:txBody>
          <a:bodyPr wrap="square" lIns="0" rIns="0" tIns="0" bIns="0" anchor="t">
            <a:spAutoFit/>
          </a:bodyPr>
          <a:lstStyle/>
          <a:p>
            <a:pPr algn="l"/>
            <a:r>
              <a:rPr sz="900" b="1" i="0">
                <a:solidFill>
                  <a:srgbClr val="2251FF"/>
                </a:solidFill>
                <a:latin typeface="Arial"/>
              </a:rPr>
              <a:t>MEASURES</a:t>
            </a:r>
          </a:p>
        </p:txBody>
      </p:sp>
      <p:sp>
        <p:nvSpPr>
          <p:cNvPr id="3" name="TextBox 2"/>
          <p:cNvSpPr txBox="1"/>
          <p:nvPr/>
        </p:nvSpPr>
        <p:spPr>
          <a:xfrm>
            <a:off x="609600" y="781050"/>
            <a:ext cx="10972800" cy="571500"/>
          </a:xfrm>
          <a:prstGeom prst="rect">
            <a:avLst/>
          </a:prstGeom>
          <a:noFill/>
        </p:spPr>
        <p:txBody>
          <a:bodyPr wrap="square" lIns="0" rIns="0" tIns="0" bIns="0" anchor="t">
            <a:spAutoFit/>
          </a:bodyPr>
          <a:lstStyle/>
          <a:p>
            <a:pPr algn="l"/>
            <a:r>
              <a:rPr sz="2550" b="0" i="0">
                <a:solidFill>
                  <a:srgbClr val="051C2C"/>
                </a:solidFill>
                <a:latin typeface="Georgia"/>
              </a:rPr>
              <a:t>Measures for the data scorecard</a:t>
            </a:r>
          </a:p>
        </p:txBody>
      </p:sp>
      <p:graphicFrame>
        <p:nvGraphicFramePr>
          <p:cNvPr id="4" name="Table 3"/>
          <p:cNvGraphicFramePr>
            <a:graphicFrameLocks noGrp="1"/>
          </p:cNvGraphicFramePr>
          <p:nvPr/>
        </p:nvGraphicFramePr>
        <p:xfrm>
          <a:off x="609600" y="1504950"/>
          <a:ext cx="10972799" cy="4686300"/>
        </p:xfrm>
        <a:graphic>
          <a:graphicData uri="http://schemas.openxmlformats.org/drawingml/2006/table">
            <a:tbl>
              <a:tblPr firstRow="1" bandRow="1">
                <a:tableStyleId>{5C22544A-7EE6-4342-B048-85BDC9FD1C3A}</a:tableStyleId>
              </a:tblPr>
              <a:tblGrid>
                <a:gridCol w="2793076"/>
                <a:gridCol w="6783185"/>
                <a:gridCol w="1396538"/>
              </a:tblGrid>
              <a:tr h="520700">
                <a:tc>
                  <a:txBody>
                    <a:bodyPr wrap="square"/>
                    <a:lstStyle/>
                    <a:p>
                      <a:r>
                        <a:rPr sz="975" b="1" i="0">
                          <a:solidFill>
                            <a:srgbClr val="FFFFFF"/>
                          </a:solidFill>
                          <a:latin typeface="Arial"/>
                        </a:rPr>
                        <a:t>Measure</a:t>
                      </a:r>
                    </a:p>
                  </a:txBody>
                  <a:tcPr marL="95250" marR="95250" marT="38100" marB="38100" anchor="ctr">
                    <a:solidFill>
                      <a:srgbClr val="051C2C"/>
                    </a:solidFill>
                  </a:tcPr>
                </a:tc>
                <a:tc>
                  <a:txBody>
                    <a:bodyPr wrap="square"/>
                    <a:lstStyle/>
                    <a:p>
                      <a:r>
                        <a:rPr sz="975" b="1" i="0">
                          <a:solidFill>
                            <a:srgbClr val="FFFFFF"/>
                          </a:solidFill>
                          <a:latin typeface="Arial"/>
                        </a:rPr>
                        <a:t>Definition</a:t>
                      </a:r>
                    </a:p>
                  </a:txBody>
                  <a:tcPr marL="95250" marR="95250" marT="38100" marB="38100" anchor="ctr">
                    <a:solidFill>
                      <a:srgbClr val="051C2C"/>
                    </a:solidFill>
                  </a:tcPr>
                </a:tc>
                <a:tc>
                  <a:txBody>
                    <a:bodyPr wrap="square"/>
                    <a:lstStyle/>
                    <a:p>
                      <a:r>
                        <a:rPr sz="975" b="1" i="0">
                          <a:solidFill>
                            <a:srgbClr val="FFFFFF"/>
                          </a:solidFill>
                          <a:latin typeface="Arial"/>
                        </a:rPr>
                        <a:t>Lead or lag</a:t>
                      </a:r>
                    </a:p>
                  </a:txBody>
                  <a:tcPr marL="95250" marR="95250" marT="38100" marB="38100" anchor="ctr">
                    <a:solidFill>
                      <a:srgbClr val="051C2C"/>
                    </a:solidFill>
                  </a:tcPr>
                </a:tc>
              </a:tr>
              <a:tr h="520700">
                <a:tc>
                  <a:txBody>
                    <a:bodyPr wrap="square"/>
                    <a:lstStyle/>
                    <a:p>
                      <a:r>
                        <a:rPr sz="975" b="0" i="0">
                          <a:solidFill>
                            <a:srgbClr val="051C2C"/>
                          </a:solidFill>
                          <a:latin typeface="Arial"/>
                        </a:rPr>
                        <a:t>Initiatives traced to a goal</a:t>
                      </a:r>
                    </a:p>
                  </a:txBody>
                  <a:tcPr marL="95250" marR="95250" marT="38100" marB="38100" anchor="ctr">
                    <a:solidFill>
                      <a:srgbClr val="FFFFFF"/>
                    </a:solidFill>
                  </a:tcPr>
                </a:tc>
                <a:tc>
                  <a:txBody>
                    <a:bodyPr wrap="square"/>
                    <a:lstStyle/>
                    <a:p>
                      <a:r>
                        <a:rPr sz="975" b="0" i="0">
                          <a:solidFill>
                            <a:srgbClr val="051C2C"/>
                          </a:solidFill>
                          <a:latin typeface="Arial"/>
                        </a:rPr>
                        <a:t>Share of funded data initiatives that name a strategic goal and a role</a:t>
                      </a:r>
                    </a:p>
                  </a:txBody>
                  <a:tcPr marL="95250" marR="95250" marT="38100" marB="38100" anchor="ctr">
                    <a:solidFill>
                      <a:srgbClr val="FFFFFF"/>
                    </a:solidFill>
                  </a:tcPr>
                </a:tc>
                <a:tc>
                  <a:txBody>
                    <a:bodyPr wrap="square"/>
                    <a:lstStyle/>
                    <a:p>
                      <a:r>
                        <a:rPr sz="975" b="0" i="0">
                          <a:solidFill>
                            <a:srgbClr val="051C2C"/>
                          </a:solidFill>
                          <a:latin typeface="Arial"/>
                        </a:rPr>
                        <a:t>Lead</a:t>
                      </a:r>
                    </a:p>
                  </a:txBody>
                  <a:tcPr marL="95250" marR="95250" marT="38100" marB="38100" anchor="ctr">
                    <a:solidFill>
                      <a:srgbClr val="FFFFFF"/>
                    </a:solidFill>
                  </a:tcPr>
                </a:tc>
              </a:tr>
              <a:tr h="520700">
                <a:tc>
                  <a:txBody>
                    <a:bodyPr wrap="square"/>
                    <a:lstStyle/>
                    <a:p>
                      <a:r>
                        <a:rPr sz="975" b="0" i="0">
                          <a:solidFill>
                            <a:srgbClr val="051C2C"/>
                          </a:solidFill>
                          <a:latin typeface="Arial"/>
                        </a:rPr>
                        <a:t>Time to onboard a source</a:t>
                      </a:r>
                    </a:p>
                  </a:txBody>
                  <a:tcPr marL="95250" marR="95250" marT="38100" marB="38100" anchor="ctr">
                    <a:solidFill>
                      <a:srgbClr val="F6F7F9"/>
                    </a:solidFill>
                  </a:tcPr>
                </a:tc>
                <a:tc>
                  <a:txBody>
                    <a:bodyPr wrap="square"/>
                    <a:lstStyle/>
                    <a:p>
                      <a:r>
                        <a:rPr sz="975" b="0" i="0">
                          <a:solidFill>
                            <a:srgbClr val="051C2C"/>
                          </a:solidFill>
                          <a:latin typeface="Arial"/>
                        </a:rPr>
                        <a:t>Working days from request to a new source being available and governed</a:t>
                      </a:r>
                    </a:p>
                  </a:txBody>
                  <a:tcPr marL="95250" marR="95250" marT="38100" marB="38100" anchor="ctr">
                    <a:solidFill>
                      <a:srgbClr val="F6F7F9"/>
                    </a:solidFill>
                  </a:tcPr>
                </a:tc>
                <a:tc>
                  <a:txBody>
                    <a:bodyPr wrap="square"/>
                    <a:lstStyle/>
                    <a:p>
                      <a:r>
                        <a:rPr sz="975" b="0" i="0">
                          <a:solidFill>
                            <a:srgbClr val="051C2C"/>
                          </a:solidFill>
                          <a:latin typeface="Arial"/>
                        </a:rPr>
                        <a:t>Lead</a:t>
                      </a:r>
                    </a:p>
                  </a:txBody>
                  <a:tcPr marL="95250" marR="95250" marT="38100" marB="38100" anchor="ctr">
                    <a:solidFill>
                      <a:srgbClr val="F6F7F9"/>
                    </a:solidFill>
                  </a:tcPr>
                </a:tc>
              </a:tr>
              <a:tr h="520700">
                <a:tc>
                  <a:txBody>
                    <a:bodyPr wrap="square"/>
                    <a:lstStyle/>
                    <a:p>
                      <a:r>
                        <a:rPr sz="975" b="0" i="0">
                          <a:solidFill>
                            <a:srgbClr val="051C2C"/>
                          </a:solidFill>
                          <a:latin typeface="Arial"/>
                        </a:rPr>
                        <a:t>Time to access</a:t>
                      </a:r>
                    </a:p>
                  </a:txBody>
                  <a:tcPr marL="95250" marR="95250" marT="38100" marB="38100" anchor="ctr">
                    <a:solidFill>
                      <a:srgbClr val="FFFFFF"/>
                    </a:solidFill>
                  </a:tcPr>
                </a:tc>
                <a:tc>
                  <a:txBody>
                    <a:bodyPr wrap="square"/>
                    <a:lstStyle/>
                    <a:p>
                      <a:r>
                        <a:rPr sz="975" b="0" i="0">
                          <a:solidFill>
                            <a:srgbClr val="051C2C"/>
                          </a:solidFill>
                          <a:latin typeface="Arial"/>
                        </a:rPr>
                        <a:t>Working days from a user's request to usable access to existing data</a:t>
                      </a:r>
                    </a:p>
                  </a:txBody>
                  <a:tcPr marL="95250" marR="95250" marT="38100" marB="38100" anchor="ctr">
                    <a:solidFill>
                      <a:srgbClr val="FFFFFF"/>
                    </a:solidFill>
                  </a:tcPr>
                </a:tc>
                <a:tc>
                  <a:txBody>
                    <a:bodyPr wrap="square"/>
                    <a:lstStyle/>
                    <a:p>
                      <a:r>
                        <a:rPr sz="975" b="0" i="0">
                          <a:solidFill>
                            <a:srgbClr val="051C2C"/>
                          </a:solidFill>
                          <a:latin typeface="Arial"/>
                        </a:rPr>
                        <a:t>Lead</a:t>
                      </a:r>
                    </a:p>
                  </a:txBody>
                  <a:tcPr marL="95250" marR="95250" marT="38100" marB="38100" anchor="ctr">
                    <a:solidFill>
                      <a:srgbClr val="FFFFFF"/>
                    </a:solidFill>
                  </a:tcPr>
                </a:tc>
              </a:tr>
              <a:tr h="520700">
                <a:tc>
                  <a:txBody>
                    <a:bodyPr wrap="square"/>
                    <a:lstStyle/>
                    <a:p>
                      <a:r>
                        <a:rPr sz="975" b="0" i="0">
                          <a:solidFill>
                            <a:srgbClr val="051C2C"/>
                          </a:solidFill>
                          <a:latin typeface="Arial"/>
                        </a:rPr>
                        <a:t>Data product adoption</a:t>
                      </a:r>
                    </a:p>
                  </a:txBody>
                  <a:tcPr marL="95250" marR="95250" marT="38100" marB="38100" anchor="ctr">
                    <a:solidFill>
                      <a:srgbClr val="F6F7F9"/>
                    </a:solidFill>
                  </a:tcPr>
                </a:tc>
                <a:tc>
                  <a:txBody>
                    <a:bodyPr wrap="square"/>
                    <a:lstStyle/>
                    <a:p>
                      <a:r>
                        <a:rPr sz="975" b="0" i="0">
                          <a:solidFill>
                            <a:srgbClr val="051C2C"/>
                          </a:solidFill>
                          <a:latin typeface="Arial"/>
                        </a:rPr>
                        <a:t>Share of target process decisions made using the intended data product</a:t>
                      </a:r>
                    </a:p>
                  </a:txBody>
                  <a:tcPr marL="95250" marR="95250" marT="38100" marB="38100" anchor="ctr">
                    <a:solidFill>
                      <a:srgbClr val="F6F7F9"/>
                    </a:solidFill>
                  </a:tcPr>
                </a:tc>
                <a:tc>
                  <a:txBody>
                    <a:bodyPr wrap="square"/>
                    <a:lstStyle/>
                    <a:p>
                      <a:r>
                        <a:rPr sz="975" b="0" i="0">
                          <a:solidFill>
                            <a:srgbClr val="051C2C"/>
                          </a:solidFill>
                          <a:latin typeface="Arial"/>
                        </a:rPr>
                        <a:t>Lead</a:t>
                      </a:r>
                    </a:p>
                  </a:txBody>
                  <a:tcPr marL="95250" marR="95250" marT="38100" marB="38100" anchor="ctr">
                    <a:solidFill>
                      <a:srgbClr val="F6F7F9"/>
                    </a:solidFill>
                  </a:tcPr>
                </a:tc>
              </a:tr>
              <a:tr h="520700">
                <a:tc>
                  <a:txBody>
                    <a:bodyPr wrap="square"/>
                    <a:lstStyle/>
                    <a:p>
                      <a:r>
                        <a:rPr sz="975" b="0" i="0">
                          <a:solidFill>
                            <a:srgbClr val="051C2C"/>
                          </a:solidFill>
                          <a:latin typeface="Arial"/>
                        </a:rPr>
                        <a:t>Experiment repeat rate</a:t>
                      </a:r>
                    </a:p>
                  </a:txBody>
                  <a:tcPr marL="95250" marR="95250" marT="38100" marB="38100" anchor="ctr">
                    <a:solidFill>
                      <a:srgbClr val="FFFFFF"/>
                    </a:solidFill>
                  </a:tcPr>
                </a:tc>
                <a:tc>
                  <a:txBody>
                    <a:bodyPr wrap="square"/>
                    <a:lstStyle/>
                    <a:p>
                      <a:r>
                        <a:rPr sz="975" b="0" i="0">
                          <a:solidFill>
                            <a:srgbClr val="051C2C"/>
                          </a:solidFill>
                          <a:latin typeface="Arial"/>
                        </a:rPr>
                        <a:t>Share of growth experiments that become repeatable offers or processes</a:t>
                      </a:r>
                    </a:p>
                  </a:txBody>
                  <a:tcPr marL="95250" marR="95250" marT="38100" marB="38100" anchor="ctr">
                    <a:solidFill>
                      <a:srgbClr val="FFFFFF"/>
                    </a:solidFill>
                  </a:tcPr>
                </a:tc>
                <a:tc>
                  <a:txBody>
                    <a:bodyPr wrap="square"/>
                    <a:lstStyle/>
                    <a:p>
                      <a:r>
                        <a:rPr sz="975" b="0" i="0">
                          <a:solidFill>
                            <a:srgbClr val="051C2C"/>
                          </a:solidFill>
                          <a:latin typeface="Arial"/>
                        </a:rPr>
                        <a:t>Lead</a:t>
                      </a:r>
                    </a:p>
                  </a:txBody>
                  <a:tcPr marL="95250" marR="95250" marT="38100" marB="38100" anchor="ctr">
                    <a:solidFill>
                      <a:srgbClr val="FFFFFF"/>
                    </a:solidFill>
                  </a:tcPr>
                </a:tc>
              </a:tr>
              <a:tr h="520700">
                <a:tc>
                  <a:txBody>
                    <a:bodyPr wrap="square"/>
                    <a:lstStyle/>
                    <a:p>
                      <a:r>
                        <a:rPr sz="975" b="0" i="0">
                          <a:solidFill>
                            <a:srgbClr val="051C2C"/>
                          </a:solidFill>
                          <a:latin typeface="Arial"/>
                        </a:rPr>
                        <a:t>Process value realised</a:t>
                      </a:r>
                    </a:p>
                  </a:txBody>
                  <a:tcPr marL="95250" marR="95250" marT="38100" marB="38100" anchor="ctr">
                    <a:solidFill>
                      <a:srgbClr val="F6F7F9"/>
                    </a:solidFill>
                  </a:tcPr>
                </a:tc>
                <a:tc>
                  <a:txBody>
                    <a:bodyPr wrap="square"/>
                    <a:lstStyle/>
                    <a:p>
                      <a:r>
                        <a:rPr sz="975" b="0" i="0">
                          <a:solidFill>
                            <a:srgbClr val="051C2C"/>
                          </a:solidFill>
                          <a:latin typeface="Arial"/>
                        </a:rPr>
                        <a:t>Benefit confirmed by finance from enabler initiatives against baseline</a:t>
                      </a:r>
                    </a:p>
                  </a:txBody>
                  <a:tcPr marL="95250" marR="95250" marT="38100" marB="38100" anchor="ctr">
                    <a:solidFill>
                      <a:srgbClr val="F6F7F9"/>
                    </a:solidFill>
                  </a:tcPr>
                </a:tc>
                <a:tc>
                  <a:txBody>
                    <a:bodyPr wrap="square"/>
                    <a:lstStyle/>
                    <a:p>
                      <a:r>
                        <a:rPr sz="975" b="0" i="0">
                          <a:solidFill>
                            <a:srgbClr val="051C2C"/>
                          </a:solidFill>
                          <a:latin typeface="Arial"/>
                        </a:rPr>
                        <a:t>Lag</a:t>
                      </a:r>
                    </a:p>
                  </a:txBody>
                  <a:tcPr marL="95250" marR="95250" marT="38100" marB="38100" anchor="ctr">
                    <a:solidFill>
                      <a:srgbClr val="F6F7F9"/>
                    </a:solidFill>
                  </a:tcPr>
                </a:tc>
              </a:tr>
              <a:tr h="520700">
                <a:tc>
                  <a:txBody>
                    <a:bodyPr wrap="square"/>
                    <a:lstStyle/>
                    <a:p>
                      <a:r>
                        <a:rPr sz="975" b="0" i="0">
                          <a:solidFill>
                            <a:srgbClr val="051C2C"/>
                          </a:solidFill>
                          <a:latin typeface="Arial"/>
                        </a:rPr>
                        <a:t>Revenue from data-led offers</a:t>
                      </a:r>
                    </a:p>
                  </a:txBody>
                  <a:tcPr marL="95250" marR="95250" marT="38100" marB="38100" anchor="ctr">
                    <a:solidFill>
                      <a:srgbClr val="FFFFFF"/>
                    </a:solidFill>
                  </a:tcPr>
                </a:tc>
                <a:tc>
                  <a:txBody>
                    <a:bodyPr wrap="square"/>
                    <a:lstStyle/>
                    <a:p>
                      <a:r>
                        <a:rPr sz="975" b="0" i="0">
                          <a:solidFill>
                            <a:srgbClr val="051C2C"/>
                          </a:solidFill>
                          <a:latin typeface="Arial"/>
                        </a:rPr>
                        <a:t>Revenue from products and services that depend on data to exist</a:t>
                      </a:r>
                    </a:p>
                  </a:txBody>
                  <a:tcPr marL="95250" marR="95250" marT="38100" marB="38100" anchor="ctr">
                    <a:solidFill>
                      <a:srgbClr val="FFFFFF"/>
                    </a:solidFill>
                  </a:tcPr>
                </a:tc>
                <a:tc>
                  <a:txBody>
                    <a:bodyPr wrap="square"/>
                    <a:lstStyle/>
                    <a:p>
                      <a:r>
                        <a:rPr sz="975" b="0" i="0">
                          <a:solidFill>
                            <a:srgbClr val="051C2C"/>
                          </a:solidFill>
                          <a:latin typeface="Arial"/>
                        </a:rPr>
                        <a:t>Lag</a:t>
                      </a:r>
                    </a:p>
                  </a:txBody>
                  <a:tcPr marL="95250" marR="95250" marT="38100" marB="38100" anchor="ctr">
                    <a:solidFill>
                      <a:srgbClr val="FFFFFF"/>
                    </a:solidFill>
                  </a:tcPr>
                </a:tc>
              </a:tr>
              <a:tr h="520700">
                <a:tc>
                  <a:txBody>
                    <a:bodyPr wrap="square"/>
                    <a:lstStyle/>
                    <a:p>
                      <a:r>
                        <a:rPr sz="975" b="0" i="0">
                          <a:solidFill>
                            <a:srgbClr val="051C2C"/>
                          </a:solidFill>
                          <a:latin typeface="Arial"/>
                        </a:rPr>
                        <a:t>Platform availability</a:t>
                      </a:r>
                    </a:p>
                  </a:txBody>
                  <a:tcPr marL="95250" marR="95250" marT="38100" marB="38100" anchor="ctr">
                    <a:solidFill>
                      <a:srgbClr val="F6F7F9"/>
                    </a:solidFill>
                  </a:tcPr>
                </a:tc>
                <a:tc>
                  <a:txBody>
                    <a:bodyPr wrap="square"/>
                    <a:lstStyle/>
                    <a:p>
                      <a:r>
                        <a:rPr sz="975" b="0" i="0">
                          <a:solidFill>
                            <a:srgbClr val="051C2C"/>
                          </a:solidFill>
                          <a:latin typeface="Arial"/>
                        </a:rPr>
                        <a:t>Share of business hours the shared data services meet their service level</a:t>
                      </a:r>
                    </a:p>
                  </a:txBody>
                  <a:tcPr marL="95250" marR="95250" marT="38100" marB="38100" anchor="ctr">
                    <a:solidFill>
                      <a:srgbClr val="F6F7F9"/>
                    </a:solidFill>
                  </a:tcPr>
                </a:tc>
                <a:tc>
                  <a:txBody>
                    <a:bodyPr wrap="square"/>
                    <a:lstStyle/>
                    <a:p>
                      <a:r>
                        <a:rPr sz="975" b="0" i="0">
                          <a:solidFill>
                            <a:srgbClr val="051C2C"/>
                          </a:solidFill>
                          <a:latin typeface="Arial"/>
                        </a:rPr>
                        <a:t>Lag</a:t>
                      </a:r>
                    </a:p>
                  </a:txBody>
                  <a:tcPr marL="95250" marR="95250" marT="38100" marB="38100" anchor="ctr">
                    <a:solidFill>
                      <a:srgbClr val="F6F7F9"/>
                    </a:solidFill>
                  </a:tcPr>
                </a:tc>
              </a:tr>
            </a:tbl>
          </a:graphicData>
        </a:graphic>
      </p:graphicFrame>
      <p:sp>
        <p:nvSpPr>
          <p:cNvPr id="5" name="TextBox 4"/>
          <p:cNvSpPr txBox="1"/>
          <p:nvPr/>
        </p:nvSpPr>
        <p:spPr>
          <a:xfrm>
            <a:off x="609600" y="6477000"/>
            <a:ext cx="7620000" cy="190500"/>
          </a:xfrm>
          <a:prstGeom prst="rect">
            <a:avLst/>
          </a:prstGeom>
          <a:noFill/>
        </p:spPr>
        <p:txBody>
          <a:bodyPr wrap="square" lIns="0" rIns="0" tIns="0" bIns="0" anchor="t">
            <a:spAutoFit/>
          </a:bodyPr>
          <a:lstStyle/>
          <a:p>
            <a:pPr algn="l"/>
            <a:r>
              <a:rPr sz="825" b="0" i="0">
                <a:solidFill>
                  <a:srgbClr val="8A949E"/>
                </a:solidFill>
                <a:latin typeface="Arial"/>
              </a:rPr>
              <a:t>SCIKIQ  |  Value proposition Track</a:t>
            </a:r>
          </a:p>
        </p:txBody>
      </p:sp>
      <p:sp>
        <p:nvSpPr>
          <p:cNvPr id="6" name="TextBox 5"/>
          <p:cNvSpPr txBox="1"/>
          <p:nvPr/>
        </p:nvSpPr>
        <p:spPr>
          <a:xfrm>
            <a:off x="10629900" y="6477000"/>
            <a:ext cx="952500" cy="190500"/>
          </a:xfrm>
          <a:prstGeom prst="rect">
            <a:avLst/>
          </a:prstGeom>
          <a:noFill/>
        </p:spPr>
        <p:txBody>
          <a:bodyPr wrap="square" lIns="0" rIns="0" tIns="0" bIns="0" anchor="t">
            <a:spAutoFit/>
          </a:bodyPr>
          <a:lstStyle/>
          <a:p>
            <a:pPr algn="r"/>
            <a:r>
              <a:rPr sz="825" b="0" i="0">
                <a:solidFill>
                  <a:srgbClr val="8A949E"/>
                </a:solidFill>
                <a:latin typeface="Arial"/>
              </a:rPr>
              <a:t>16</a:t>
            </a:r>
          </a:p>
        </p:txBody>
      </p:sp>
      <p:sp>
        <p:nvSpPr>
          <p:cNvPr id="7" name="Rectangle 6"/>
          <p:cNvSpPr/>
          <p:nvPr/>
        </p:nvSpPr>
        <p:spPr>
          <a:xfrm>
            <a:off x="609600" y="6362700"/>
            <a:ext cx="10972800" cy="9525"/>
          </a:xfrm>
          <a:prstGeom prst="rect">
            <a:avLst/>
          </a:prstGeom>
          <a:solidFill>
            <a:srgbClr val="E1E4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2000" cy="6858000"/>
          </a:xfrm>
          <a:prstGeom prst="rect">
            <a:avLst/>
          </a:prstGeom>
          <a:solidFill>
            <a:srgbClr val="F6F7F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914400" y="1905000"/>
            <a:ext cx="2857500" cy="1524000"/>
          </a:xfrm>
          <a:prstGeom prst="rect">
            <a:avLst/>
          </a:prstGeom>
          <a:noFill/>
        </p:spPr>
        <p:txBody>
          <a:bodyPr wrap="square" lIns="0" rIns="0" tIns="0" bIns="0" anchor="t">
            <a:spAutoFit/>
          </a:bodyPr>
          <a:lstStyle/>
          <a:p>
            <a:pPr algn="l"/>
            <a:r>
              <a:rPr sz="10500" b="0" i="0">
                <a:solidFill>
                  <a:srgbClr val="2251FF"/>
                </a:solidFill>
                <a:latin typeface="Georgia"/>
              </a:rPr>
              <a:t>3</a:t>
            </a:r>
          </a:p>
        </p:txBody>
      </p:sp>
      <p:sp>
        <p:nvSpPr>
          <p:cNvPr id="4" name="TextBox 3"/>
          <p:cNvSpPr txBox="1"/>
          <p:nvPr/>
        </p:nvSpPr>
        <p:spPr>
          <a:xfrm>
            <a:off x="914400" y="3619500"/>
            <a:ext cx="9525000" cy="762000"/>
          </a:xfrm>
          <a:prstGeom prst="rect">
            <a:avLst/>
          </a:prstGeom>
          <a:noFill/>
        </p:spPr>
        <p:txBody>
          <a:bodyPr wrap="square" lIns="0" rIns="0" tIns="0" bIns="0" anchor="t">
            <a:spAutoFit/>
          </a:bodyPr>
          <a:lstStyle/>
          <a:p>
            <a:pPr algn="l"/>
            <a:r>
              <a:rPr sz="3900" b="0" i="0">
                <a:solidFill>
                  <a:srgbClr val="051C2C"/>
                </a:solidFill>
                <a:latin typeface="Georgia"/>
              </a:rPr>
              <a:t>Making it happen</a:t>
            </a:r>
          </a:p>
        </p:txBody>
      </p:sp>
      <p:sp>
        <p:nvSpPr>
          <p:cNvPr id="5" name="TextBox 4"/>
          <p:cNvSpPr txBox="1"/>
          <p:nvPr/>
        </p:nvSpPr>
        <p:spPr>
          <a:xfrm>
            <a:off x="914400" y="4381500"/>
            <a:ext cx="9525000" cy="381000"/>
          </a:xfrm>
          <a:prstGeom prst="rect">
            <a:avLst/>
          </a:prstGeom>
          <a:noFill/>
        </p:spPr>
        <p:txBody>
          <a:bodyPr wrap="square" lIns="0" rIns="0" tIns="0" bIns="0" anchor="t">
            <a:spAutoFit/>
          </a:bodyPr>
          <a:lstStyle/>
          <a:p>
            <a:pPr algn="l"/>
            <a:r>
              <a:rPr sz="1650" b="0" i="0">
                <a:solidFill>
                  <a:srgbClr val="5B6772"/>
                </a:solidFill>
                <a:latin typeface="Arial"/>
              </a:rPr>
              <a:t>Traps, the first 90 days and where SCIKIQ fits</a:t>
            </a:r>
          </a:p>
        </p:txBody>
      </p:sp>
      <p:sp>
        <p:nvSpPr>
          <p:cNvPr id="6" name="TextBox 5"/>
          <p:cNvSpPr txBox="1"/>
          <p:nvPr/>
        </p:nvSpPr>
        <p:spPr>
          <a:xfrm>
            <a:off x="609600" y="6477000"/>
            <a:ext cx="7620000" cy="190500"/>
          </a:xfrm>
          <a:prstGeom prst="rect">
            <a:avLst/>
          </a:prstGeom>
          <a:noFill/>
        </p:spPr>
        <p:txBody>
          <a:bodyPr wrap="square" lIns="0" rIns="0" tIns="0" bIns="0" anchor="t">
            <a:spAutoFit/>
          </a:bodyPr>
          <a:lstStyle/>
          <a:p>
            <a:pPr algn="l"/>
            <a:r>
              <a:rPr sz="825" b="0" i="0">
                <a:solidFill>
                  <a:srgbClr val="8A949E"/>
                </a:solidFill>
                <a:latin typeface="Arial"/>
              </a:rPr>
              <a:t>SCIKIQ  |  Value proposition Track</a:t>
            </a:r>
          </a:p>
        </p:txBody>
      </p:sp>
      <p:sp>
        <p:nvSpPr>
          <p:cNvPr id="7" name="TextBox 6"/>
          <p:cNvSpPr txBox="1"/>
          <p:nvPr/>
        </p:nvSpPr>
        <p:spPr>
          <a:xfrm>
            <a:off x="10629900" y="6477000"/>
            <a:ext cx="952500" cy="190500"/>
          </a:xfrm>
          <a:prstGeom prst="rect">
            <a:avLst/>
          </a:prstGeom>
          <a:noFill/>
        </p:spPr>
        <p:txBody>
          <a:bodyPr wrap="square" lIns="0" rIns="0" tIns="0" bIns="0" anchor="t">
            <a:spAutoFit/>
          </a:bodyPr>
          <a:lstStyle/>
          <a:p>
            <a:pPr algn="r"/>
            <a:r>
              <a:rPr sz="825" b="0" i="0">
                <a:solidFill>
                  <a:srgbClr val="8A949E"/>
                </a:solidFill>
                <a:latin typeface="Arial"/>
              </a:rPr>
              <a:t>17</a:t>
            </a:r>
          </a:p>
        </p:txBody>
      </p:sp>
      <p:sp>
        <p:nvSpPr>
          <p:cNvPr id="8" name="Rectangle 7"/>
          <p:cNvSpPr/>
          <p:nvPr/>
        </p:nvSpPr>
        <p:spPr>
          <a:xfrm>
            <a:off x="609600" y="6362700"/>
            <a:ext cx="10972800" cy="9525"/>
          </a:xfrm>
          <a:prstGeom prst="rect">
            <a:avLst/>
          </a:prstGeom>
          <a:solidFill>
            <a:srgbClr val="E1E4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09600" y="533400"/>
            <a:ext cx="8572500" cy="190500"/>
          </a:xfrm>
          <a:prstGeom prst="rect">
            <a:avLst/>
          </a:prstGeom>
          <a:noFill/>
        </p:spPr>
        <p:txBody>
          <a:bodyPr wrap="square" lIns="0" rIns="0" tIns="0" bIns="0" anchor="t">
            <a:spAutoFit/>
          </a:bodyPr>
          <a:lstStyle/>
          <a:p>
            <a:pPr algn="l"/>
            <a:r>
              <a:rPr sz="900" b="1" i="0">
                <a:solidFill>
                  <a:srgbClr val="2251FF"/>
                </a:solidFill>
                <a:latin typeface="Arial"/>
              </a:rPr>
              <a:t>VALUE PROPOSITION</a:t>
            </a:r>
          </a:p>
        </p:txBody>
      </p:sp>
      <p:sp>
        <p:nvSpPr>
          <p:cNvPr id="3" name="TextBox 2"/>
          <p:cNvSpPr txBox="1"/>
          <p:nvPr/>
        </p:nvSpPr>
        <p:spPr>
          <a:xfrm>
            <a:off x="609600" y="781050"/>
            <a:ext cx="10972800" cy="571500"/>
          </a:xfrm>
          <a:prstGeom prst="rect">
            <a:avLst/>
          </a:prstGeom>
          <a:noFill/>
        </p:spPr>
        <p:txBody>
          <a:bodyPr wrap="square" lIns="0" rIns="0" tIns="0" bIns="0" anchor="t">
            <a:spAutoFit/>
          </a:bodyPr>
          <a:lstStyle/>
          <a:p>
            <a:pPr algn="l"/>
            <a:r>
              <a:rPr sz="2550" b="0" i="0">
                <a:solidFill>
                  <a:srgbClr val="051C2C"/>
                </a:solidFill>
                <a:latin typeface="Georgia"/>
              </a:rPr>
              <a:t>Traps to avoid</a:t>
            </a:r>
          </a:p>
        </p:txBody>
      </p:sp>
      <p:sp>
        <p:nvSpPr>
          <p:cNvPr id="4" name="Rectangle 3"/>
          <p:cNvSpPr/>
          <p:nvPr/>
        </p:nvSpPr>
        <p:spPr>
          <a:xfrm>
            <a:off x="609600" y="1504950"/>
            <a:ext cx="3556000" cy="2266950"/>
          </a:xfrm>
          <a:prstGeom prst="rect">
            <a:avLst/>
          </a:prstGeom>
          <a:solidFill>
            <a:srgbClr val="FFFFFF"/>
          </a:solidFill>
          <a:ln w="9525">
            <a:solidFill>
              <a:srgbClr val="E1E4E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609600" y="1504950"/>
            <a:ext cx="3556000" cy="3810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81050" y="1695450"/>
            <a:ext cx="3213100" cy="285750"/>
          </a:xfrm>
          <a:prstGeom prst="rect">
            <a:avLst/>
          </a:prstGeom>
          <a:noFill/>
        </p:spPr>
        <p:txBody>
          <a:bodyPr wrap="square" lIns="0" rIns="0" tIns="0" bIns="0" anchor="t">
            <a:spAutoFit/>
          </a:bodyPr>
          <a:lstStyle/>
          <a:p>
            <a:pPr algn="l"/>
            <a:r>
              <a:rPr sz="1575" b="1" i="0">
                <a:solidFill>
                  <a:srgbClr val="051C2C"/>
                </a:solidFill>
                <a:latin typeface="Arial"/>
              </a:rPr>
              <a:t>One yardstick for everything</a:t>
            </a:r>
          </a:p>
        </p:txBody>
      </p:sp>
      <p:sp>
        <p:nvSpPr>
          <p:cNvPr id="7" name="TextBox 6"/>
          <p:cNvSpPr txBox="1"/>
          <p:nvPr/>
        </p:nvSpPr>
        <p:spPr>
          <a:xfrm>
            <a:off x="781050" y="2038350"/>
            <a:ext cx="3213100" cy="1600200"/>
          </a:xfrm>
          <a:prstGeom prst="rect">
            <a:avLst/>
          </a:prstGeom>
          <a:noFill/>
        </p:spPr>
        <p:txBody>
          <a:bodyPr wrap="square" lIns="0" rIns="0" tIns="0" bIns="0" anchor="t">
            <a:spAutoFit/>
          </a:bodyPr>
          <a:lstStyle/>
          <a:p>
            <a:pPr algn="l"/>
            <a:r>
              <a:rPr sz="1080" b="0" i="0">
                <a:solidFill>
                  <a:srgbClr val="5B6772"/>
                </a:solidFill>
                <a:latin typeface="Arial"/>
              </a:rPr>
              <a:t>Foundation work is judged on revenue and growth bets on uptime, so both look like failures. Counter-move: Assign each initiative a role and measure it with that role's measures.</a:t>
            </a:r>
          </a:p>
        </p:txBody>
      </p:sp>
      <p:sp>
        <p:nvSpPr>
          <p:cNvPr id="8" name="Rectangle 7"/>
          <p:cNvSpPr/>
          <p:nvPr/>
        </p:nvSpPr>
        <p:spPr>
          <a:xfrm>
            <a:off x="4318000" y="1504950"/>
            <a:ext cx="3556000" cy="2266950"/>
          </a:xfrm>
          <a:prstGeom prst="rect">
            <a:avLst/>
          </a:prstGeom>
          <a:solidFill>
            <a:srgbClr val="FFFFFF"/>
          </a:solidFill>
          <a:ln w="9525">
            <a:solidFill>
              <a:srgbClr val="E1E4E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4318000" y="1504950"/>
            <a:ext cx="3556000" cy="3810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4489450" y="1695450"/>
            <a:ext cx="3213100" cy="285750"/>
          </a:xfrm>
          <a:prstGeom prst="rect">
            <a:avLst/>
          </a:prstGeom>
          <a:noFill/>
        </p:spPr>
        <p:txBody>
          <a:bodyPr wrap="square" lIns="0" rIns="0" tIns="0" bIns="0" anchor="t">
            <a:spAutoFit/>
          </a:bodyPr>
          <a:lstStyle/>
          <a:p>
            <a:pPr algn="l"/>
            <a:r>
              <a:rPr sz="1575" b="1" i="0">
                <a:solidFill>
                  <a:srgbClr val="051C2C"/>
                </a:solidFill>
                <a:latin typeface="Arial"/>
              </a:rPr>
              <a:t>The unspoken mix</a:t>
            </a:r>
          </a:p>
        </p:txBody>
      </p:sp>
      <p:sp>
        <p:nvSpPr>
          <p:cNvPr id="11" name="TextBox 10"/>
          <p:cNvSpPr txBox="1"/>
          <p:nvPr/>
        </p:nvSpPr>
        <p:spPr>
          <a:xfrm>
            <a:off x="4489450" y="2038350"/>
            <a:ext cx="3213100" cy="1600200"/>
          </a:xfrm>
          <a:prstGeom prst="rect">
            <a:avLst/>
          </a:prstGeom>
          <a:noFill/>
        </p:spPr>
        <p:txBody>
          <a:bodyPr wrap="square" lIns="0" rIns="0" tIns="0" bIns="0" anchor="t">
            <a:spAutoFit/>
          </a:bodyPr>
          <a:lstStyle/>
          <a:p>
            <a:pPr algn="l"/>
            <a:r>
              <a:rPr sz="1080" b="0" i="0">
                <a:solidFill>
                  <a:srgbClr val="5B6772"/>
                </a:solidFill>
                <a:latin typeface="Arial"/>
              </a:rPr>
              <a:t>Different leaders assume different roles for data and judge the strategy accordingly. Counter-move: Agree the mix in a leadership workshop and write it on the strategy on a page.</a:t>
            </a:r>
          </a:p>
        </p:txBody>
      </p:sp>
      <p:sp>
        <p:nvSpPr>
          <p:cNvPr id="12" name="Rectangle 11"/>
          <p:cNvSpPr/>
          <p:nvPr/>
        </p:nvSpPr>
        <p:spPr>
          <a:xfrm>
            <a:off x="8026400" y="1504950"/>
            <a:ext cx="3556000" cy="2266950"/>
          </a:xfrm>
          <a:prstGeom prst="rect">
            <a:avLst/>
          </a:prstGeom>
          <a:solidFill>
            <a:srgbClr val="FFFFFF"/>
          </a:solidFill>
          <a:ln w="9525">
            <a:solidFill>
              <a:srgbClr val="E1E4E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ectangle 12"/>
          <p:cNvSpPr/>
          <p:nvPr/>
        </p:nvSpPr>
        <p:spPr>
          <a:xfrm>
            <a:off x="8026400" y="1504950"/>
            <a:ext cx="3556000" cy="3810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8197850" y="1695450"/>
            <a:ext cx="3213100" cy="285750"/>
          </a:xfrm>
          <a:prstGeom prst="rect">
            <a:avLst/>
          </a:prstGeom>
          <a:noFill/>
        </p:spPr>
        <p:txBody>
          <a:bodyPr wrap="square" lIns="0" rIns="0" tIns="0" bIns="0" anchor="t">
            <a:spAutoFit/>
          </a:bodyPr>
          <a:lstStyle/>
          <a:p>
            <a:pPr algn="l"/>
            <a:r>
              <a:rPr sz="1575" b="1" i="0">
                <a:solidFill>
                  <a:srgbClr val="051C2C"/>
                </a:solidFill>
                <a:latin typeface="Arial"/>
              </a:rPr>
              <a:t>Growth without a foundation</a:t>
            </a:r>
          </a:p>
        </p:txBody>
      </p:sp>
      <p:sp>
        <p:nvSpPr>
          <p:cNvPr id="15" name="TextBox 14"/>
          <p:cNvSpPr txBox="1"/>
          <p:nvPr/>
        </p:nvSpPr>
        <p:spPr>
          <a:xfrm>
            <a:off x="8197850" y="2038350"/>
            <a:ext cx="3213100" cy="1600200"/>
          </a:xfrm>
          <a:prstGeom prst="rect">
            <a:avLst/>
          </a:prstGeom>
          <a:noFill/>
        </p:spPr>
        <p:txBody>
          <a:bodyPr wrap="square" lIns="0" rIns="0" tIns="0" bIns="0" anchor="t">
            <a:spAutoFit/>
          </a:bodyPr>
          <a:lstStyle/>
          <a:p>
            <a:pPr algn="l"/>
            <a:r>
              <a:rPr sz="1064" b="0" i="0">
                <a:solidFill>
                  <a:srgbClr val="5B6772"/>
                </a:solidFill>
                <a:latin typeface="Arial"/>
              </a:rPr>
              <a:t>Pilots multiply, each with its own pipeline, and trust in reported numbers falls. Counter-move: Tie every growth bet to shared, governed data products and fund the foundation it needs.</a:t>
            </a:r>
          </a:p>
        </p:txBody>
      </p:sp>
      <p:sp>
        <p:nvSpPr>
          <p:cNvPr id="16" name="Rectangle 15"/>
          <p:cNvSpPr/>
          <p:nvPr/>
        </p:nvSpPr>
        <p:spPr>
          <a:xfrm>
            <a:off x="609600" y="3924300"/>
            <a:ext cx="3556000" cy="2266950"/>
          </a:xfrm>
          <a:prstGeom prst="rect">
            <a:avLst/>
          </a:prstGeom>
          <a:solidFill>
            <a:srgbClr val="FFFFFF"/>
          </a:solidFill>
          <a:ln w="9525">
            <a:solidFill>
              <a:srgbClr val="E1E4E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609600" y="3924300"/>
            <a:ext cx="3556000" cy="3810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781050" y="4114800"/>
            <a:ext cx="3213100" cy="285750"/>
          </a:xfrm>
          <a:prstGeom prst="rect">
            <a:avLst/>
          </a:prstGeom>
          <a:noFill/>
        </p:spPr>
        <p:txBody>
          <a:bodyPr wrap="square" lIns="0" rIns="0" tIns="0" bIns="0" anchor="t">
            <a:spAutoFit/>
          </a:bodyPr>
          <a:lstStyle/>
          <a:p>
            <a:pPr algn="l"/>
            <a:r>
              <a:rPr sz="1575" b="1" i="0">
                <a:solidFill>
                  <a:srgbClr val="051C2C"/>
                </a:solidFill>
                <a:latin typeface="Arial"/>
              </a:rPr>
              <a:t>Foundation as an end in itself</a:t>
            </a:r>
          </a:p>
        </p:txBody>
      </p:sp>
      <p:sp>
        <p:nvSpPr>
          <p:cNvPr id="19" name="TextBox 18"/>
          <p:cNvSpPr txBox="1"/>
          <p:nvPr/>
        </p:nvSpPr>
        <p:spPr>
          <a:xfrm>
            <a:off x="781050" y="4457700"/>
            <a:ext cx="3213100" cy="1600200"/>
          </a:xfrm>
          <a:prstGeom prst="rect">
            <a:avLst/>
          </a:prstGeom>
          <a:noFill/>
        </p:spPr>
        <p:txBody>
          <a:bodyPr wrap="square" lIns="0" rIns="0" tIns="0" bIns="0" anchor="t">
            <a:spAutoFit/>
          </a:bodyPr>
          <a:lstStyle/>
          <a:p>
            <a:pPr algn="l"/>
            <a:r>
              <a:rPr sz="1080" b="0" i="0">
                <a:solidFill>
                  <a:srgbClr val="5B6772"/>
                </a:solidFill>
                <a:latin typeface="Arial"/>
              </a:rPr>
              <a:t>The platform is excellent but few decisions change, and funding is cut. Counter-move: Pair every foundation investment with an enabler use case that shows value within a quarter.</a:t>
            </a:r>
          </a:p>
        </p:txBody>
      </p:sp>
      <p:sp>
        <p:nvSpPr>
          <p:cNvPr id="20" name="Rectangle 19"/>
          <p:cNvSpPr/>
          <p:nvPr/>
        </p:nvSpPr>
        <p:spPr>
          <a:xfrm>
            <a:off x="4318000" y="3924300"/>
            <a:ext cx="3556000" cy="2266950"/>
          </a:xfrm>
          <a:prstGeom prst="rect">
            <a:avLst/>
          </a:prstGeom>
          <a:solidFill>
            <a:srgbClr val="FFFFFF"/>
          </a:solidFill>
          <a:ln w="9525">
            <a:solidFill>
              <a:srgbClr val="E1E4E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Rectangle 20"/>
          <p:cNvSpPr/>
          <p:nvPr/>
        </p:nvSpPr>
        <p:spPr>
          <a:xfrm>
            <a:off x="4318000" y="3924300"/>
            <a:ext cx="3556000" cy="3810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4489450" y="4114800"/>
            <a:ext cx="3213100" cy="285750"/>
          </a:xfrm>
          <a:prstGeom prst="rect">
            <a:avLst/>
          </a:prstGeom>
          <a:noFill/>
        </p:spPr>
        <p:txBody>
          <a:bodyPr wrap="square" lIns="0" rIns="0" tIns="0" bIns="0" anchor="t">
            <a:spAutoFit/>
          </a:bodyPr>
          <a:lstStyle/>
          <a:p>
            <a:pPr algn="l"/>
            <a:r>
              <a:rPr sz="1507" b="1" i="0">
                <a:solidFill>
                  <a:srgbClr val="051C2C"/>
                </a:solidFill>
                <a:latin typeface="Arial"/>
              </a:rPr>
              <a:t>Copying another organisation's mix</a:t>
            </a:r>
          </a:p>
        </p:txBody>
      </p:sp>
      <p:sp>
        <p:nvSpPr>
          <p:cNvPr id="23" name="TextBox 22"/>
          <p:cNvSpPr txBox="1"/>
          <p:nvPr/>
        </p:nvSpPr>
        <p:spPr>
          <a:xfrm>
            <a:off x="4489450" y="4457700"/>
            <a:ext cx="3213100" cy="1600200"/>
          </a:xfrm>
          <a:prstGeom prst="rect">
            <a:avLst/>
          </a:prstGeom>
          <a:noFill/>
        </p:spPr>
        <p:txBody>
          <a:bodyPr wrap="square" lIns="0" rIns="0" tIns="0" bIns="0" anchor="t">
            <a:spAutoFit/>
          </a:bodyPr>
          <a:lstStyle/>
          <a:p>
            <a:pPr algn="l"/>
            <a:r>
              <a:rPr sz="1080" b="0" i="0">
                <a:solidFill>
                  <a:srgbClr val="5B6772"/>
                </a:solidFill>
                <a:latin typeface="Arial"/>
              </a:rPr>
              <a:t>The strategy borrows a growth narrative the business strategy does not support. Counter-move: Derive the mix from your own business goals, regulation and trust in today's data.</a:t>
            </a:r>
          </a:p>
        </p:txBody>
      </p:sp>
      <p:sp>
        <p:nvSpPr>
          <p:cNvPr id="24" name="TextBox 23"/>
          <p:cNvSpPr txBox="1"/>
          <p:nvPr/>
        </p:nvSpPr>
        <p:spPr>
          <a:xfrm>
            <a:off x="609600" y="6477000"/>
            <a:ext cx="7620000" cy="190500"/>
          </a:xfrm>
          <a:prstGeom prst="rect">
            <a:avLst/>
          </a:prstGeom>
          <a:noFill/>
        </p:spPr>
        <p:txBody>
          <a:bodyPr wrap="square" lIns="0" rIns="0" tIns="0" bIns="0" anchor="t">
            <a:spAutoFit/>
          </a:bodyPr>
          <a:lstStyle/>
          <a:p>
            <a:pPr algn="l"/>
            <a:r>
              <a:rPr sz="825" b="0" i="0">
                <a:solidFill>
                  <a:srgbClr val="8A949E"/>
                </a:solidFill>
                <a:latin typeface="Arial"/>
              </a:rPr>
              <a:t>SCIKIQ  |  Value proposition Track</a:t>
            </a:r>
          </a:p>
        </p:txBody>
      </p:sp>
      <p:sp>
        <p:nvSpPr>
          <p:cNvPr id="25" name="TextBox 24"/>
          <p:cNvSpPr txBox="1"/>
          <p:nvPr/>
        </p:nvSpPr>
        <p:spPr>
          <a:xfrm>
            <a:off x="10629900" y="6477000"/>
            <a:ext cx="952500" cy="190500"/>
          </a:xfrm>
          <a:prstGeom prst="rect">
            <a:avLst/>
          </a:prstGeom>
          <a:noFill/>
        </p:spPr>
        <p:txBody>
          <a:bodyPr wrap="square" lIns="0" rIns="0" tIns="0" bIns="0" anchor="t">
            <a:spAutoFit/>
          </a:bodyPr>
          <a:lstStyle/>
          <a:p>
            <a:pPr algn="r"/>
            <a:r>
              <a:rPr sz="825" b="0" i="0">
                <a:solidFill>
                  <a:srgbClr val="8A949E"/>
                </a:solidFill>
                <a:latin typeface="Arial"/>
              </a:rPr>
              <a:t>18</a:t>
            </a:r>
          </a:p>
        </p:txBody>
      </p:sp>
      <p:sp>
        <p:nvSpPr>
          <p:cNvPr id="26" name="Rectangle 25"/>
          <p:cNvSpPr/>
          <p:nvPr/>
        </p:nvSpPr>
        <p:spPr>
          <a:xfrm>
            <a:off x="609600" y="6362700"/>
            <a:ext cx="10972800" cy="9525"/>
          </a:xfrm>
          <a:prstGeom prst="rect">
            <a:avLst/>
          </a:prstGeom>
          <a:solidFill>
            <a:srgbClr val="E1E4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09600" y="533400"/>
            <a:ext cx="8572500" cy="190500"/>
          </a:xfrm>
          <a:prstGeom prst="rect">
            <a:avLst/>
          </a:prstGeom>
          <a:noFill/>
        </p:spPr>
        <p:txBody>
          <a:bodyPr wrap="square" lIns="0" rIns="0" tIns="0" bIns="0" anchor="t">
            <a:spAutoFit/>
          </a:bodyPr>
          <a:lstStyle/>
          <a:p>
            <a:pPr algn="l"/>
            <a:r>
              <a:rPr sz="900" b="1" i="0">
                <a:solidFill>
                  <a:srgbClr val="2251FF"/>
                </a:solidFill>
                <a:latin typeface="Arial"/>
              </a:rPr>
              <a:t>VALUE PROPOSITION</a:t>
            </a:r>
          </a:p>
        </p:txBody>
      </p:sp>
      <p:sp>
        <p:nvSpPr>
          <p:cNvPr id="3" name="TextBox 2"/>
          <p:cNvSpPr txBox="1"/>
          <p:nvPr/>
        </p:nvSpPr>
        <p:spPr>
          <a:xfrm>
            <a:off x="609600" y="781050"/>
            <a:ext cx="10972800" cy="571500"/>
          </a:xfrm>
          <a:prstGeom prst="rect">
            <a:avLst/>
          </a:prstGeom>
          <a:noFill/>
        </p:spPr>
        <p:txBody>
          <a:bodyPr wrap="square" lIns="0" rIns="0" tIns="0" bIns="0" anchor="t">
            <a:spAutoFit/>
          </a:bodyPr>
          <a:lstStyle/>
          <a:p>
            <a:pPr algn="l"/>
            <a:r>
              <a:rPr sz="2550" b="0" i="0">
                <a:solidFill>
                  <a:srgbClr val="051C2C"/>
                </a:solidFill>
                <a:latin typeface="Georgia"/>
              </a:rPr>
              <a:t>The first 90 days</a:t>
            </a:r>
          </a:p>
        </p:txBody>
      </p:sp>
      <p:sp>
        <p:nvSpPr>
          <p:cNvPr id="4" name="Rectangle 3"/>
          <p:cNvSpPr/>
          <p:nvPr/>
        </p:nvSpPr>
        <p:spPr>
          <a:xfrm>
            <a:off x="609600" y="1504950"/>
            <a:ext cx="3556000" cy="4591050"/>
          </a:xfrm>
          <a:prstGeom prst="rect">
            <a:avLst/>
          </a:prstGeom>
          <a:solidFill>
            <a:srgbClr val="EEF2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609600" y="1504950"/>
            <a:ext cx="3556000" cy="3810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81050" y="1676400"/>
            <a:ext cx="3213100" cy="476250"/>
          </a:xfrm>
          <a:prstGeom prst="rect">
            <a:avLst/>
          </a:prstGeom>
          <a:noFill/>
        </p:spPr>
        <p:txBody>
          <a:bodyPr wrap="square" lIns="0" rIns="0" tIns="0" bIns="0" anchor="t">
            <a:spAutoFit/>
          </a:bodyPr>
          <a:lstStyle/>
          <a:p>
            <a:pPr algn="l"/>
            <a:r>
              <a:rPr sz="1207" b="1" i="0">
                <a:solidFill>
                  <a:srgbClr val="051C2C"/>
                </a:solidFill>
                <a:latin typeface="Arial"/>
              </a:rPr>
              <a:t>Days 1-30: Diagnose the mix you run today</a:t>
            </a:r>
          </a:p>
        </p:txBody>
      </p:sp>
      <p:sp>
        <p:nvSpPr>
          <p:cNvPr id="7" name="Rectangle 6"/>
          <p:cNvSpPr/>
          <p:nvPr/>
        </p:nvSpPr>
        <p:spPr>
          <a:xfrm>
            <a:off x="781050" y="2362200"/>
            <a:ext cx="66675" cy="66675"/>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933450" y="2266950"/>
            <a:ext cx="3060700" cy="666750"/>
          </a:xfrm>
          <a:prstGeom prst="rect">
            <a:avLst/>
          </a:prstGeom>
          <a:noFill/>
        </p:spPr>
        <p:txBody>
          <a:bodyPr wrap="square" lIns="0" rIns="0" tIns="0" bIns="0" anchor="t">
            <a:spAutoFit/>
          </a:bodyPr>
          <a:lstStyle/>
          <a:p>
            <a:pPr algn="l"/>
            <a:r>
              <a:rPr sz="1102" b="0" i="0">
                <a:solidFill>
                  <a:srgbClr val="051C2C"/>
                </a:solidFill>
                <a:latin typeface="Arial"/>
              </a:rPr>
              <a:t>Map current initiatives to foundation, enabler and growth engine</a:t>
            </a:r>
          </a:p>
        </p:txBody>
      </p:sp>
      <p:sp>
        <p:nvSpPr>
          <p:cNvPr id="9" name="Rectangle 8"/>
          <p:cNvSpPr/>
          <p:nvPr/>
        </p:nvSpPr>
        <p:spPr>
          <a:xfrm>
            <a:off x="781050" y="3028950"/>
            <a:ext cx="66675" cy="66675"/>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933450" y="2933700"/>
            <a:ext cx="3060700" cy="666750"/>
          </a:xfrm>
          <a:prstGeom prst="rect">
            <a:avLst/>
          </a:prstGeom>
          <a:noFill/>
        </p:spPr>
        <p:txBody>
          <a:bodyPr wrap="square" lIns="0" rIns="0" tIns="0" bIns="0" anchor="t">
            <a:spAutoFit/>
          </a:bodyPr>
          <a:lstStyle/>
          <a:p>
            <a:pPr algn="l"/>
            <a:r>
              <a:rPr sz="1125" b="0" i="0">
                <a:solidFill>
                  <a:srgbClr val="051C2C"/>
                </a:solidFill>
                <a:latin typeface="Arial"/>
              </a:rPr>
              <a:t>Interview theme owners on what they expect data to deliver</a:t>
            </a:r>
          </a:p>
        </p:txBody>
      </p:sp>
      <p:sp>
        <p:nvSpPr>
          <p:cNvPr id="11" name="Rectangle 10"/>
          <p:cNvSpPr/>
          <p:nvPr/>
        </p:nvSpPr>
        <p:spPr>
          <a:xfrm>
            <a:off x="781050" y="3695700"/>
            <a:ext cx="66675" cy="66675"/>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933450" y="3600450"/>
            <a:ext cx="3060700" cy="666750"/>
          </a:xfrm>
          <a:prstGeom prst="rect">
            <a:avLst/>
          </a:prstGeom>
          <a:noFill/>
        </p:spPr>
        <p:txBody>
          <a:bodyPr wrap="square" lIns="0" rIns="0" tIns="0" bIns="0" anchor="t">
            <a:spAutoFit/>
          </a:bodyPr>
          <a:lstStyle/>
          <a:p>
            <a:pPr algn="l"/>
            <a:r>
              <a:rPr sz="1125" b="0" i="0">
                <a:solidFill>
                  <a:srgbClr val="051C2C"/>
                </a:solidFill>
                <a:latin typeface="Arial"/>
              </a:rPr>
              <a:t>Note where measures and roles do not match</a:t>
            </a:r>
          </a:p>
        </p:txBody>
      </p:sp>
      <p:sp>
        <p:nvSpPr>
          <p:cNvPr id="13" name="Rectangle 12"/>
          <p:cNvSpPr/>
          <p:nvPr/>
        </p:nvSpPr>
        <p:spPr>
          <a:xfrm>
            <a:off x="4318000" y="1504950"/>
            <a:ext cx="3556000" cy="4591050"/>
          </a:xfrm>
          <a:prstGeom prst="rect">
            <a:avLst/>
          </a:prstGeom>
          <a:solidFill>
            <a:srgbClr val="F6F7F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ectangle 13"/>
          <p:cNvSpPr/>
          <p:nvPr/>
        </p:nvSpPr>
        <p:spPr>
          <a:xfrm>
            <a:off x="4318000" y="1504950"/>
            <a:ext cx="3556000" cy="3810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4489450" y="1676400"/>
            <a:ext cx="3213100" cy="476250"/>
          </a:xfrm>
          <a:prstGeom prst="rect">
            <a:avLst/>
          </a:prstGeom>
          <a:noFill/>
        </p:spPr>
        <p:txBody>
          <a:bodyPr wrap="square" lIns="0" rIns="0" tIns="0" bIns="0" anchor="t">
            <a:spAutoFit/>
          </a:bodyPr>
          <a:lstStyle/>
          <a:p>
            <a:pPr algn="l"/>
            <a:r>
              <a:rPr sz="1320" b="1" i="0">
                <a:solidFill>
                  <a:srgbClr val="051C2C"/>
                </a:solidFill>
                <a:latin typeface="Arial"/>
              </a:rPr>
              <a:t>Days 31-60: Agree the target mix</a:t>
            </a:r>
          </a:p>
        </p:txBody>
      </p:sp>
      <p:sp>
        <p:nvSpPr>
          <p:cNvPr id="16" name="Rectangle 15"/>
          <p:cNvSpPr/>
          <p:nvPr/>
        </p:nvSpPr>
        <p:spPr>
          <a:xfrm>
            <a:off x="4489450" y="2362200"/>
            <a:ext cx="66675" cy="66675"/>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4641850" y="2266950"/>
            <a:ext cx="3060700" cy="666750"/>
          </a:xfrm>
          <a:prstGeom prst="rect">
            <a:avLst/>
          </a:prstGeom>
          <a:noFill/>
        </p:spPr>
        <p:txBody>
          <a:bodyPr wrap="square" lIns="0" rIns="0" tIns="0" bIns="0" anchor="t">
            <a:spAutoFit/>
          </a:bodyPr>
          <a:lstStyle/>
          <a:p>
            <a:pPr algn="l"/>
            <a:r>
              <a:rPr sz="1057" b="0" i="0">
                <a:solidFill>
                  <a:srgbClr val="051C2C"/>
                </a:solidFill>
                <a:latin typeface="Arial"/>
              </a:rPr>
              <a:t>Run a leadership workshop with the picker results as the starting point</a:t>
            </a:r>
          </a:p>
        </p:txBody>
      </p:sp>
      <p:sp>
        <p:nvSpPr>
          <p:cNvPr id="18" name="Rectangle 17"/>
          <p:cNvSpPr/>
          <p:nvPr/>
        </p:nvSpPr>
        <p:spPr>
          <a:xfrm>
            <a:off x="4489450" y="3028950"/>
            <a:ext cx="66675" cy="66675"/>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4641850" y="2933700"/>
            <a:ext cx="3060700" cy="666750"/>
          </a:xfrm>
          <a:prstGeom prst="rect">
            <a:avLst/>
          </a:prstGeom>
          <a:noFill/>
        </p:spPr>
        <p:txBody>
          <a:bodyPr wrap="square" lIns="0" rIns="0" tIns="0" bIns="0" anchor="t">
            <a:spAutoFit/>
          </a:bodyPr>
          <a:lstStyle/>
          <a:p>
            <a:pPr algn="l"/>
            <a:r>
              <a:rPr sz="1125" b="0" i="0">
                <a:solidFill>
                  <a:srgbClr val="051C2C"/>
                </a:solidFill>
                <a:latin typeface="Arial"/>
              </a:rPr>
              <a:t>Agree the leading role and the limits on the others</a:t>
            </a:r>
          </a:p>
        </p:txBody>
      </p:sp>
      <p:sp>
        <p:nvSpPr>
          <p:cNvPr id="20" name="Rectangle 19"/>
          <p:cNvSpPr/>
          <p:nvPr/>
        </p:nvSpPr>
        <p:spPr>
          <a:xfrm>
            <a:off x="4489450" y="3695700"/>
            <a:ext cx="66675" cy="66675"/>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4641850" y="3600450"/>
            <a:ext cx="3060700" cy="666750"/>
          </a:xfrm>
          <a:prstGeom prst="rect">
            <a:avLst/>
          </a:prstGeom>
          <a:noFill/>
        </p:spPr>
        <p:txBody>
          <a:bodyPr wrap="square" lIns="0" rIns="0" tIns="0" bIns="0" anchor="t">
            <a:spAutoFit/>
          </a:bodyPr>
          <a:lstStyle/>
          <a:p>
            <a:pPr algn="l"/>
            <a:r>
              <a:rPr sz="1125" b="0" i="0">
                <a:solidFill>
                  <a:srgbClr val="051C2C"/>
                </a:solidFill>
                <a:latin typeface="Arial"/>
              </a:rPr>
              <a:t>Link each strategic goal to initiatives through a named role</a:t>
            </a:r>
          </a:p>
        </p:txBody>
      </p:sp>
      <p:sp>
        <p:nvSpPr>
          <p:cNvPr id="22" name="Rectangle 21"/>
          <p:cNvSpPr/>
          <p:nvPr/>
        </p:nvSpPr>
        <p:spPr>
          <a:xfrm>
            <a:off x="8026400" y="1504950"/>
            <a:ext cx="3556000" cy="4591050"/>
          </a:xfrm>
          <a:prstGeom prst="rect">
            <a:avLst/>
          </a:prstGeom>
          <a:solidFill>
            <a:srgbClr val="EEF2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Rectangle 22"/>
          <p:cNvSpPr/>
          <p:nvPr/>
        </p:nvSpPr>
        <p:spPr>
          <a:xfrm>
            <a:off x="8026400" y="1504950"/>
            <a:ext cx="3556000" cy="3810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8197850" y="1676400"/>
            <a:ext cx="3213100" cy="476250"/>
          </a:xfrm>
          <a:prstGeom prst="rect">
            <a:avLst/>
          </a:prstGeom>
          <a:noFill/>
        </p:spPr>
        <p:txBody>
          <a:bodyPr wrap="square" lIns="0" rIns="0" tIns="0" bIns="0" anchor="t">
            <a:spAutoFit/>
          </a:bodyPr>
          <a:lstStyle/>
          <a:p>
            <a:pPr algn="l"/>
            <a:r>
              <a:rPr sz="1335" b="1" i="0">
                <a:solidFill>
                  <a:srgbClr val="051C2C"/>
                </a:solidFill>
                <a:latin typeface="Arial"/>
              </a:rPr>
              <a:t>Days 61-90: Make it operational</a:t>
            </a:r>
          </a:p>
        </p:txBody>
      </p:sp>
      <p:sp>
        <p:nvSpPr>
          <p:cNvPr id="25" name="Rectangle 24"/>
          <p:cNvSpPr/>
          <p:nvPr/>
        </p:nvSpPr>
        <p:spPr>
          <a:xfrm>
            <a:off x="8197850" y="2362200"/>
            <a:ext cx="66675" cy="66675"/>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TextBox 25"/>
          <p:cNvSpPr txBox="1"/>
          <p:nvPr/>
        </p:nvSpPr>
        <p:spPr>
          <a:xfrm>
            <a:off x="8350250" y="2266950"/>
            <a:ext cx="3060700" cy="666750"/>
          </a:xfrm>
          <a:prstGeom prst="rect">
            <a:avLst/>
          </a:prstGeom>
          <a:noFill/>
        </p:spPr>
        <p:txBody>
          <a:bodyPr wrap="square" lIns="0" rIns="0" tIns="0" bIns="0" anchor="t">
            <a:spAutoFit/>
          </a:bodyPr>
          <a:lstStyle/>
          <a:p>
            <a:pPr algn="l"/>
            <a:r>
              <a:rPr sz="1102" b="0" i="0">
                <a:solidFill>
                  <a:srgbClr val="051C2C"/>
                </a:solidFill>
                <a:latin typeface="Arial"/>
              </a:rPr>
              <a:t>Set role-appropriate measures and baselines for each initiative</a:t>
            </a:r>
          </a:p>
        </p:txBody>
      </p:sp>
      <p:sp>
        <p:nvSpPr>
          <p:cNvPr id="27" name="Rectangle 26"/>
          <p:cNvSpPr/>
          <p:nvPr/>
        </p:nvSpPr>
        <p:spPr>
          <a:xfrm>
            <a:off x="8197850" y="3028950"/>
            <a:ext cx="66675" cy="66675"/>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TextBox 27"/>
          <p:cNvSpPr txBox="1"/>
          <p:nvPr/>
        </p:nvSpPr>
        <p:spPr>
          <a:xfrm>
            <a:off x="8350250" y="2933700"/>
            <a:ext cx="3060700" cy="666750"/>
          </a:xfrm>
          <a:prstGeom prst="rect">
            <a:avLst/>
          </a:prstGeom>
          <a:noFill/>
        </p:spPr>
        <p:txBody>
          <a:bodyPr wrap="square" lIns="0" rIns="0" tIns="0" bIns="0" anchor="t">
            <a:spAutoFit/>
          </a:bodyPr>
          <a:lstStyle/>
          <a:p>
            <a:pPr algn="l"/>
            <a:r>
              <a:rPr sz="1125" b="0" i="0">
                <a:solidFill>
                  <a:srgbClr val="051C2C"/>
                </a:solidFill>
                <a:latin typeface="Arial"/>
              </a:rPr>
              <a:t>Align funding models to roles: run, co-funded, staged</a:t>
            </a:r>
          </a:p>
        </p:txBody>
      </p:sp>
      <p:sp>
        <p:nvSpPr>
          <p:cNvPr id="29" name="Rectangle 28"/>
          <p:cNvSpPr/>
          <p:nvPr/>
        </p:nvSpPr>
        <p:spPr>
          <a:xfrm>
            <a:off x="8197850" y="3695700"/>
            <a:ext cx="66675" cy="66675"/>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TextBox 29"/>
          <p:cNvSpPr txBox="1"/>
          <p:nvPr/>
        </p:nvSpPr>
        <p:spPr>
          <a:xfrm>
            <a:off x="8350250" y="3600450"/>
            <a:ext cx="3060700" cy="666750"/>
          </a:xfrm>
          <a:prstGeom prst="rect">
            <a:avLst/>
          </a:prstGeom>
          <a:noFill/>
        </p:spPr>
        <p:txBody>
          <a:bodyPr wrap="square" lIns="0" rIns="0" tIns="0" bIns="0" anchor="t">
            <a:spAutoFit/>
          </a:bodyPr>
          <a:lstStyle/>
          <a:p>
            <a:pPr algn="l"/>
            <a:r>
              <a:rPr sz="1057" b="0" i="0">
                <a:solidFill>
                  <a:srgbClr val="051C2C"/>
                </a:solidFill>
                <a:latin typeface="Arial"/>
              </a:rPr>
              <a:t>Publish the mix on the strategy on a page and schedule the annual review</a:t>
            </a:r>
          </a:p>
        </p:txBody>
      </p:sp>
      <p:sp>
        <p:nvSpPr>
          <p:cNvPr id="31" name="TextBox 30"/>
          <p:cNvSpPr txBox="1"/>
          <p:nvPr/>
        </p:nvSpPr>
        <p:spPr>
          <a:xfrm>
            <a:off x="609600" y="6477000"/>
            <a:ext cx="7620000" cy="190500"/>
          </a:xfrm>
          <a:prstGeom prst="rect">
            <a:avLst/>
          </a:prstGeom>
          <a:noFill/>
        </p:spPr>
        <p:txBody>
          <a:bodyPr wrap="square" lIns="0" rIns="0" tIns="0" bIns="0" anchor="t">
            <a:spAutoFit/>
          </a:bodyPr>
          <a:lstStyle/>
          <a:p>
            <a:pPr algn="l"/>
            <a:r>
              <a:rPr sz="825" b="0" i="0">
                <a:solidFill>
                  <a:srgbClr val="8A949E"/>
                </a:solidFill>
                <a:latin typeface="Arial"/>
              </a:rPr>
              <a:t>SCIKIQ  |  Value proposition Track</a:t>
            </a:r>
          </a:p>
        </p:txBody>
      </p:sp>
      <p:sp>
        <p:nvSpPr>
          <p:cNvPr id="32" name="TextBox 31"/>
          <p:cNvSpPr txBox="1"/>
          <p:nvPr/>
        </p:nvSpPr>
        <p:spPr>
          <a:xfrm>
            <a:off x="10629900" y="6477000"/>
            <a:ext cx="952500" cy="190500"/>
          </a:xfrm>
          <a:prstGeom prst="rect">
            <a:avLst/>
          </a:prstGeom>
          <a:noFill/>
        </p:spPr>
        <p:txBody>
          <a:bodyPr wrap="square" lIns="0" rIns="0" tIns="0" bIns="0" anchor="t">
            <a:spAutoFit/>
          </a:bodyPr>
          <a:lstStyle/>
          <a:p>
            <a:pPr algn="r"/>
            <a:r>
              <a:rPr sz="825" b="0" i="0">
                <a:solidFill>
                  <a:srgbClr val="8A949E"/>
                </a:solidFill>
                <a:latin typeface="Arial"/>
              </a:rPr>
              <a:t>19</a:t>
            </a:r>
          </a:p>
        </p:txBody>
      </p:sp>
      <p:sp>
        <p:nvSpPr>
          <p:cNvPr id="33" name="Rectangle 32"/>
          <p:cNvSpPr/>
          <p:nvPr/>
        </p:nvSpPr>
        <p:spPr>
          <a:xfrm>
            <a:off x="609600" y="6362700"/>
            <a:ext cx="10972800" cy="9525"/>
          </a:xfrm>
          <a:prstGeom prst="rect">
            <a:avLst/>
          </a:prstGeom>
          <a:solidFill>
            <a:srgbClr val="E1E4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09600" y="533400"/>
            <a:ext cx="8572500" cy="190500"/>
          </a:xfrm>
          <a:prstGeom prst="rect">
            <a:avLst/>
          </a:prstGeom>
          <a:noFill/>
        </p:spPr>
        <p:txBody>
          <a:bodyPr wrap="square" lIns="0" rIns="0" tIns="0" bIns="0" anchor="t">
            <a:spAutoFit/>
          </a:bodyPr>
          <a:lstStyle/>
          <a:p>
            <a:pPr algn="l"/>
            <a:r>
              <a:rPr sz="900" b="1" i="0">
                <a:solidFill>
                  <a:srgbClr val="2251FF"/>
                </a:solidFill>
                <a:latin typeface="Arial"/>
              </a:rPr>
              <a:t>VALUE PROPOSITION</a:t>
            </a:r>
          </a:p>
        </p:txBody>
      </p:sp>
      <p:sp>
        <p:nvSpPr>
          <p:cNvPr id="3" name="TextBox 2"/>
          <p:cNvSpPr txBox="1"/>
          <p:nvPr/>
        </p:nvSpPr>
        <p:spPr>
          <a:xfrm>
            <a:off x="609600" y="781050"/>
            <a:ext cx="10972800" cy="571500"/>
          </a:xfrm>
          <a:prstGeom prst="rect">
            <a:avLst/>
          </a:prstGeom>
          <a:noFill/>
        </p:spPr>
        <p:txBody>
          <a:bodyPr wrap="square" lIns="0" rIns="0" tIns="0" bIns="0" anchor="t">
            <a:spAutoFit/>
          </a:bodyPr>
          <a:lstStyle/>
          <a:p>
            <a:pPr algn="l"/>
            <a:r>
              <a:rPr sz="2550" b="0" i="0">
                <a:solidFill>
                  <a:srgbClr val="051C2C"/>
                </a:solidFill>
                <a:latin typeface="Georgia"/>
              </a:rPr>
              <a:t>Where SCIKIQ fits</a:t>
            </a:r>
          </a:p>
        </p:txBody>
      </p:sp>
      <p:sp>
        <p:nvSpPr>
          <p:cNvPr id="4" name="Rectangle 3"/>
          <p:cNvSpPr/>
          <p:nvPr/>
        </p:nvSpPr>
        <p:spPr>
          <a:xfrm>
            <a:off x="609600" y="1504950"/>
            <a:ext cx="2628900" cy="4686300"/>
          </a:xfrm>
          <a:prstGeom prst="rect">
            <a:avLst/>
          </a:prstGeom>
          <a:solidFill>
            <a:srgbClr val="FFFFFF"/>
          </a:solidFill>
          <a:ln w="9525">
            <a:solidFill>
              <a:srgbClr val="E1E4E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609600" y="1504950"/>
            <a:ext cx="2628900" cy="3810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781050" y="1695450"/>
            <a:ext cx="2286000" cy="285750"/>
          </a:xfrm>
          <a:prstGeom prst="rect">
            <a:avLst/>
          </a:prstGeom>
          <a:noFill/>
        </p:spPr>
        <p:txBody>
          <a:bodyPr wrap="square" lIns="0" rIns="0" tIns="0" bIns="0" anchor="t">
            <a:spAutoFit/>
          </a:bodyPr>
          <a:lstStyle/>
          <a:p>
            <a:pPr algn="l"/>
            <a:r>
              <a:rPr sz="1575" b="1" i="0">
                <a:solidFill>
                  <a:srgbClr val="051C2C"/>
                </a:solidFill>
                <a:latin typeface="Arial"/>
              </a:rPr>
              <a:t>Logical Enterprise Model</a:t>
            </a:r>
          </a:p>
        </p:txBody>
      </p:sp>
      <p:sp>
        <p:nvSpPr>
          <p:cNvPr id="7" name="TextBox 6"/>
          <p:cNvSpPr txBox="1"/>
          <p:nvPr/>
        </p:nvSpPr>
        <p:spPr>
          <a:xfrm>
            <a:off x="781050" y="2038350"/>
            <a:ext cx="2286000" cy="4019550"/>
          </a:xfrm>
          <a:prstGeom prst="rect">
            <a:avLst/>
          </a:prstGeom>
          <a:noFill/>
        </p:spPr>
        <p:txBody>
          <a:bodyPr wrap="square" lIns="0" rIns="0" tIns="0" bIns="0" anchor="t">
            <a:spAutoFit/>
          </a:bodyPr>
          <a:lstStyle/>
          <a:p>
            <a:pPr algn="l"/>
            <a:r>
              <a:rPr sz="1057" b="0" i="0">
                <a:solidFill>
                  <a:srgbClr val="5B6772"/>
                </a:solidFill>
                <a:latin typeface="Arial"/>
              </a:rPr>
              <a:t>Maps value chains and processes to data domains and decisions, so each initiative can be traced to the goal and process it serves.</a:t>
            </a:r>
          </a:p>
        </p:txBody>
      </p:sp>
      <p:sp>
        <p:nvSpPr>
          <p:cNvPr id="8" name="Rectangle 7"/>
          <p:cNvSpPr/>
          <p:nvPr/>
        </p:nvSpPr>
        <p:spPr>
          <a:xfrm>
            <a:off x="3390900" y="1504950"/>
            <a:ext cx="2628900" cy="4686300"/>
          </a:xfrm>
          <a:prstGeom prst="rect">
            <a:avLst/>
          </a:prstGeom>
          <a:solidFill>
            <a:srgbClr val="FFFFFF"/>
          </a:solidFill>
          <a:ln w="9525">
            <a:solidFill>
              <a:srgbClr val="E1E4E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3390900" y="1504950"/>
            <a:ext cx="2628900" cy="3810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3562350" y="1695450"/>
            <a:ext cx="2286000" cy="285750"/>
          </a:xfrm>
          <a:prstGeom prst="rect">
            <a:avLst/>
          </a:prstGeom>
          <a:noFill/>
        </p:spPr>
        <p:txBody>
          <a:bodyPr wrap="square" lIns="0" rIns="0" tIns="0" bIns="0" anchor="t">
            <a:spAutoFit/>
          </a:bodyPr>
          <a:lstStyle/>
          <a:p>
            <a:pPr algn="l"/>
            <a:r>
              <a:rPr sz="1575" b="1" i="0">
                <a:solidFill>
                  <a:srgbClr val="051C2C"/>
                </a:solidFill>
                <a:latin typeface="Arial"/>
              </a:rPr>
              <a:t>Metrics and Knowledge Fabric</a:t>
            </a:r>
          </a:p>
        </p:txBody>
      </p:sp>
      <p:sp>
        <p:nvSpPr>
          <p:cNvPr id="11" name="TextBox 10"/>
          <p:cNvSpPr txBox="1"/>
          <p:nvPr/>
        </p:nvSpPr>
        <p:spPr>
          <a:xfrm>
            <a:off x="3562350" y="2038350"/>
            <a:ext cx="2286000" cy="4019550"/>
          </a:xfrm>
          <a:prstGeom prst="rect">
            <a:avLst/>
          </a:prstGeom>
          <a:noFill/>
        </p:spPr>
        <p:txBody>
          <a:bodyPr wrap="square" lIns="0" rIns="0" tIns="0" bIns="0" anchor="t">
            <a:spAutoFit/>
          </a:bodyPr>
          <a:lstStyle/>
          <a:p>
            <a:pPr algn="l"/>
            <a:r>
              <a:rPr sz="1064" b="0" i="0">
                <a:solidFill>
                  <a:srgbClr val="5B6772"/>
                </a:solidFill>
                <a:latin typeface="Arial"/>
              </a:rPr>
              <a:t>Holds certified measures with definitions, so foundation, enabler and growth measures are defined once and reported consistently.</a:t>
            </a:r>
          </a:p>
        </p:txBody>
      </p:sp>
      <p:sp>
        <p:nvSpPr>
          <p:cNvPr id="12" name="Rectangle 11"/>
          <p:cNvSpPr/>
          <p:nvPr/>
        </p:nvSpPr>
        <p:spPr>
          <a:xfrm>
            <a:off x="6172200" y="1504950"/>
            <a:ext cx="2628900" cy="4686300"/>
          </a:xfrm>
          <a:prstGeom prst="rect">
            <a:avLst/>
          </a:prstGeom>
          <a:solidFill>
            <a:srgbClr val="FFFFFF"/>
          </a:solidFill>
          <a:ln w="9525">
            <a:solidFill>
              <a:srgbClr val="E1E4E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ectangle 12"/>
          <p:cNvSpPr/>
          <p:nvPr/>
        </p:nvSpPr>
        <p:spPr>
          <a:xfrm>
            <a:off x="6172200" y="1504950"/>
            <a:ext cx="2628900" cy="3810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6343650" y="1695450"/>
            <a:ext cx="2286000" cy="285750"/>
          </a:xfrm>
          <a:prstGeom prst="rect">
            <a:avLst/>
          </a:prstGeom>
          <a:noFill/>
        </p:spPr>
        <p:txBody>
          <a:bodyPr wrap="square" lIns="0" rIns="0" tIns="0" bIns="0" anchor="t">
            <a:spAutoFit/>
          </a:bodyPr>
          <a:lstStyle/>
          <a:p>
            <a:pPr algn="l"/>
            <a:r>
              <a:rPr sz="1575" b="1" i="0">
                <a:solidFill>
                  <a:srgbClr val="051C2C"/>
                </a:solidFill>
                <a:latin typeface="Arial"/>
              </a:rPr>
              <a:t>Virtual Data Fabric</a:t>
            </a:r>
          </a:p>
        </p:txBody>
      </p:sp>
      <p:sp>
        <p:nvSpPr>
          <p:cNvPr id="15" name="TextBox 14"/>
          <p:cNvSpPr txBox="1"/>
          <p:nvPr/>
        </p:nvSpPr>
        <p:spPr>
          <a:xfrm>
            <a:off x="6343650" y="2038350"/>
            <a:ext cx="2286000" cy="4019550"/>
          </a:xfrm>
          <a:prstGeom prst="rect">
            <a:avLst/>
          </a:prstGeom>
          <a:noFill/>
        </p:spPr>
        <p:txBody>
          <a:bodyPr wrap="square" lIns="0" rIns="0" tIns="0" bIns="0" anchor="t">
            <a:spAutoFit/>
          </a:bodyPr>
          <a:lstStyle/>
          <a:p>
            <a:pPr algn="l"/>
            <a:r>
              <a:rPr sz="1102" b="0" i="0">
                <a:solidFill>
                  <a:srgbClr val="5B6772"/>
                </a:solidFill>
                <a:latin typeface="Arial"/>
              </a:rPr>
              <a:t>Connects and federates sources in place, shortening time to access and time to onboard a source for foundation work.</a:t>
            </a:r>
          </a:p>
        </p:txBody>
      </p:sp>
      <p:sp>
        <p:nvSpPr>
          <p:cNvPr id="16" name="Rectangle 15"/>
          <p:cNvSpPr/>
          <p:nvPr/>
        </p:nvSpPr>
        <p:spPr>
          <a:xfrm>
            <a:off x="8953500" y="1504950"/>
            <a:ext cx="2628900" cy="4686300"/>
          </a:xfrm>
          <a:prstGeom prst="rect">
            <a:avLst/>
          </a:prstGeom>
          <a:solidFill>
            <a:srgbClr val="FFFFFF"/>
          </a:solidFill>
          <a:ln w="9525">
            <a:solidFill>
              <a:srgbClr val="E1E4E8"/>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8953500" y="1504950"/>
            <a:ext cx="2628900" cy="3810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9124950" y="1695450"/>
            <a:ext cx="2286000" cy="285750"/>
          </a:xfrm>
          <a:prstGeom prst="rect">
            <a:avLst/>
          </a:prstGeom>
          <a:noFill/>
        </p:spPr>
        <p:txBody>
          <a:bodyPr wrap="square" lIns="0" rIns="0" tIns="0" bIns="0" anchor="t">
            <a:spAutoFit/>
          </a:bodyPr>
          <a:lstStyle/>
          <a:p>
            <a:pPr algn="l"/>
            <a:r>
              <a:rPr sz="1575" b="1" i="0">
                <a:solidFill>
                  <a:srgbClr val="051C2C"/>
                </a:solidFill>
                <a:latin typeface="Arial"/>
              </a:rPr>
              <a:t>Outcome and Observability</a:t>
            </a:r>
          </a:p>
        </p:txBody>
      </p:sp>
      <p:sp>
        <p:nvSpPr>
          <p:cNvPr id="19" name="TextBox 18"/>
          <p:cNvSpPr txBox="1"/>
          <p:nvPr/>
        </p:nvSpPr>
        <p:spPr>
          <a:xfrm>
            <a:off x="9124950" y="2038350"/>
            <a:ext cx="2286000" cy="4019550"/>
          </a:xfrm>
          <a:prstGeom prst="rect">
            <a:avLst/>
          </a:prstGeom>
          <a:noFill/>
        </p:spPr>
        <p:txBody>
          <a:bodyPr wrap="square" lIns="0" rIns="0" tIns="0" bIns="0" anchor="t">
            <a:spAutoFit/>
          </a:bodyPr>
          <a:lstStyle/>
          <a:p>
            <a:pPr algn="l"/>
            <a:r>
              <a:rPr sz="1125" b="0" i="0">
                <a:solidFill>
                  <a:srgbClr val="5B6772"/>
                </a:solidFill>
                <a:latin typeface="Arial"/>
              </a:rPr>
              <a:t>Tracks outcomes of decisions and actions, giving enabler and growth initiatives evidence of realised value.</a:t>
            </a:r>
          </a:p>
        </p:txBody>
      </p:sp>
      <p:sp>
        <p:nvSpPr>
          <p:cNvPr id="20" name="TextBox 19"/>
          <p:cNvSpPr txBox="1"/>
          <p:nvPr/>
        </p:nvSpPr>
        <p:spPr>
          <a:xfrm>
            <a:off x="609600" y="6477000"/>
            <a:ext cx="7620000" cy="190500"/>
          </a:xfrm>
          <a:prstGeom prst="rect">
            <a:avLst/>
          </a:prstGeom>
          <a:noFill/>
        </p:spPr>
        <p:txBody>
          <a:bodyPr wrap="square" lIns="0" rIns="0" tIns="0" bIns="0" anchor="t">
            <a:spAutoFit/>
          </a:bodyPr>
          <a:lstStyle/>
          <a:p>
            <a:pPr algn="l"/>
            <a:r>
              <a:rPr sz="825" b="0" i="0">
                <a:solidFill>
                  <a:srgbClr val="8A949E"/>
                </a:solidFill>
                <a:latin typeface="Arial"/>
              </a:rPr>
              <a:t>SCIKIQ  |  Value proposition Track</a:t>
            </a:r>
          </a:p>
        </p:txBody>
      </p:sp>
      <p:sp>
        <p:nvSpPr>
          <p:cNvPr id="21" name="TextBox 20"/>
          <p:cNvSpPr txBox="1"/>
          <p:nvPr/>
        </p:nvSpPr>
        <p:spPr>
          <a:xfrm>
            <a:off x="10629900" y="6477000"/>
            <a:ext cx="952500" cy="190500"/>
          </a:xfrm>
          <a:prstGeom prst="rect">
            <a:avLst/>
          </a:prstGeom>
          <a:noFill/>
        </p:spPr>
        <p:txBody>
          <a:bodyPr wrap="square" lIns="0" rIns="0" tIns="0" bIns="0" anchor="t">
            <a:spAutoFit/>
          </a:bodyPr>
          <a:lstStyle/>
          <a:p>
            <a:pPr algn="r"/>
            <a:r>
              <a:rPr sz="825" b="0" i="0">
                <a:solidFill>
                  <a:srgbClr val="8A949E"/>
                </a:solidFill>
                <a:latin typeface="Arial"/>
              </a:rPr>
              <a:t>20</a:t>
            </a:r>
          </a:p>
        </p:txBody>
      </p:sp>
      <p:sp>
        <p:nvSpPr>
          <p:cNvPr id="22" name="Rectangle 21"/>
          <p:cNvSpPr/>
          <p:nvPr/>
        </p:nvSpPr>
        <p:spPr>
          <a:xfrm>
            <a:off x="609600" y="6362700"/>
            <a:ext cx="10972800" cy="9525"/>
          </a:xfrm>
          <a:prstGeom prst="rect">
            <a:avLst/>
          </a:prstGeom>
          <a:solidFill>
            <a:srgbClr val="E1E4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609600" y="533400"/>
            <a:ext cx="10972800" cy="571500"/>
          </a:xfrm>
          <a:prstGeom prst="rect">
            <a:avLst/>
          </a:prstGeom>
          <a:noFill/>
        </p:spPr>
        <p:txBody>
          <a:bodyPr wrap="square" lIns="0" rIns="0" tIns="0" bIns="0" anchor="t">
            <a:spAutoFit/>
          </a:bodyPr>
          <a:lstStyle/>
          <a:p>
            <a:pPr algn="l"/>
            <a:r>
              <a:rPr sz="2550" b="0" i="0">
                <a:solidFill>
                  <a:srgbClr val="051C2C"/>
                </a:solidFill>
                <a:latin typeface="Georgia"/>
              </a:rPr>
              <a:t>Take it further</a:t>
            </a:r>
          </a:p>
        </p:txBody>
      </p:sp>
      <p:sp>
        <p:nvSpPr>
          <p:cNvPr id="3" name="Rectangle 2"/>
          <p:cNvSpPr/>
          <p:nvPr/>
        </p:nvSpPr>
        <p:spPr>
          <a:xfrm>
            <a:off x="609600" y="1343025"/>
            <a:ext cx="95250" cy="9525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76300" y="1257300"/>
            <a:ext cx="10096500" cy="819150"/>
          </a:xfrm>
          <a:prstGeom prst="rect">
            <a:avLst/>
          </a:prstGeom>
          <a:noFill/>
        </p:spPr>
        <p:txBody>
          <a:bodyPr wrap="square" lIns="0" rIns="0" tIns="0" bIns="0" anchor="t">
            <a:spAutoFit/>
          </a:bodyPr>
          <a:lstStyle/>
          <a:p>
            <a:pPr algn="l"/>
            <a:r>
              <a:rPr sz="1650" b="0" i="0">
                <a:solidFill>
                  <a:srgbClr val="051C2C"/>
                </a:solidFill>
                <a:latin typeface="Arial"/>
              </a:rPr>
              <a:t>The SCIKIQ Data Strategy Framework: the cascade this track plugs into</a:t>
            </a:r>
          </a:p>
        </p:txBody>
      </p:sp>
      <p:sp>
        <p:nvSpPr>
          <p:cNvPr id="5" name="Rectangle 4"/>
          <p:cNvSpPr/>
          <p:nvPr/>
        </p:nvSpPr>
        <p:spPr>
          <a:xfrm>
            <a:off x="609600" y="2162175"/>
            <a:ext cx="95250" cy="9525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876300" y="2076450"/>
            <a:ext cx="10096500" cy="819150"/>
          </a:xfrm>
          <a:prstGeom prst="rect">
            <a:avLst/>
          </a:prstGeom>
          <a:noFill/>
        </p:spPr>
        <p:txBody>
          <a:bodyPr wrap="square" lIns="0" rIns="0" tIns="0" bIns="0" anchor="t">
            <a:spAutoFit/>
          </a:bodyPr>
          <a:lstStyle/>
          <a:p>
            <a:pPr algn="l"/>
            <a:r>
              <a:rPr sz="1650" b="0" i="0">
                <a:solidFill>
                  <a:srgbClr val="051C2C"/>
                </a:solidFill>
                <a:latin typeface="Arial"/>
              </a:rPr>
              <a:t>Strategy Cascade and Scorecard Workbook: add this track's objectives and measures</a:t>
            </a:r>
          </a:p>
        </p:txBody>
      </p:sp>
      <p:sp>
        <p:nvSpPr>
          <p:cNvPr id="7" name="Rectangle 6"/>
          <p:cNvSpPr/>
          <p:nvPr/>
        </p:nvSpPr>
        <p:spPr>
          <a:xfrm>
            <a:off x="609600" y="2981325"/>
            <a:ext cx="95250" cy="95250"/>
          </a:xfrm>
          <a:prstGeom prst="rect">
            <a:avLst/>
          </a:prstGeom>
          <a:solidFill>
            <a:srgbClr val="2251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76300" y="2895600"/>
            <a:ext cx="10096500" cy="819150"/>
          </a:xfrm>
          <a:prstGeom prst="rect">
            <a:avLst/>
          </a:prstGeom>
          <a:noFill/>
        </p:spPr>
        <p:txBody>
          <a:bodyPr wrap="square" lIns="0" rIns="0" tIns="0" bIns="0" anchor="t">
            <a:spAutoFit/>
          </a:bodyPr>
          <a:lstStyle/>
          <a:p>
            <a:pPr algn="l"/>
            <a:r>
              <a:rPr sz="1650" b="0" i="0">
                <a:solidFill>
                  <a:srgbClr val="051C2C"/>
                </a:solidFill>
                <a:latin typeface="Arial"/>
              </a:rPr>
              <a:t>Run the interactive tool and self-check at scikiq.org/data-strategy#track-value</a:t>
            </a:r>
          </a:p>
        </p:txBody>
      </p:sp>
      <p:sp>
        <p:nvSpPr>
          <p:cNvPr id="9" name="TextBox 8"/>
          <p:cNvSpPr txBox="1"/>
          <p:nvPr/>
        </p:nvSpPr>
        <p:spPr>
          <a:xfrm>
            <a:off x="609600" y="6000750"/>
            <a:ext cx="8572500" cy="228600"/>
          </a:xfrm>
          <a:prstGeom prst="rect">
            <a:avLst/>
          </a:prstGeom>
          <a:noFill/>
        </p:spPr>
        <p:txBody>
          <a:bodyPr wrap="square" lIns="0" rIns="0" tIns="0" bIns="0" anchor="t">
            <a:spAutoFit/>
          </a:bodyPr>
          <a:lstStyle/>
          <a:p>
            <a:pPr algn="l"/>
            <a:r>
              <a:rPr sz="1050" b="1" i="0">
                <a:solidFill>
                  <a:srgbClr val="2251FF"/>
                </a:solidFill>
                <a:latin typeface="Arial"/>
              </a:rPr>
              <a:t>scikiq.org/data-strategy</a:t>
            </a:r>
          </a:p>
        </p:txBody>
      </p:sp>
      <p:sp>
        <p:nvSpPr>
          <p:cNvPr id="10" name="TextBox 9"/>
          <p:cNvSpPr txBox="1"/>
          <p:nvPr/>
        </p:nvSpPr>
        <p:spPr>
          <a:xfrm>
            <a:off x="609600" y="6477000"/>
            <a:ext cx="7620000" cy="190500"/>
          </a:xfrm>
          <a:prstGeom prst="rect">
            <a:avLst/>
          </a:prstGeom>
          <a:noFill/>
        </p:spPr>
        <p:txBody>
          <a:bodyPr wrap="square" lIns="0" rIns="0" tIns="0" bIns="0" anchor="t">
            <a:spAutoFit/>
          </a:bodyPr>
          <a:lstStyle/>
          <a:p>
            <a:pPr algn="l"/>
            <a:r>
              <a:rPr sz="825" b="0" i="0">
                <a:solidFill>
                  <a:srgbClr val="8A949E"/>
                </a:solidFill>
                <a:latin typeface="Arial"/>
              </a:rPr>
              <a:t>SCIKIQ  |  Value proposition Track</a:t>
            </a:r>
          </a:p>
        </p:txBody>
      </p:sp>
      <p:sp>
        <p:nvSpPr>
          <p:cNvPr id="11" name="TextBox 10"/>
          <p:cNvSpPr txBox="1"/>
          <p:nvPr/>
        </p:nvSpPr>
        <p:spPr>
          <a:xfrm>
            <a:off x="10629900" y="6477000"/>
            <a:ext cx="952500" cy="190500"/>
          </a:xfrm>
          <a:prstGeom prst="rect">
            <a:avLst/>
          </a:prstGeom>
          <a:noFill/>
        </p:spPr>
        <p:txBody>
          <a:bodyPr wrap="square" lIns="0" rIns="0" tIns="0" bIns="0" anchor="t">
            <a:spAutoFit/>
          </a:bodyPr>
          <a:lstStyle/>
          <a:p>
            <a:pPr algn="r"/>
            <a:r>
              <a:rPr sz="825" b="0" i="0">
                <a:solidFill>
                  <a:srgbClr val="8A949E"/>
                </a:solidFill>
                <a:latin typeface="Arial"/>
              </a:rPr>
              <a:t>21</a:t>
            </a:r>
          </a:p>
        </p:txBody>
      </p:sp>
      <p:sp>
        <p:nvSpPr>
          <p:cNvPr id="12" name="Rectangle 11"/>
          <p:cNvSpPr/>
          <p:nvPr/>
        </p:nvSpPr>
        <p:spPr>
          <a:xfrm>
            <a:off x="609600" y="6362700"/>
            <a:ext cx="10972800" cy="9525"/>
          </a:xfrm>
          <a:prstGeom prst="rect">
            <a:avLst/>
          </a:prstGeom>
          <a:solidFill>
            <a:srgbClr val="E1E4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