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66700" cy="68580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266700" y="0"/>
            <a:ext cx="119253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2000250"/>
            <a:ext cx="8572500" cy="228600"/>
          </a:xfrm>
          <a:prstGeom prst="rect">
            <a:avLst/>
          </a:prstGeom>
          <a:noFill/>
        </p:spPr>
        <p:txBody>
          <a:bodyPr wrap="square" lIns="0" rIns="0" tIns="0" bIns="0" anchor="t">
            <a:spAutoFit/>
          </a:bodyPr>
          <a:lstStyle/>
          <a:p>
            <a:pPr algn="l"/>
            <a:r>
              <a:rPr sz="1050" b="1" i="0">
                <a:solidFill>
                  <a:srgbClr val="2251FF"/>
                </a:solidFill>
                <a:latin typeface="Arial"/>
              </a:rPr>
              <a:t>DATA STRATEGY TRACKS</a:t>
            </a:r>
          </a:p>
        </p:txBody>
      </p:sp>
      <p:sp>
        <p:nvSpPr>
          <p:cNvPr id="5" name="TextBox 4"/>
          <p:cNvSpPr txBox="1"/>
          <p:nvPr/>
        </p:nvSpPr>
        <p:spPr>
          <a:xfrm>
            <a:off x="914400" y="2324100"/>
            <a:ext cx="9525000" cy="1619250"/>
          </a:xfrm>
          <a:prstGeom prst="rect">
            <a:avLst/>
          </a:prstGeom>
          <a:noFill/>
        </p:spPr>
        <p:txBody>
          <a:bodyPr wrap="square" lIns="0" rIns="0" tIns="0" bIns="0" anchor="t">
            <a:spAutoFit/>
          </a:bodyPr>
          <a:lstStyle/>
          <a:p>
            <a:pPr algn="l"/>
            <a:r>
              <a:rPr sz="4050" b="0" i="0">
                <a:solidFill>
                  <a:srgbClr val="051C2C"/>
                </a:solidFill>
                <a:latin typeface="Georgia"/>
              </a:rPr>
              <a:t>Metadata strategy</a:t>
            </a:r>
          </a:p>
        </p:txBody>
      </p:sp>
      <p:sp>
        <p:nvSpPr>
          <p:cNvPr id="6" name="TextBox 5"/>
          <p:cNvSpPr txBox="1"/>
          <p:nvPr/>
        </p:nvSpPr>
        <p:spPr>
          <a:xfrm>
            <a:off x="914400" y="4095750"/>
            <a:ext cx="8572500" cy="762000"/>
          </a:xfrm>
          <a:prstGeom prst="rect">
            <a:avLst/>
          </a:prstGeom>
          <a:noFill/>
        </p:spPr>
        <p:txBody>
          <a:bodyPr wrap="square" lIns="0" rIns="0" tIns="0" bIns="0" anchor="t">
            <a:spAutoFit/>
          </a:bodyPr>
          <a:lstStyle/>
          <a:p>
            <a:pPr algn="l"/>
            <a:r>
              <a:rPr sz="1575" b="0" i="0">
                <a:solidFill>
                  <a:srgbClr val="5B6772"/>
                </a:solidFill>
                <a:latin typeface="Arial"/>
              </a:rPr>
              <a:t>Metadata is the data about your data: what it means, where it came from, who owns it, how good it is and who uses it. A data strategy without a metadata strategy cannot prove that any objective was met.</a:t>
            </a:r>
          </a:p>
        </p:txBody>
      </p:sp>
      <p:pic>
        <p:nvPicPr>
          <p:cNvPr id="7" name="Picture 6" descr="_logo.png"/>
          <p:cNvPicPr>
            <a:picLocks noChangeAspect="1"/>
          </p:cNvPicPr>
          <p:nvPr/>
        </p:nvPicPr>
        <p:blipFill>
          <a:blip r:embed="rId2"/>
          <a:stretch>
            <a:fillRect/>
          </a:stretch>
        </p:blipFill>
        <p:spPr>
          <a:xfrm>
            <a:off x="914400" y="5715000"/>
            <a:ext cx="342900" cy="342900"/>
          </a:xfrm>
          <a:prstGeom prst="rect">
            <a:avLst/>
          </a:prstGeom>
        </p:spPr>
      </p:pic>
      <p:sp>
        <p:nvSpPr>
          <p:cNvPr id="8" name="TextBox 7"/>
          <p:cNvSpPr txBox="1"/>
          <p:nvPr/>
        </p:nvSpPr>
        <p:spPr>
          <a:xfrm>
            <a:off x="8382000" y="5829300"/>
            <a:ext cx="3143250" cy="190500"/>
          </a:xfrm>
          <a:prstGeom prst="rect">
            <a:avLst/>
          </a:prstGeom>
          <a:noFill/>
        </p:spPr>
        <p:txBody>
          <a:bodyPr wrap="square" lIns="0" rIns="0" tIns="0" bIns="0" anchor="t">
            <a:spAutoFit/>
          </a:bodyPr>
          <a:lstStyle/>
          <a:p>
            <a:pPr algn="r"/>
            <a:r>
              <a:rPr sz="975" b="0" i="0">
                <a:solidFill>
                  <a:srgbClr val="8A949E"/>
                </a:solidFill>
                <a:latin typeface="Arial"/>
              </a:rPr>
              <a:t>scikiq.org/data-strategy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914400" y="1809750"/>
            <a:ext cx="57150" cy="28575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257300" y="1428750"/>
            <a:ext cx="9525000" cy="228600"/>
          </a:xfrm>
          <a:prstGeom prst="rect">
            <a:avLst/>
          </a:prstGeom>
          <a:noFill/>
        </p:spPr>
        <p:txBody>
          <a:bodyPr wrap="square" lIns="0" rIns="0" tIns="0" bIns="0" anchor="t">
            <a:spAutoFit/>
          </a:bodyPr>
          <a:lstStyle/>
          <a:p>
            <a:pPr algn="l"/>
            <a:r>
              <a:rPr sz="975" b="1" i="0">
                <a:solidFill>
                  <a:srgbClr val="2251FF"/>
                </a:solidFill>
                <a:latin typeface="Arial"/>
              </a:rPr>
              <a:t>THE SO WHAT OF THIS TRACK</a:t>
            </a:r>
          </a:p>
        </p:txBody>
      </p:sp>
      <p:sp>
        <p:nvSpPr>
          <p:cNvPr id="4" name="TextBox 3"/>
          <p:cNvSpPr txBox="1"/>
          <p:nvPr/>
        </p:nvSpPr>
        <p:spPr>
          <a:xfrm>
            <a:off x="1257300" y="1809750"/>
            <a:ext cx="9715500" cy="3143250"/>
          </a:xfrm>
          <a:prstGeom prst="rect">
            <a:avLst/>
          </a:prstGeom>
          <a:noFill/>
        </p:spPr>
        <p:txBody>
          <a:bodyPr wrap="square" lIns="0" rIns="0" tIns="0" bIns="0" anchor="ctr">
            <a:spAutoFit/>
          </a:bodyPr>
          <a:lstStyle/>
          <a:p>
            <a:pPr algn="l"/>
            <a:r>
              <a:rPr sz="2010" b="0" i="0">
                <a:solidFill>
                  <a:srgbClr val="051C2C"/>
                </a:solidFill>
                <a:latin typeface="Georgia"/>
              </a:rPr>
              <a:t>Fund metadata as the traceability layer of the data strategy: start from the few critical measures on your scorecard, make their meaning and lineage visible end to end, and grow coverage only where a business sponsor can show the value.</a:t>
            </a:r>
          </a:p>
        </p:txBody>
      </p:sp>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Metadata strategy Track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WHERE IT PLUGS IN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Part of stage 4: Design</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862" b="0" i="0">
                <a:solidFill>
                  <a:srgbClr val="5B6772"/>
                </a:solidFill>
                <a:latin typeface="Arial"/>
              </a:rPr>
              <a:t>Every level of the cascade below the strategy map depends on being able to find, trust and trace data. Data objectives become measurable only when the measures behind them have certified definitions and visible lineage back to source. Metadata is also the context that AI and agents need to act safely, so it now decides how far automation can go. Treat it as a strategic asset with an owner, a business case and a scorecard, not as a tool the data team buys.</a:t>
            </a:r>
          </a:p>
        </p:txBody>
      </p:sp>
      <p:sp>
        <p:nvSpPr>
          <p:cNvPr id="5" name="Pentagon 4"/>
          <p:cNvSpPr/>
          <p:nvPr/>
        </p:nvSpPr>
        <p:spPr>
          <a:xfrm>
            <a:off x="609600" y="1981200"/>
            <a:ext cx="1781175" cy="742950"/>
          </a:xfrm>
          <a:prstGeom prst="homePlate">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57250"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1  Baseline</a:t>
            </a:r>
          </a:p>
        </p:txBody>
      </p:sp>
      <p:sp>
        <p:nvSpPr>
          <p:cNvPr id="7" name="TextBox 6"/>
          <p:cNvSpPr txBox="1"/>
          <p:nvPr/>
        </p:nvSpPr>
        <p:spPr>
          <a:xfrm>
            <a:off x="857250"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Where are we now?</a:t>
            </a:r>
          </a:p>
        </p:txBody>
      </p:sp>
      <p:sp>
        <p:nvSpPr>
          <p:cNvPr id="8" name="Chevron 7"/>
          <p:cNvSpPr/>
          <p:nvPr/>
        </p:nvSpPr>
        <p:spPr>
          <a:xfrm>
            <a:off x="2447925"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695575"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2  Anchor</a:t>
            </a:r>
          </a:p>
        </p:txBody>
      </p:sp>
      <p:sp>
        <p:nvSpPr>
          <p:cNvPr id="10" name="TextBox 9"/>
          <p:cNvSpPr txBox="1"/>
          <p:nvPr/>
        </p:nvSpPr>
        <p:spPr>
          <a:xfrm>
            <a:off x="2695575"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What does the business need?</a:t>
            </a:r>
          </a:p>
        </p:txBody>
      </p:sp>
      <p:sp>
        <p:nvSpPr>
          <p:cNvPr id="11" name="Chevron 10"/>
          <p:cNvSpPr/>
          <p:nvPr/>
        </p:nvSpPr>
        <p:spPr>
          <a:xfrm>
            <a:off x="4286250"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33900"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3  Prioritise</a:t>
            </a:r>
          </a:p>
        </p:txBody>
      </p:sp>
      <p:sp>
        <p:nvSpPr>
          <p:cNvPr id="13" name="TextBox 12"/>
          <p:cNvSpPr txBox="1"/>
          <p:nvPr/>
        </p:nvSpPr>
        <p:spPr>
          <a:xfrm>
            <a:off x="4533900"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Where will data create the most value?</a:t>
            </a:r>
          </a:p>
        </p:txBody>
      </p:sp>
      <p:sp>
        <p:nvSpPr>
          <p:cNvPr id="14" name="Chevron 13"/>
          <p:cNvSpPr/>
          <p:nvPr/>
        </p:nvSpPr>
        <p:spPr>
          <a:xfrm>
            <a:off x="6124575" y="1981200"/>
            <a:ext cx="1781175" cy="742950"/>
          </a:xfrm>
          <a:prstGeom prst="chevron">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72225" y="2076450"/>
            <a:ext cx="1362075" cy="228600"/>
          </a:xfrm>
          <a:prstGeom prst="rect">
            <a:avLst/>
          </a:prstGeom>
          <a:noFill/>
        </p:spPr>
        <p:txBody>
          <a:bodyPr wrap="square" lIns="0" rIns="0" tIns="0" bIns="0" anchor="t">
            <a:spAutoFit/>
          </a:bodyPr>
          <a:lstStyle/>
          <a:p>
            <a:pPr algn="l"/>
            <a:r>
              <a:rPr sz="1200" b="1" i="0">
                <a:solidFill>
                  <a:srgbClr val="FFFFFF"/>
                </a:solidFill>
                <a:latin typeface="Arial"/>
              </a:rPr>
              <a:t>4  Design</a:t>
            </a:r>
          </a:p>
        </p:txBody>
      </p:sp>
      <p:sp>
        <p:nvSpPr>
          <p:cNvPr id="16" name="TextBox 15"/>
          <p:cNvSpPr txBox="1"/>
          <p:nvPr/>
        </p:nvSpPr>
        <p:spPr>
          <a:xfrm>
            <a:off x="6372225" y="2324100"/>
            <a:ext cx="1362075" cy="342900"/>
          </a:xfrm>
          <a:prstGeom prst="rect">
            <a:avLst/>
          </a:prstGeom>
          <a:noFill/>
        </p:spPr>
        <p:txBody>
          <a:bodyPr wrap="square" lIns="0" rIns="0" tIns="0" bIns="0" anchor="t">
            <a:spAutoFit/>
          </a:bodyPr>
          <a:lstStyle/>
          <a:p>
            <a:pPr algn="l"/>
            <a:r>
              <a:rPr sz="900" b="0" i="0">
                <a:solidFill>
                  <a:srgbClr val="FFFFFF"/>
                </a:solidFill>
                <a:latin typeface="Arial"/>
              </a:rPr>
              <a:t>What must be true to deliver it?</a:t>
            </a:r>
          </a:p>
        </p:txBody>
      </p:sp>
      <p:sp>
        <p:nvSpPr>
          <p:cNvPr id="17" name="Chevron 16"/>
          <p:cNvSpPr/>
          <p:nvPr/>
        </p:nvSpPr>
        <p:spPr>
          <a:xfrm>
            <a:off x="7962900"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10550"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5  Sequence</a:t>
            </a:r>
          </a:p>
        </p:txBody>
      </p:sp>
      <p:sp>
        <p:nvSpPr>
          <p:cNvPr id="19" name="TextBox 18"/>
          <p:cNvSpPr txBox="1"/>
          <p:nvPr/>
        </p:nvSpPr>
        <p:spPr>
          <a:xfrm>
            <a:off x="8210550"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In what order, and how will we know?</a:t>
            </a:r>
          </a:p>
        </p:txBody>
      </p:sp>
      <p:sp>
        <p:nvSpPr>
          <p:cNvPr id="20" name="Chevron 19"/>
          <p:cNvSpPr/>
          <p:nvPr/>
        </p:nvSpPr>
        <p:spPr>
          <a:xfrm>
            <a:off x="9801225"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048875"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6  Mobilise</a:t>
            </a:r>
          </a:p>
        </p:txBody>
      </p:sp>
      <p:sp>
        <p:nvSpPr>
          <p:cNvPr id="22" name="TextBox 21"/>
          <p:cNvSpPr txBox="1"/>
          <p:nvPr/>
        </p:nvSpPr>
        <p:spPr>
          <a:xfrm>
            <a:off x="10048875"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How do we bring people with us?</a:t>
            </a:r>
          </a:p>
        </p:txBody>
      </p:sp>
      <p:sp>
        <p:nvSpPr>
          <p:cNvPr id="23" name="TextBox 22"/>
          <p:cNvSpPr txBox="1"/>
          <p:nvPr/>
        </p:nvSpPr>
        <p:spPr>
          <a:xfrm>
            <a:off x="609600" y="2971800"/>
            <a:ext cx="8572500" cy="209550"/>
          </a:xfrm>
          <a:prstGeom prst="rect">
            <a:avLst/>
          </a:prstGeom>
          <a:noFill/>
        </p:spPr>
        <p:txBody>
          <a:bodyPr wrap="square" lIns="0" rIns="0" tIns="0" bIns="0" anchor="t">
            <a:spAutoFit/>
          </a:bodyPr>
          <a:lstStyle/>
          <a:p>
            <a:pPr algn="l"/>
            <a:r>
              <a:rPr sz="900" b="1" i="0">
                <a:solidFill>
                  <a:srgbClr val="2251FF"/>
                </a:solidFill>
                <a:latin typeface="Arial"/>
              </a:rPr>
              <a:t>QUESTIONS THIS TRACK ANSWERS</a:t>
            </a:r>
          </a:p>
        </p:txBody>
      </p:sp>
      <p:sp>
        <p:nvSpPr>
          <p:cNvPr id="24" name="Rectangle 23"/>
          <p:cNvSpPr/>
          <p:nvPr/>
        </p:nvSpPr>
        <p:spPr>
          <a:xfrm>
            <a:off x="609600" y="34004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19150" y="3276600"/>
            <a:ext cx="10287000" cy="473075"/>
          </a:xfrm>
          <a:prstGeom prst="rect">
            <a:avLst/>
          </a:prstGeom>
          <a:noFill/>
        </p:spPr>
        <p:txBody>
          <a:bodyPr wrap="square" lIns="0" rIns="0" tIns="0" bIns="0" anchor="t">
            <a:spAutoFit/>
          </a:bodyPr>
          <a:lstStyle/>
          <a:p>
            <a:pPr algn="l"/>
            <a:r>
              <a:rPr sz="1350" b="0" i="0">
                <a:solidFill>
                  <a:srgbClr val="051C2C"/>
                </a:solidFill>
                <a:latin typeface="Arial"/>
              </a:rPr>
              <a:t>Which measures on our scorecard must have a certified definition and lineage to source, and by when?</a:t>
            </a:r>
          </a:p>
        </p:txBody>
      </p:sp>
      <p:sp>
        <p:nvSpPr>
          <p:cNvPr id="26" name="Rectangle 25"/>
          <p:cNvSpPr/>
          <p:nvPr/>
        </p:nvSpPr>
        <p:spPr>
          <a:xfrm>
            <a:off x="609600" y="3873500"/>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19150" y="3749675"/>
            <a:ext cx="10287000" cy="473075"/>
          </a:xfrm>
          <a:prstGeom prst="rect">
            <a:avLst/>
          </a:prstGeom>
          <a:noFill/>
        </p:spPr>
        <p:txBody>
          <a:bodyPr wrap="square" lIns="0" rIns="0" tIns="0" bIns="0" anchor="t">
            <a:spAutoFit/>
          </a:bodyPr>
          <a:lstStyle/>
          <a:p>
            <a:pPr algn="l"/>
            <a:r>
              <a:rPr sz="1350" b="0" i="0">
                <a:solidFill>
                  <a:srgbClr val="051C2C"/>
                </a:solidFill>
                <a:latin typeface="Arial"/>
              </a:rPr>
              <a:t>Who owns business meaning, and who owns the technical description of each critical data set?</a:t>
            </a:r>
          </a:p>
        </p:txBody>
      </p:sp>
      <p:sp>
        <p:nvSpPr>
          <p:cNvPr id="28" name="Rectangle 27"/>
          <p:cNvSpPr/>
          <p:nvPr/>
        </p:nvSpPr>
        <p:spPr>
          <a:xfrm>
            <a:off x="609600" y="434657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19150" y="4222750"/>
            <a:ext cx="10287000" cy="473075"/>
          </a:xfrm>
          <a:prstGeom prst="rect">
            <a:avLst/>
          </a:prstGeom>
          <a:noFill/>
        </p:spPr>
        <p:txBody>
          <a:bodyPr wrap="square" lIns="0" rIns="0" tIns="0" bIns="0" anchor="t">
            <a:spAutoFit/>
          </a:bodyPr>
          <a:lstStyle/>
          <a:p>
            <a:pPr algn="l"/>
            <a:r>
              <a:rPr sz="1350" b="0" i="0">
                <a:solidFill>
                  <a:srgbClr val="051C2C"/>
                </a:solidFill>
                <a:latin typeface="Arial"/>
              </a:rPr>
              <a:t>Which business outcome will the metadata programme be accountable for, and what is its baseline?</a:t>
            </a:r>
          </a:p>
        </p:txBody>
      </p:sp>
      <p:sp>
        <p:nvSpPr>
          <p:cNvPr id="30" name="Rectangle 29"/>
          <p:cNvSpPr/>
          <p:nvPr/>
        </p:nvSpPr>
        <p:spPr>
          <a:xfrm>
            <a:off x="609600" y="4819650"/>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19150" y="4695825"/>
            <a:ext cx="10287000" cy="473075"/>
          </a:xfrm>
          <a:prstGeom prst="rect">
            <a:avLst/>
          </a:prstGeom>
          <a:noFill/>
        </p:spPr>
        <p:txBody>
          <a:bodyPr wrap="square" lIns="0" rIns="0" tIns="0" bIns="0" anchor="t">
            <a:spAutoFit/>
          </a:bodyPr>
          <a:lstStyle/>
          <a:p>
            <a:pPr algn="l"/>
            <a:r>
              <a:rPr sz="1350" b="0" i="0">
                <a:solidFill>
                  <a:srgbClr val="051C2C"/>
                </a:solidFill>
                <a:latin typeface="Arial"/>
              </a:rPr>
              <a:t>How much of our metadata is captured passively, and where should it start to trigger action?</a:t>
            </a:r>
          </a:p>
        </p:txBody>
      </p:sp>
      <p:sp>
        <p:nvSpPr>
          <p:cNvPr id="32" name="Rectangle 31"/>
          <p:cNvSpPr/>
          <p:nvPr/>
        </p:nvSpPr>
        <p:spPr>
          <a:xfrm>
            <a:off x="609600" y="52927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19150" y="5168900"/>
            <a:ext cx="10287000" cy="473075"/>
          </a:xfrm>
          <a:prstGeom prst="rect">
            <a:avLst/>
          </a:prstGeom>
          <a:noFill/>
        </p:spPr>
        <p:txBody>
          <a:bodyPr wrap="square" lIns="0" rIns="0" tIns="0" bIns="0" anchor="t">
            <a:spAutoFit/>
          </a:bodyPr>
          <a:lstStyle/>
          <a:p>
            <a:pPr algn="l"/>
            <a:r>
              <a:rPr sz="1350" b="0" i="0">
                <a:solidFill>
                  <a:srgbClr val="051C2C"/>
                </a:solidFill>
                <a:latin typeface="Arial"/>
              </a:rPr>
              <a:t>What context will AI assistants and agents need before we let them answer questions or act on data?</a:t>
            </a:r>
          </a:p>
        </p:txBody>
      </p:sp>
      <p:sp>
        <p:nvSpPr>
          <p:cNvPr id="34" name="Rectangle 33"/>
          <p:cNvSpPr/>
          <p:nvPr/>
        </p:nvSpPr>
        <p:spPr>
          <a:xfrm>
            <a:off x="609600" y="5765799"/>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819150" y="5641974"/>
            <a:ext cx="10287000" cy="473075"/>
          </a:xfrm>
          <a:prstGeom prst="rect">
            <a:avLst/>
          </a:prstGeom>
          <a:noFill/>
        </p:spPr>
        <p:txBody>
          <a:bodyPr wrap="square" lIns="0" rIns="0" tIns="0" bIns="0" anchor="t">
            <a:spAutoFit/>
          </a:bodyPr>
          <a:lstStyle/>
          <a:p>
            <a:pPr algn="l"/>
            <a:r>
              <a:rPr sz="1350" b="0" i="0">
                <a:solidFill>
                  <a:srgbClr val="051C2C"/>
                </a:solidFill>
                <a:latin typeface="Arial"/>
              </a:rPr>
              <a:t>How will we prove the value to sponsors each quarter, in their language rather than ours?</a:t>
            </a:r>
          </a:p>
        </p:txBody>
      </p:sp>
      <p:sp>
        <p:nvSpPr>
          <p:cNvPr id="36" name="TextBox 3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Metadata strategy Track</a:t>
            </a:r>
          </a:p>
        </p:txBody>
      </p:sp>
      <p:sp>
        <p:nvSpPr>
          <p:cNvPr id="37" name="TextBox 3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3</a:t>
            </a:r>
          </a:p>
        </p:txBody>
      </p:sp>
      <p:sp>
        <p:nvSpPr>
          <p:cNvPr id="38" name="Rectangle 3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1</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The method</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Catalogue, glossary, lineage and active metadata</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Metadata strategy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4</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METADATA STRATEGY</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Four kinds of metadata, one picture</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07" b="0" i="0">
                <a:solidFill>
                  <a:srgbClr val="5B6772"/>
                </a:solidFill>
                <a:latin typeface="Arial"/>
              </a:rPr>
              <a:t>Each kind answers a different question. Value comes from joining them, so a business term leads to the tables, the pipelines, the quality score and the people who rely on it.</a:t>
            </a:r>
          </a:p>
        </p:txBody>
      </p:sp>
      <p:sp>
        <p:nvSpPr>
          <p:cNvPr id="5" name="Rectangle 4"/>
          <p:cNvSpPr/>
          <p:nvPr/>
        </p:nvSpPr>
        <p:spPr>
          <a:xfrm>
            <a:off x="609600" y="1981200"/>
            <a:ext cx="2628900" cy="36957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09600" y="19812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81050" y="2171700"/>
            <a:ext cx="2286000" cy="285750"/>
          </a:xfrm>
          <a:prstGeom prst="rect">
            <a:avLst/>
          </a:prstGeom>
          <a:noFill/>
        </p:spPr>
        <p:txBody>
          <a:bodyPr wrap="square" lIns="0" rIns="0" tIns="0" bIns="0" anchor="t">
            <a:spAutoFit/>
          </a:bodyPr>
          <a:lstStyle/>
          <a:p>
            <a:pPr algn="l"/>
            <a:r>
              <a:rPr sz="1575" b="1" i="0">
                <a:solidFill>
                  <a:srgbClr val="051C2C"/>
                </a:solidFill>
                <a:latin typeface="Arial"/>
              </a:rPr>
              <a:t>Business metadata</a:t>
            </a:r>
          </a:p>
        </p:txBody>
      </p:sp>
      <p:sp>
        <p:nvSpPr>
          <p:cNvPr id="8" name="TextBox 7"/>
          <p:cNvSpPr txBox="1"/>
          <p:nvPr/>
        </p:nvSpPr>
        <p:spPr>
          <a:xfrm>
            <a:off x="781050" y="2514600"/>
            <a:ext cx="2286000" cy="3028950"/>
          </a:xfrm>
          <a:prstGeom prst="rect">
            <a:avLst/>
          </a:prstGeom>
          <a:noFill/>
        </p:spPr>
        <p:txBody>
          <a:bodyPr wrap="square" lIns="0" rIns="0" tIns="0" bIns="0" anchor="t">
            <a:spAutoFit/>
          </a:bodyPr>
          <a:lstStyle/>
          <a:p>
            <a:pPr algn="l"/>
            <a:r>
              <a:rPr sz="1117" b="0" i="0">
                <a:solidFill>
                  <a:srgbClr val="5B6772"/>
                </a:solidFill>
                <a:latin typeface="Arial"/>
              </a:rPr>
              <a:t>What does it mean? Terms, definitions, business rules, owners, sensitivity and the decisions a data set supports.</a:t>
            </a:r>
          </a:p>
        </p:txBody>
      </p:sp>
      <p:sp>
        <p:nvSpPr>
          <p:cNvPr id="9" name="Rectangle 8"/>
          <p:cNvSpPr/>
          <p:nvPr/>
        </p:nvSpPr>
        <p:spPr>
          <a:xfrm>
            <a:off x="3390900" y="1981200"/>
            <a:ext cx="2628900" cy="36957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3390900" y="19812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562350" y="2171700"/>
            <a:ext cx="2286000" cy="285750"/>
          </a:xfrm>
          <a:prstGeom prst="rect">
            <a:avLst/>
          </a:prstGeom>
          <a:noFill/>
        </p:spPr>
        <p:txBody>
          <a:bodyPr wrap="square" lIns="0" rIns="0" tIns="0" bIns="0" anchor="t">
            <a:spAutoFit/>
          </a:bodyPr>
          <a:lstStyle/>
          <a:p>
            <a:pPr algn="l"/>
            <a:r>
              <a:rPr sz="1575" b="1" i="0">
                <a:solidFill>
                  <a:srgbClr val="051C2C"/>
                </a:solidFill>
                <a:latin typeface="Arial"/>
              </a:rPr>
              <a:t>Technical metadata</a:t>
            </a:r>
          </a:p>
        </p:txBody>
      </p:sp>
      <p:sp>
        <p:nvSpPr>
          <p:cNvPr id="12" name="TextBox 11"/>
          <p:cNvSpPr txBox="1"/>
          <p:nvPr/>
        </p:nvSpPr>
        <p:spPr>
          <a:xfrm>
            <a:off x="3562350" y="2514600"/>
            <a:ext cx="2286000" cy="3028950"/>
          </a:xfrm>
          <a:prstGeom prst="rect">
            <a:avLst/>
          </a:prstGeom>
          <a:noFill/>
        </p:spPr>
        <p:txBody>
          <a:bodyPr wrap="square" lIns="0" rIns="0" tIns="0" bIns="0" anchor="t">
            <a:spAutoFit/>
          </a:bodyPr>
          <a:lstStyle/>
          <a:p>
            <a:pPr algn="l"/>
            <a:r>
              <a:rPr sz="1125" b="0" i="0">
                <a:solidFill>
                  <a:srgbClr val="5B6772"/>
                </a:solidFill>
                <a:latin typeface="Arial"/>
              </a:rPr>
              <a:t>What is it physically? Systems, schemas, tables, columns, types, keys and the code that transforms them.</a:t>
            </a:r>
          </a:p>
        </p:txBody>
      </p:sp>
      <p:sp>
        <p:nvSpPr>
          <p:cNvPr id="13" name="Rectangle 12"/>
          <p:cNvSpPr/>
          <p:nvPr/>
        </p:nvSpPr>
        <p:spPr>
          <a:xfrm>
            <a:off x="6172200" y="1981200"/>
            <a:ext cx="2628900" cy="36957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172200" y="19812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43650" y="2171700"/>
            <a:ext cx="2286000" cy="285750"/>
          </a:xfrm>
          <a:prstGeom prst="rect">
            <a:avLst/>
          </a:prstGeom>
          <a:noFill/>
        </p:spPr>
        <p:txBody>
          <a:bodyPr wrap="square" lIns="0" rIns="0" tIns="0" bIns="0" anchor="t">
            <a:spAutoFit/>
          </a:bodyPr>
          <a:lstStyle/>
          <a:p>
            <a:pPr algn="l"/>
            <a:r>
              <a:rPr sz="1575" b="1" i="0">
                <a:solidFill>
                  <a:srgbClr val="051C2C"/>
                </a:solidFill>
                <a:latin typeface="Arial"/>
              </a:rPr>
              <a:t>Operational metadata</a:t>
            </a:r>
          </a:p>
        </p:txBody>
      </p:sp>
      <p:sp>
        <p:nvSpPr>
          <p:cNvPr id="16" name="TextBox 15"/>
          <p:cNvSpPr txBox="1"/>
          <p:nvPr/>
        </p:nvSpPr>
        <p:spPr>
          <a:xfrm>
            <a:off x="6343650" y="2514600"/>
            <a:ext cx="2286000" cy="3028950"/>
          </a:xfrm>
          <a:prstGeom prst="rect">
            <a:avLst/>
          </a:prstGeom>
          <a:noFill/>
        </p:spPr>
        <p:txBody>
          <a:bodyPr wrap="square" lIns="0" rIns="0" tIns="0" bIns="0" anchor="t">
            <a:spAutoFit/>
          </a:bodyPr>
          <a:lstStyle/>
          <a:p>
            <a:pPr algn="l"/>
            <a:r>
              <a:rPr sz="1117" b="0" i="0">
                <a:solidFill>
                  <a:srgbClr val="5B6772"/>
                </a:solidFill>
                <a:latin typeface="Arial"/>
              </a:rPr>
              <a:t>What happened to it? Load times, freshness, volumes, failures, quality results and lineage from source to report.</a:t>
            </a:r>
          </a:p>
        </p:txBody>
      </p:sp>
      <p:sp>
        <p:nvSpPr>
          <p:cNvPr id="17" name="Rectangle 16"/>
          <p:cNvSpPr/>
          <p:nvPr/>
        </p:nvSpPr>
        <p:spPr>
          <a:xfrm>
            <a:off x="8953500" y="1981200"/>
            <a:ext cx="2628900" cy="36957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953500" y="19812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124950" y="2171700"/>
            <a:ext cx="2286000" cy="285750"/>
          </a:xfrm>
          <a:prstGeom prst="rect">
            <a:avLst/>
          </a:prstGeom>
          <a:noFill/>
        </p:spPr>
        <p:txBody>
          <a:bodyPr wrap="square" lIns="0" rIns="0" tIns="0" bIns="0" anchor="t">
            <a:spAutoFit/>
          </a:bodyPr>
          <a:lstStyle/>
          <a:p>
            <a:pPr algn="l"/>
            <a:r>
              <a:rPr sz="1575" b="1" i="0">
                <a:solidFill>
                  <a:srgbClr val="051C2C"/>
                </a:solidFill>
                <a:latin typeface="Arial"/>
              </a:rPr>
              <a:t>Usage metadata</a:t>
            </a:r>
          </a:p>
        </p:txBody>
      </p:sp>
      <p:sp>
        <p:nvSpPr>
          <p:cNvPr id="20" name="TextBox 19"/>
          <p:cNvSpPr txBox="1"/>
          <p:nvPr/>
        </p:nvSpPr>
        <p:spPr>
          <a:xfrm>
            <a:off x="9124950" y="2514600"/>
            <a:ext cx="2286000" cy="3028950"/>
          </a:xfrm>
          <a:prstGeom prst="rect">
            <a:avLst/>
          </a:prstGeom>
          <a:noFill/>
        </p:spPr>
        <p:txBody>
          <a:bodyPr wrap="square" lIns="0" rIns="0" tIns="0" bIns="0" anchor="t">
            <a:spAutoFit/>
          </a:bodyPr>
          <a:lstStyle/>
          <a:p>
            <a:pPr algn="l"/>
            <a:r>
              <a:rPr sz="1125" b="0" i="0">
                <a:solidFill>
                  <a:srgbClr val="5B6772"/>
                </a:solidFill>
                <a:latin typeface="Arial"/>
              </a:rPr>
              <a:t>Who relies on it? Queries, reports, downstream consumers, ratings, comments and how often each asset is used.</a:t>
            </a:r>
          </a:p>
        </p:txBody>
      </p:sp>
      <p:sp>
        <p:nvSpPr>
          <p:cNvPr id="21" name="Rectangle 20"/>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23" name="TextBox 22"/>
          <p:cNvSpPr txBox="1"/>
          <p:nvPr/>
        </p:nvSpPr>
        <p:spPr>
          <a:xfrm>
            <a:off x="1809750" y="5772150"/>
            <a:ext cx="9582150" cy="495300"/>
          </a:xfrm>
          <a:prstGeom prst="rect">
            <a:avLst/>
          </a:prstGeom>
          <a:noFill/>
        </p:spPr>
        <p:txBody>
          <a:bodyPr wrap="square" lIns="0" rIns="0" tIns="0" bIns="0" anchor="ctr">
            <a:spAutoFit/>
          </a:bodyPr>
          <a:lstStyle/>
          <a:p>
            <a:pPr algn="l"/>
            <a:r>
              <a:rPr sz="1117" b="0" i="0">
                <a:solidFill>
                  <a:srgbClr val="FFFFFF"/>
                </a:solidFill>
                <a:latin typeface="Arial"/>
              </a:rPr>
              <a:t>Start with the business kind for your critical measures; technical and operational metadata can largely be harvested automatically, meaning cannot.</a:t>
            </a:r>
          </a:p>
        </p:txBody>
      </p:sp>
      <p:sp>
        <p:nvSpPr>
          <p:cNvPr id="24" name="TextBox 23"/>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Metadata strategy Track</a:t>
            </a:r>
          </a:p>
        </p:txBody>
      </p:sp>
      <p:sp>
        <p:nvSpPr>
          <p:cNvPr id="25" name="TextBox 24"/>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5</a:t>
            </a:r>
          </a:p>
        </p:txBody>
      </p:sp>
      <p:sp>
        <p:nvSpPr>
          <p:cNvPr id="26" name="Rectangle 25"/>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METADATA STRATEGY</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From passive record to active metadata</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Most organisations document metadata after the fact. The strategic shift is to let metadata drive what happens next.</a:t>
            </a:r>
          </a:p>
        </p:txBody>
      </p:sp>
      <p:sp>
        <p:nvSpPr>
          <p:cNvPr id="5" name="Rectangle 4"/>
          <p:cNvSpPr/>
          <p:nvPr/>
        </p:nvSpPr>
        <p:spPr>
          <a:xfrm>
            <a:off x="609600" y="1981200"/>
            <a:ext cx="5372100" cy="36004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38200" y="2171700"/>
            <a:ext cx="4914900" cy="285750"/>
          </a:xfrm>
          <a:prstGeom prst="rect">
            <a:avLst/>
          </a:prstGeom>
          <a:noFill/>
        </p:spPr>
        <p:txBody>
          <a:bodyPr wrap="square" lIns="0" rIns="0" tIns="0" bIns="0" anchor="t">
            <a:spAutoFit/>
          </a:bodyPr>
          <a:lstStyle/>
          <a:p>
            <a:pPr algn="l"/>
            <a:r>
              <a:rPr sz="1500" b="1" i="0">
                <a:solidFill>
                  <a:srgbClr val="2251FF"/>
                </a:solidFill>
                <a:latin typeface="Arial"/>
              </a:rPr>
              <a:t>Passive metadata</a:t>
            </a:r>
          </a:p>
        </p:txBody>
      </p:sp>
      <p:sp>
        <p:nvSpPr>
          <p:cNvPr id="7" name="Rectangle 6"/>
          <p:cNvSpPr/>
          <p:nvPr/>
        </p:nvSpPr>
        <p:spPr>
          <a:xfrm>
            <a:off x="838200" y="27527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28700" y="2647950"/>
            <a:ext cx="4686300" cy="609600"/>
          </a:xfrm>
          <a:prstGeom prst="rect">
            <a:avLst/>
          </a:prstGeom>
          <a:noFill/>
        </p:spPr>
        <p:txBody>
          <a:bodyPr wrap="square" lIns="0" rIns="0" tIns="0" bIns="0" anchor="t">
            <a:spAutoFit/>
          </a:bodyPr>
          <a:lstStyle/>
          <a:p>
            <a:pPr algn="l"/>
            <a:r>
              <a:rPr sz="1350" b="0" i="0">
                <a:solidFill>
                  <a:srgbClr val="051C2C"/>
                </a:solidFill>
                <a:latin typeface="Arial"/>
              </a:rPr>
              <a:t>Captured in a catalogue and read by people when they remember to look</a:t>
            </a:r>
          </a:p>
        </p:txBody>
      </p:sp>
      <p:sp>
        <p:nvSpPr>
          <p:cNvPr id="9" name="Rectangle 8"/>
          <p:cNvSpPr/>
          <p:nvPr/>
        </p:nvSpPr>
        <p:spPr>
          <a:xfrm>
            <a:off x="838200" y="33623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28700" y="3257550"/>
            <a:ext cx="4686300" cy="609600"/>
          </a:xfrm>
          <a:prstGeom prst="rect">
            <a:avLst/>
          </a:prstGeom>
          <a:noFill/>
        </p:spPr>
        <p:txBody>
          <a:bodyPr wrap="square" lIns="0" rIns="0" tIns="0" bIns="0" anchor="t">
            <a:spAutoFit/>
          </a:bodyPr>
          <a:lstStyle/>
          <a:p>
            <a:pPr algn="l"/>
            <a:r>
              <a:rPr sz="1350" b="0" i="0">
                <a:solidFill>
                  <a:srgbClr val="051C2C"/>
                </a:solidFill>
                <a:latin typeface="Arial"/>
              </a:rPr>
              <a:t>Refreshed by periodic scans or manual documentation drives</a:t>
            </a:r>
          </a:p>
        </p:txBody>
      </p:sp>
      <p:sp>
        <p:nvSpPr>
          <p:cNvPr id="11" name="Rectangle 10"/>
          <p:cNvSpPr/>
          <p:nvPr/>
        </p:nvSpPr>
        <p:spPr>
          <a:xfrm>
            <a:off x="838200" y="39719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28700" y="3867150"/>
            <a:ext cx="4686300" cy="609600"/>
          </a:xfrm>
          <a:prstGeom prst="rect">
            <a:avLst/>
          </a:prstGeom>
          <a:noFill/>
        </p:spPr>
        <p:txBody>
          <a:bodyPr wrap="square" lIns="0" rIns="0" tIns="0" bIns="0" anchor="t">
            <a:spAutoFit/>
          </a:bodyPr>
          <a:lstStyle/>
          <a:p>
            <a:pPr algn="l"/>
            <a:r>
              <a:rPr sz="1350" b="0" i="0">
                <a:solidFill>
                  <a:srgbClr val="051C2C"/>
                </a:solidFill>
                <a:latin typeface="Arial"/>
              </a:rPr>
              <a:t>Answers where data is and what it means</a:t>
            </a:r>
          </a:p>
        </p:txBody>
      </p:sp>
      <p:sp>
        <p:nvSpPr>
          <p:cNvPr id="13" name="Rectangle 12"/>
          <p:cNvSpPr/>
          <p:nvPr/>
        </p:nvSpPr>
        <p:spPr>
          <a:xfrm>
            <a:off x="838200" y="45815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28700" y="4476750"/>
            <a:ext cx="4686300" cy="609600"/>
          </a:xfrm>
          <a:prstGeom prst="rect">
            <a:avLst/>
          </a:prstGeom>
          <a:noFill/>
        </p:spPr>
        <p:txBody>
          <a:bodyPr wrap="square" lIns="0" rIns="0" tIns="0" bIns="0" anchor="t">
            <a:spAutoFit/>
          </a:bodyPr>
          <a:lstStyle/>
          <a:p>
            <a:pPr algn="l"/>
            <a:r>
              <a:rPr sz="1350" b="0" i="0">
                <a:solidFill>
                  <a:srgbClr val="051C2C"/>
                </a:solidFill>
                <a:latin typeface="Arial"/>
              </a:rPr>
              <a:t>Value depends on adoption, which often fades after launch</a:t>
            </a:r>
          </a:p>
        </p:txBody>
      </p:sp>
      <p:sp>
        <p:nvSpPr>
          <p:cNvPr id="15" name="Rectangle 14"/>
          <p:cNvSpPr/>
          <p:nvPr/>
        </p:nvSpPr>
        <p:spPr>
          <a:xfrm>
            <a:off x="6210300" y="1981200"/>
            <a:ext cx="5372100" cy="36004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38900" y="2171700"/>
            <a:ext cx="4914900" cy="285750"/>
          </a:xfrm>
          <a:prstGeom prst="rect">
            <a:avLst/>
          </a:prstGeom>
          <a:noFill/>
        </p:spPr>
        <p:txBody>
          <a:bodyPr wrap="square" lIns="0" rIns="0" tIns="0" bIns="0" anchor="t">
            <a:spAutoFit/>
          </a:bodyPr>
          <a:lstStyle/>
          <a:p>
            <a:pPr algn="l"/>
            <a:r>
              <a:rPr sz="1500" b="1" i="0">
                <a:solidFill>
                  <a:srgbClr val="051C2C"/>
                </a:solidFill>
                <a:latin typeface="Arial"/>
              </a:rPr>
              <a:t>Active metadata</a:t>
            </a:r>
          </a:p>
        </p:txBody>
      </p:sp>
      <p:sp>
        <p:nvSpPr>
          <p:cNvPr id="17" name="Rectangle 16"/>
          <p:cNvSpPr/>
          <p:nvPr/>
        </p:nvSpPr>
        <p:spPr>
          <a:xfrm>
            <a:off x="6438900" y="27527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629400" y="2647950"/>
            <a:ext cx="4686300" cy="609600"/>
          </a:xfrm>
          <a:prstGeom prst="rect">
            <a:avLst/>
          </a:prstGeom>
          <a:noFill/>
        </p:spPr>
        <p:txBody>
          <a:bodyPr wrap="square" lIns="0" rIns="0" tIns="0" bIns="0" anchor="t">
            <a:spAutoFit/>
          </a:bodyPr>
          <a:lstStyle/>
          <a:p>
            <a:pPr algn="l"/>
            <a:r>
              <a:rPr sz="1350" b="0" i="0">
                <a:solidFill>
                  <a:srgbClr val="051C2C"/>
                </a:solidFill>
                <a:latin typeface="Arial"/>
              </a:rPr>
              <a:t>Continuously harvested and analysed as systems and usage change</a:t>
            </a:r>
          </a:p>
        </p:txBody>
      </p:sp>
      <p:sp>
        <p:nvSpPr>
          <p:cNvPr id="19" name="Rectangle 18"/>
          <p:cNvSpPr/>
          <p:nvPr/>
        </p:nvSpPr>
        <p:spPr>
          <a:xfrm>
            <a:off x="6438900" y="33623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629400" y="3257550"/>
            <a:ext cx="4686300" cy="609600"/>
          </a:xfrm>
          <a:prstGeom prst="rect">
            <a:avLst/>
          </a:prstGeom>
          <a:noFill/>
        </p:spPr>
        <p:txBody>
          <a:bodyPr wrap="square" lIns="0" rIns="0" tIns="0" bIns="0" anchor="t">
            <a:spAutoFit/>
          </a:bodyPr>
          <a:lstStyle/>
          <a:p>
            <a:pPr algn="l"/>
            <a:r>
              <a:rPr sz="1170" b="0" i="0">
                <a:solidFill>
                  <a:srgbClr val="051C2C"/>
                </a:solidFill>
                <a:latin typeface="Arial"/>
              </a:rPr>
              <a:t>Triggers action: alerts owners on drift, blocks a release that breaks a certified measure, tunes pipelines</a:t>
            </a:r>
          </a:p>
        </p:txBody>
      </p:sp>
      <p:sp>
        <p:nvSpPr>
          <p:cNvPr id="21" name="Rectangle 20"/>
          <p:cNvSpPr/>
          <p:nvPr/>
        </p:nvSpPr>
        <p:spPr>
          <a:xfrm>
            <a:off x="6438900" y="39719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629400" y="3867150"/>
            <a:ext cx="4686300" cy="609600"/>
          </a:xfrm>
          <a:prstGeom prst="rect">
            <a:avLst/>
          </a:prstGeom>
          <a:noFill/>
        </p:spPr>
        <p:txBody>
          <a:bodyPr wrap="square" lIns="0" rIns="0" tIns="0" bIns="0" anchor="t">
            <a:spAutoFit/>
          </a:bodyPr>
          <a:lstStyle/>
          <a:p>
            <a:pPr algn="l"/>
            <a:r>
              <a:rPr sz="1335" b="0" i="0">
                <a:solidFill>
                  <a:srgbClr val="051C2C"/>
                </a:solidFill>
                <a:latin typeface="Arial"/>
              </a:rPr>
              <a:t>Feeds policies at the point of access, such as masking sensitive columns</a:t>
            </a:r>
          </a:p>
        </p:txBody>
      </p:sp>
      <p:sp>
        <p:nvSpPr>
          <p:cNvPr id="23" name="Rectangle 22"/>
          <p:cNvSpPr/>
          <p:nvPr/>
        </p:nvSpPr>
        <p:spPr>
          <a:xfrm>
            <a:off x="6438900" y="45815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629400" y="4476750"/>
            <a:ext cx="4686300" cy="609600"/>
          </a:xfrm>
          <a:prstGeom prst="rect">
            <a:avLst/>
          </a:prstGeom>
          <a:noFill/>
        </p:spPr>
        <p:txBody>
          <a:bodyPr wrap="square" lIns="0" rIns="0" tIns="0" bIns="0" anchor="t">
            <a:spAutoFit/>
          </a:bodyPr>
          <a:lstStyle/>
          <a:p>
            <a:pPr algn="l"/>
            <a:r>
              <a:rPr sz="1350" b="0" i="0">
                <a:solidFill>
                  <a:srgbClr val="051C2C"/>
                </a:solidFill>
                <a:latin typeface="Arial"/>
              </a:rPr>
              <a:t>Supplies grounded context to AI assistants and agents at run time</a:t>
            </a:r>
          </a:p>
        </p:txBody>
      </p:sp>
      <p:sp>
        <p:nvSpPr>
          <p:cNvPr id="25" name="Rectangle 24"/>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27" name="TextBox 26"/>
          <p:cNvSpPr txBox="1"/>
          <p:nvPr/>
        </p:nvSpPr>
        <p:spPr>
          <a:xfrm>
            <a:off x="1809750" y="5772150"/>
            <a:ext cx="9582150" cy="495300"/>
          </a:xfrm>
          <a:prstGeom prst="rect">
            <a:avLst/>
          </a:prstGeom>
          <a:noFill/>
        </p:spPr>
        <p:txBody>
          <a:bodyPr wrap="square" lIns="0" rIns="0" tIns="0" bIns="0" anchor="ctr">
            <a:spAutoFit/>
          </a:bodyPr>
          <a:lstStyle/>
          <a:p>
            <a:pPr algn="l"/>
            <a:r>
              <a:rPr sz="1192" b="0" i="0">
                <a:solidFill>
                  <a:srgbClr val="FFFFFF"/>
                </a:solidFill>
                <a:latin typeface="Arial"/>
              </a:rPr>
              <a:t>Plan the move in steps: catalogue first, then alerts on critical lineage, then policy enforcement, then context for agents.</a:t>
            </a:r>
          </a:p>
        </p:txBody>
      </p:sp>
      <p:sp>
        <p:nvSpPr>
          <p:cNvPr id="28" name="TextBox 27"/>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Metadata strategy Track</a:t>
            </a:r>
          </a:p>
        </p:txBody>
      </p:sp>
      <p:sp>
        <p:nvSpPr>
          <p:cNvPr id="29" name="TextBox 28"/>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6</a:t>
            </a:r>
          </a:p>
        </p:txBody>
      </p:sp>
      <p:sp>
        <p:nvSpPr>
          <p:cNvPr id="30" name="Rectangle 29"/>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METADATA STRATEGY</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Six capabilities the strategy should name</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Decide which of these you need for your themes, and in what order. Few organisations need all six on day one.</a:t>
            </a:r>
          </a:p>
        </p:txBody>
      </p:sp>
      <p:sp>
        <p:nvSpPr>
          <p:cNvPr id="5" name="Rectangle 4"/>
          <p:cNvSpPr/>
          <p:nvPr/>
        </p:nvSpPr>
        <p:spPr>
          <a:xfrm>
            <a:off x="609600" y="1828800"/>
            <a:ext cx="3556000" cy="2105025"/>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09600" y="18288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81050" y="2019300"/>
            <a:ext cx="3213100" cy="285750"/>
          </a:xfrm>
          <a:prstGeom prst="rect">
            <a:avLst/>
          </a:prstGeom>
          <a:noFill/>
        </p:spPr>
        <p:txBody>
          <a:bodyPr wrap="square" lIns="0" rIns="0" tIns="0" bIns="0" anchor="t">
            <a:spAutoFit/>
          </a:bodyPr>
          <a:lstStyle/>
          <a:p>
            <a:pPr algn="l"/>
            <a:r>
              <a:rPr sz="1575" b="1" i="0">
                <a:solidFill>
                  <a:srgbClr val="051C2C"/>
                </a:solidFill>
                <a:latin typeface="Arial"/>
              </a:rPr>
              <a:t>Data catalogue</a:t>
            </a:r>
          </a:p>
        </p:txBody>
      </p:sp>
      <p:sp>
        <p:nvSpPr>
          <p:cNvPr id="8" name="TextBox 7"/>
          <p:cNvSpPr txBox="1"/>
          <p:nvPr/>
        </p:nvSpPr>
        <p:spPr>
          <a:xfrm>
            <a:off x="781050" y="2362200"/>
            <a:ext cx="3213100" cy="1438275"/>
          </a:xfrm>
          <a:prstGeom prst="rect">
            <a:avLst/>
          </a:prstGeom>
          <a:noFill/>
        </p:spPr>
        <p:txBody>
          <a:bodyPr wrap="square" lIns="0" rIns="0" tIns="0" bIns="0" anchor="t">
            <a:spAutoFit/>
          </a:bodyPr>
          <a:lstStyle/>
          <a:p>
            <a:pPr algn="l"/>
            <a:r>
              <a:rPr sz="1275" b="0" i="0">
                <a:solidFill>
                  <a:srgbClr val="5B6772"/>
                </a:solidFill>
                <a:latin typeface="Arial"/>
              </a:rPr>
              <a:t>A searchable inventory of data assets with owners, descriptions, ratings and access paths.</a:t>
            </a:r>
          </a:p>
        </p:txBody>
      </p:sp>
      <p:sp>
        <p:nvSpPr>
          <p:cNvPr id="9" name="Rectangle 8"/>
          <p:cNvSpPr/>
          <p:nvPr/>
        </p:nvSpPr>
        <p:spPr>
          <a:xfrm>
            <a:off x="4318000" y="1828800"/>
            <a:ext cx="3556000" cy="2105025"/>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318000" y="18288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489450" y="2019300"/>
            <a:ext cx="3213100" cy="285750"/>
          </a:xfrm>
          <a:prstGeom prst="rect">
            <a:avLst/>
          </a:prstGeom>
          <a:noFill/>
        </p:spPr>
        <p:txBody>
          <a:bodyPr wrap="square" lIns="0" rIns="0" tIns="0" bIns="0" anchor="t">
            <a:spAutoFit/>
          </a:bodyPr>
          <a:lstStyle/>
          <a:p>
            <a:pPr algn="l"/>
            <a:r>
              <a:rPr sz="1575" b="1" i="0">
                <a:solidFill>
                  <a:srgbClr val="051C2C"/>
                </a:solidFill>
                <a:latin typeface="Arial"/>
              </a:rPr>
              <a:t>Business glossary</a:t>
            </a:r>
          </a:p>
        </p:txBody>
      </p:sp>
      <p:sp>
        <p:nvSpPr>
          <p:cNvPr id="12" name="TextBox 11"/>
          <p:cNvSpPr txBox="1"/>
          <p:nvPr/>
        </p:nvSpPr>
        <p:spPr>
          <a:xfrm>
            <a:off x="4489450" y="2362200"/>
            <a:ext cx="3213100" cy="1438275"/>
          </a:xfrm>
          <a:prstGeom prst="rect">
            <a:avLst/>
          </a:prstGeom>
          <a:noFill/>
        </p:spPr>
        <p:txBody>
          <a:bodyPr wrap="square" lIns="0" rIns="0" tIns="0" bIns="0" anchor="t">
            <a:spAutoFit/>
          </a:bodyPr>
          <a:lstStyle/>
          <a:p>
            <a:pPr algn="l"/>
            <a:r>
              <a:rPr sz="1275" b="0" i="0">
                <a:solidFill>
                  <a:srgbClr val="5B6772"/>
                </a:solidFill>
                <a:latin typeface="Arial"/>
              </a:rPr>
              <a:t>Agreed terms and definitions, linked to the physical data that implements them.</a:t>
            </a:r>
          </a:p>
        </p:txBody>
      </p:sp>
      <p:sp>
        <p:nvSpPr>
          <p:cNvPr id="13" name="Rectangle 12"/>
          <p:cNvSpPr/>
          <p:nvPr/>
        </p:nvSpPr>
        <p:spPr>
          <a:xfrm>
            <a:off x="8026400" y="1828800"/>
            <a:ext cx="3556000" cy="2105025"/>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026400" y="18288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197850" y="2019300"/>
            <a:ext cx="3213100" cy="285750"/>
          </a:xfrm>
          <a:prstGeom prst="rect">
            <a:avLst/>
          </a:prstGeom>
          <a:noFill/>
        </p:spPr>
        <p:txBody>
          <a:bodyPr wrap="square" lIns="0" rIns="0" tIns="0" bIns="0" anchor="t">
            <a:spAutoFit/>
          </a:bodyPr>
          <a:lstStyle/>
          <a:p>
            <a:pPr algn="l"/>
            <a:r>
              <a:rPr sz="1575" b="1" i="0">
                <a:solidFill>
                  <a:srgbClr val="051C2C"/>
                </a:solidFill>
                <a:latin typeface="Arial"/>
              </a:rPr>
              <a:t>Lineage</a:t>
            </a:r>
          </a:p>
        </p:txBody>
      </p:sp>
      <p:sp>
        <p:nvSpPr>
          <p:cNvPr id="16" name="TextBox 15"/>
          <p:cNvSpPr txBox="1"/>
          <p:nvPr/>
        </p:nvSpPr>
        <p:spPr>
          <a:xfrm>
            <a:off x="8197850" y="2362200"/>
            <a:ext cx="3213100" cy="1438275"/>
          </a:xfrm>
          <a:prstGeom prst="rect">
            <a:avLst/>
          </a:prstGeom>
          <a:noFill/>
        </p:spPr>
        <p:txBody>
          <a:bodyPr wrap="square" lIns="0" rIns="0" tIns="0" bIns="0" anchor="t">
            <a:spAutoFit/>
          </a:bodyPr>
          <a:lstStyle/>
          <a:p>
            <a:pPr algn="l"/>
            <a:r>
              <a:rPr sz="1275" b="0" i="0">
                <a:solidFill>
                  <a:srgbClr val="5B6772"/>
                </a:solidFill>
                <a:latin typeface="Arial"/>
              </a:rPr>
              <a:t>The path from source system through every transformation to the report, model or agent that uses it.</a:t>
            </a:r>
          </a:p>
        </p:txBody>
      </p:sp>
      <p:sp>
        <p:nvSpPr>
          <p:cNvPr id="17" name="Rectangle 16"/>
          <p:cNvSpPr/>
          <p:nvPr/>
        </p:nvSpPr>
        <p:spPr>
          <a:xfrm>
            <a:off x="609600" y="4086225"/>
            <a:ext cx="3556000" cy="2105025"/>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09600" y="4086225"/>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81050" y="4276725"/>
            <a:ext cx="3213100" cy="285750"/>
          </a:xfrm>
          <a:prstGeom prst="rect">
            <a:avLst/>
          </a:prstGeom>
          <a:noFill/>
        </p:spPr>
        <p:txBody>
          <a:bodyPr wrap="square" lIns="0" rIns="0" tIns="0" bIns="0" anchor="t">
            <a:spAutoFit/>
          </a:bodyPr>
          <a:lstStyle/>
          <a:p>
            <a:pPr algn="l"/>
            <a:r>
              <a:rPr sz="1575" b="1" i="0">
                <a:solidFill>
                  <a:srgbClr val="051C2C"/>
                </a:solidFill>
                <a:latin typeface="Arial"/>
              </a:rPr>
              <a:t>Semantic consistency</a:t>
            </a:r>
          </a:p>
        </p:txBody>
      </p:sp>
      <p:sp>
        <p:nvSpPr>
          <p:cNvPr id="20" name="TextBox 19"/>
          <p:cNvSpPr txBox="1"/>
          <p:nvPr/>
        </p:nvSpPr>
        <p:spPr>
          <a:xfrm>
            <a:off x="781050" y="4619625"/>
            <a:ext cx="3213100" cy="1438275"/>
          </a:xfrm>
          <a:prstGeom prst="rect">
            <a:avLst/>
          </a:prstGeom>
          <a:noFill/>
        </p:spPr>
        <p:txBody>
          <a:bodyPr wrap="square" lIns="0" rIns="0" tIns="0" bIns="0" anchor="t">
            <a:spAutoFit/>
          </a:bodyPr>
          <a:lstStyle/>
          <a:p>
            <a:pPr algn="l"/>
            <a:r>
              <a:rPr sz="1275" b="0" i="0">
                <a:solidFill>
                  <a:srgbClr val="5B6772"/>
                </a:solidFill>
                <a:latin typeface="Arial"/>
              </a:rPr>
              <a:t>One meaning for a concept such as customer or margin, reconciled across systems and reports.</a:t>
            </a:r>
          </a:p>
        </p:txBody>
      </p:sp>
      <p:sp>
        <p:nvSpPr>
          <p:cNvPr id="21" name="Rectangle 20"/>
          <p:cNvSpPr/>
          <p:nvPr/>
        </p:nvSpPr>
        <p:spPr>
          <a:xfrm>
            <a:off x="4318000" y="4086225"/>
            <a:ext cx="3556000" cy="2105025"/>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18000" y="4086225"/>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489450" y="4276725"/>
            <a:ext cx="3213100" cy="285750"/>
          </a:xfrm>
          <a:prstGeom prst="rect">
            <a:avLst/>
          </a:prstGeom>
          <a:noFill/>
        </p:spPr>
        <p:txBody>
          <a:bodyPr wrap="square" lIns="0" rIns="0" tIns="0" bIns="0" anchor="t">
            <a:spAutoFit/>
          </a:bodyPr>
          <a:lstStyle/>
          <a:p>
            <a:pPr algn="l"/>
            <a:r>
              <a:rPr sz="1575" b="1" i="0">
                <a:solidFill>
                  <a:srgbClr val="051C2C"/>
                </a:solidFill>
                <a:latin typeface="Arial"/>
              </a:rPr>
              <a:t>Rules management</a:t>
            </a:r>
          </a:p>
        </p:txBody>
      </p:sp>
      <p:sp>
        <p:nvSpPr>
          <p:cNvPr id="24" name="TextBox 23"/>
          <p:cNvSpPr txBox="1"/>
          <p:nvPr/>
        </p:nvSpPr>
        <p:spPr>
          <a:xfrm>
            <a:off x="4489450" y="4619625"/>
            <a:ext cx="3213100" cy="1438275"/>
          </a:xfrm>
          <a:prstGeom prst="rect">
            <a:avLst/>
          </a:prstGeom>
          <a:noFill/>
        </p:spPr>
        <p:txBody>
          <a:bodyPr wrap="square" lIns="0" rIns="0" tIns="0" bIns="0" anchor="t">
            <a:spAutoFit/>
          </a:bodyPr>
          <a:lstStyle/>
          <a:p>
            <a:pPr algn="l"/>
            <a:r>
              <a:rPr sz="1275" b="0" i="0">
                <a:solidFill>
                  <a:srgbClr val="5B6772"/>
                </a:solidFill>
                <a:latin typeface="Arial"/>
              </a:rPr>
              <a:t>Quality, privacy and retention rules recorded once, attached to data, and measured.</a:t>
            </a:r>
          </a:p>
        </p:txBody>
      </p:sp>
      <p:sp>
        <p:nvSpPr>
          <p:cNvPr id="25" name="Rectangle 24"/>
          <p:cNvSpPr/>
          <p:nvPr/>
        </p:nvSpPr>
        <p:spPr>
          <a:xfrm>
            <a:off x="8026400" y="4086225"/>
            <a:ext cx="3556000" cy="2105025"/>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8026400" y="4086225"/>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197850" y="4276725"/>
            <a:ext cx="3213100" cy="285750"/>
          </a:xfrm>
          <a:prstGeom prst="rect">
            <a:avLst/>
          </a:prstGeom>
          <a:noFill/>
        </p:spPr>
        <p:txBody>
          <a:bodyPr wrap="square" lIns="0" rIns="0" tIns="0" bIns="0" anchor="t">
            <a:spAutoFit/>
          </a:bodyPr>
          <a:lstStyle/>
          <a:p>
            <a:pPr algn="l"/>
            <a:r>
              <a:rPr sz="1575" b="1" i="0">
                <a:solidFill>
                  <a:srgbClr val="051C2C"/>
                </a:solidFill>
                <a:latin typeface="Arial"/>
              </a:rPr>
              <a:t>Active metadata</a:t>
            </a:r>
          </a:p>
        </p:txBody>
      </p:sp>
      <p:sp>
        <p:nvSpPr>
          <p:cNvPr id="28" name="TextBox 27"/>
          <p:cNvSpPr txBox="1"/>
          <p:nvPr/>
        </p:nvSpPr>
        <p:spPr>
          <a:xfrm>
            <a:off x="8197850" y="4619625"/>
            <a:ext cx="3213100" cy="1438275"/>
          </a:xfrm>
          <a:prstGeom prst="rect">
            <a:avLst/>
          </a:prstGeom>
          <a:noFill/>
        </p:spPr>
        <p:txBody>
          <a:bodyPr wrap="square" lIns="0" rIns="0" tIns="0" bIns="0" anchor="t">
            <a:spAutoFit/>
          </a:bodyPr>
          <a:lstStyle/>
          <a:p>
            <a:pPr algn="l"/>
            <a:r>
              <a:rPr sz="1275" b="0" i="0">
                <a:solidFill>
                  <a:srgbClr val="5B6772"/>
                </a:solidFill>
                <a:latin typeface="Arial"/>
              </a:rPr>
              <a:t>Signals from usage, quality and change that trigger alerts, policies and automation.</a:t>
            </a:r>
          </a:p>
        </p:txBody>
      </p:sp>
      <p:sp>
        <p:nvSpPr>
          <p:cNvPr id="29" name="TextBox 28"/>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Metadata strategy Track</a:t>
            </a:r>
          </a:p>
        </p:txBody>
      </p:sp>
      <p:sp>
        <p:nvSpPr>
          <p:cNvPr id="30" name="TextBox 29"/>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7</a:t>
            </a:r>
          </a:p>
        </p:txBody>
      </p:sp>
      <p:sp>
        <p:nvSpPr>
          <p:cNvPr id="31" name="Rectangle 30"/>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METADATA STRATEGY</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Tell a story a sponsor will fund</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A metadata programme gets funded when it is framed as a business outcome with a named sponsor, not as a catalogue.</a:t>
            </a:r>
          </a:p>
        </p:txBody>
      </p:sp>
      <p:graphicFrame>
        <p:nvGraphicFramePr>
          <p:cNvPr id="5" name="Table 4"/>
          <p:cNvGraphicFramePr>
            <a:graphicFrameLocks noGrp="1"/>
          </p:cNvGraphicFramePr>
          <p:nvPr/>
        </p:nvGraphicFramePr>
        <p:xfrm>
          <a:off x="609600" y="1981200"/>
          <a:ext cx="10972800" cy="2667000"/>
        </p:xfrm>
        <a:graphic>
          <a:graphicData uri="http://schemas.openxmlformats.org/drawingml/2006/table">
            <a:tbl>
              <a:tblPr firstRow="1" bandRow="1">
                <a:tableStyleId>{5C22544A-7EE6-4342-B048-85BDC9FD1C3A}</a:tableStyleId>
              </a:tblPr>
              <a:tblGrid>
                <a:gridCol w="2743200"/>
                <a:gridCol w="2743200"/>
                <a:gridCol w="2743200"/>
                <a:gridCol w="2743200"/>
              </a:tblGrid>
              <a:tr h="533400">
                <a:tc>
                  <a:txBody>
                    <a:bodyPr wrap="square"/>
                    <a:lstStyle/>
                    <a:p>
                      <a:r>
                        <a:rPr sz="975" b="1" i="0">
                          <a:solidFill>
                            <a:srgbClr val="FFFFFF"/>
                          </a:solidFill>
                          <a:latin typeface="Arial"/>
                        </a:rPr>
                        <a:t>Business story</a:t>
                      </a:r>
                    </a:p>
                  </a:txBody>
                  <a:tcPr marL="95250" marR="95250" marT="38100" marB="38100" anchor="ctr">
                    <a:solidFill>
                      <a:srgbClr val="051C2C"/>
                    </a:solidFill>
                  </a:tcPr>
                </a:tc>
                <a:tc>
                  <a:txBody>
                    <a:bodyPr wrap="square"/>
                    <a:lstStyle/>
                    <a:p>
                      <a:r>
                        <a:rPr sz="975" b="1" i="0">
                          <a:solidFill>
                            <a:srgbClr val="FFFFFF"/>
                          </a:solidFill>
                          <a:latin typeface="Arial"/>
                        </a:rPr>
                        <a:t>Metadata it relies on</a:t>
                      </a:r>
                    </a:p>
                  </a:txBody>
                  <a:tcPr marL="95250" marR="95250" marT="38100" marB="38100" anchor="ctr">
                    <a:solidFill>
                      <a:srgbClr val="051C2C"/>
                    </a:solidFill>
                  </a:tcPr>
                </a:tc>
                <a:tc>
                  <a:txBody>
                    <a:bodyPr wrap="square"/>
                    <a:lstStyle/>
                    <a:p>
                      <a:r>
                        <a:rPr sz="975" b="1" i="0">
                          <a:solidFill>
                            <a:srgbClr val="FFFFFF"/>
                          </a:solidFill>
                          <a:latin typeface="Arial"/>
                        </a:rPr>
                        <a:t>Natural sponsors</a:t>
                      </a:r>
                    </a:p>
                  </a:txBody>
                  <a:tcPr marL="95250" marR="95250" marT="38100" marB="38100" anchor="ctr">
                    <a:solidFill>
                      <a:srgbClr val="051C2C"/>
                    </a:solidFill>
                  </a:tcPr>
                </a:tc>
                <a:tc>
                  <a:txBody>
                    <a:bodyPr wrap="square"/>
                    <a:lstStyle/>
                    <a:p>
                      <a:r>
                        <a:rPr sz="975" b="1" i="0">
                          <a:solidFill>
                            <a:srgbClr val="FFFFFF"/>
                          </a:solidFill>
                          <a:latin typeface="Arial"/>
                        </a:rPr>
                        <a:t>Outcome to measure</a:t>
                      </a:r>
                    </a:p>
                  </a:txBody>
                  <a:tcPr marL="95250" marR="95250" marT="38100" marB="38100" anchor="ctr">
                    <a:solidFill>
                      <a:srgbClr val="051C2C"/>
                    </a:solidFill>
                  </a:tcPr>
                </a:tc>
              </a:tr>
              <a:tr h="533400">
                <a:tc>
                  <a:txBody>
                    <a:bodyPr wrap="square"/>
                    <a:lstStyle/>
                    <a:p>
                      <a:r>
                        <a:rPr sz="975" b="0" i="0">
                          <a:solidFill>
                            <a:srgbClr val="051C2C"/>
                          </a:solidFill>
                          <a:latin typeface="Arial"/>
                        </a:rPr>
                        <a:t>Personalise the customer experience</a:t>
                      </a:r>
                    </a:p>
                  </a:txBody>
                  <a:tcPr marL="95250" marR="95250" marT="38100" marB="38100" anchor="ctr">
                    <a:solidFill>
                      <a:srgbClr val="FFFFFF"/>
                    </a:solidFill>
                  </a:tcPr>
                </a:tc>
                <a:tc>
                  <a:txBody>
                    <a:bodyPr wrap="square"/>
                    <a:lstStyle/>
                    <a:p>
                      <a:r>
                        <a:rPr sz="975" b="0" i="0">
                          <a:solidFill>
                            <a:srgbClr val="051C2C"/>
                          </a:solidFill>
                          <a:latin typeface="Arial"/>
                        </a:rPr>
                        <a:t>Automated discovery of customer data, end-to-end lineage, modelled relationships between customer entities</a:t>
                      </a:r>
                    </a:p>
                  </a:txBody>
                  <a:tcPr marL="95250" marR="95250" marT="38100" marB="38100" anchor="ctr">
                    <a:solidFill>
                      <a:srgbClr val="FFFFFF"/>
                    </a:solidFill>
                  </a:tcPr>
                </a:tc>
                <a:tc>
                  <a:txBody>
                    <a:bodyPr wrap="square"/>
                    <a:lstStyle/>
                    <a:p>
                      <a:r>
                        <a:rPr sz="975" b="0" i="0">
                          <a:solidFill>
                            <a:srgbClr val="051C2C"/>
                          </a:solidFill>
                          <a:latin typeface="Arial"/>
                        </a:rPr>
                        <a:t>Customer experience lead, CDO, CFO</a:t>
                      </a:r>
                    </a:p>
                  </a:txBody>
                  <a:tcPr marL="95250" marR="95250" marT="38100" marB="38100" anchor="ctr">
                    <a:solidFill>
                      <a:srgbClr val="FFFFFF"/>
                    </a:solidFill>
                  </a:tcPr>
                </a:tc>
                <a:tc>
                  <a:txBody>
                    <a:bodyPr wrap="square"/>
                    <a:lstStyle/>
                    <a:p>
                      <a:r>
                        <a:rPr sz="975" b="0" i="0">
                          <a:solidFill>
                            <a:srgbClr val="051C2C"/>
                          </a:solidFill>
                          <a:latin typeface="Arial"/>
                        </a:rPr>
                        <a:t>Time to launch a personalised journey</a:t>
                      </a:r>
                    </a:p>
                  </a:txBody>
                  <a:tcPr marL="95250" marR="95250" marT="38100" marB="38100" anchor="ctr">
                    <a:solidFill>
                      <a:srgbClr val="FFFFFF"/>
                    </a:solidFill>
                  </a:tcPr>
                </a:tc>
              </a:tr>
              <a:tr h="533400">
                <a:tc>
                  <a:txBody>
                    <a:bodyPr wrap="square"/>
                    <a:lstStyle/>
                    <a:p>
                      <a:r>
                        <a:rPr sz="975" b="0" i="0">
                          <a:solidFill>
                            <a:srgbClr val="051C2C"/>
                          </a:solidFill>
                          <a:latin typeface="Arial"/>
                        </a:rPr>
                        <a:t>Grow sales with predictive analytics</a:t>
                      </a:r>
                    </a:p>
                  </a:txBody>
                  <a:tcPr marL="95250" marR="95250" marT="38100" marB="38100" anchor="ctr">
                    <a:solidFill>
                      <a:srgbClr val="F6F7F9"/>
                    </a:solidFill>
                  </a:tcPr>
                </a:tc>
                <a:tc>
                  <a:txBody>
                    <a:bodyPr wrap="square"/>
                    <a:lstStyle/>
                    <a:p>
                      <a:r>
                        <a:rPr sz="975" b="0" i="0">
                          <a:solidFill>
                            <a:srgbClr val="051C2C"/>
                          </a:solidFill>
                          <a:latin typeface="Arial"/>
                        </a:rPr>
                        <a:t>A common semantic view across sources, reuse of master data definitions</a:t>
                      </a:r>
                    </a:p>
                  </a:txBody>
                  <a:tcPr marL="95250" marR="95250" marT="38100" marB="38100" anchor="ctr">
                    <a:solidFill>
                      <a:srgbClr val="F6F7F9"/>
                    </a:solidFill>
                  </a:tcPr>
                </a:tc>
                <a:tc>
                  <a:txBody>
                    <a:bodyPr wrap="square"/>
                    <a:lstStyle/>
                    <a:p>
                      <a:r>
                        <a:rPr sz="975" b="0" i="0">
                          <a:solidFill>
                            <a:srgbClr val="051C2C"/>
                          </a:solidFill>
                          <a:latin typeface="Arial"/>
                        </a:rPr>
                        <a:t>Sales leadership, CDO, CIO</a:t>
                      </a:r>
                    </a:p>
                  </a:txBody>
                  <a:tcPr marL="95250" marR="95250" marT="38100" marB="38100" anchor="ctr">
                    <a:solidFill>
                      <a:srgbClr val="F6F7F9"/>
                    </a:solidFill>
                  </a:tcPr>
                </a:tc>
                <a:tc>
                  <a:txBody>
                    <a:bodyPr wrap="square"/>
                    <a:lstStyle/>
                    <a:p>
                      <a:r>
                        <a:rPr sz="975" b="0" i="0">
                          <a:solidFill>
                            <a:srgbClr val="051C2C"/>
                          </a:solidFill>
                          <a:latin typeface="Arial"/>
                        </a:rPr>
                        <a:t>Forecast accuracy and campaign conversion</a:t>
                      </a:r>
                    </a:p>
                  </a:txBody>
                  <a:tcPr marL="95250" marR="95250" marT="38100" marB="38100" anchor="ctr">
                    <a:solidFill>
                      <a:srgbClr val="F6F7F9"/>
                    </a:solidFill>
                  </a:tcPr>
                </a:tc>
              </a:tr>
              <a:tr h="533400">
                <a:tc>
                  <a:txBody>
                    <a:bodyPr wrap="square"/>
                    <a:lstStyle/>
                    <a:p>
                      <a:r>
                        <a:rPr sz="975" b="0" i="0">
                          <a:solidFill>
                            <a:srgbClr val="051C2C"/>
                          </a:solidFill>
                          <a:latin typeface="Arial"/>
                        </a:rPr>
                        <a:t>Reduce regulatory and conduct risk</a:t>
                      </a:r>
                    </a:p>
                  </a:txBody>
                  <a:tcPr marL="95250" marR="95250" marT="38100" marB="38100" anchor="ctr">
                    <a:solidFill>
                      <a:srgbClr val="FFFFFF"/>
                    </a:solidFill>
                  </a:tcPr>
                </a:tc>
                <a:tc>
                  <a:txBody>
                    <a:bodyPr wrap="square"/>
                    <a:lstStyle/>
                    <a:p>
                      <a:r>
                        <a:rPr sz="975" b="0" i="0">
                          <a:solidFill>
                            <a:srgbClr val="051C2C"/>
                          </a:solidFill>
                          <a:latin typeface="Arial"/>
                        </a:rPr>
                        <a:t>A catalogue of reported data, lineage readable by business users, workflow evidence</a:t>
                      </a:r>
                    </a:p>
                  </a:txBody>
                  <a:tcPr marL="95250" marR="95250" marT="38100" marB="38100" anchor="ctr">
                    <a:solidFill>
                      <a:srgbClr val="FFFFFF"/>
                    </a:solidFill>
                  </a:tcPr>
                </a:tc>
                <a:tc>
                  <a:txBody>
                    <a:bodyPr wrap="square"/>
                    <a:lstStyle/>
                    <a:p>
                      <a:r>
                        <a:rPr sz="975" b="0" i="0">
                          <a:solidFill>
                            <a:srgbClr val="051C2C"/>
                          </a:solidFill>
                          <a:latin typeface="Arial"/>
                        </a:rPr>
                        <a:t>CEO, CDO, data protection officer</a:t>
                      </a:r>
                    </a:p>
                  </a:txBody>
                  <a:tcPr marL="95250" marR="95250" marT="38100" marB="38100" anchor="ctr">
                    <a:solidFill>
                      <a:srgbClr val="FFFFFF"/>
                    </a:solidFill>
                  </a:tcPr>
                </a:tc>
                <a:tc>
                  <a:txBody>
                    <a:bodyPr wrap="square"/>
                    <a:lstStyle/>
                    <a:p>
                      <a:r>
                        <a:rPr sz="975" b="0" i="0">
                          <a:solidFill>
                            <a:srgbClr val="051C2C"/>
                          </a:solidFill>
                          <a:latin typeface="Arial"/>
                        </a:rPr>
                        <a:t>Effort and elapsed time to answer a supervisory request</a:t>
                      </a:r>
                    </a:p>
                  </a:txBody>
                  <a:tcPr marL="95250" marR="95250" marT="38100" marB="38100" anchor="ctr">
                    <a:solidFill>
                      <a:srgbClr val="FFFFFF"/>
                    </a:solidFill>
                  </a:tcPr>
                </a:tc>
              </a:tr>
              <a:tr h="533400">
                <a:tc>
                  <a:txBody>
                    <a:bodyPr wrap="square"/>
                    <a:lstStyle/>
                    <a:p>
                      <a:r>
                        <a:rPr sz="975" b="0" i="0">
                          <a:solidFill>
                            <a:srgbClr val="051C2C"/>
                          </a:solidFill>
                          <a:latin typeface="Arial"/>
                        </a:rPr>
                        <a:t>Make analysts more productive</a:t>
                      </a:r>
                    </a:p>
                  </a:txBody>
                  <a:tcPr marL="95250" marR="95250" marT="38100" marB="38100" anchor="ctr">
                    <a:solidFill>
                      <a:srgbClr val="F6F7F9"/>
                    </a:solidFill>
                  </a:tcPr>
                </a:tc>
                <a:tc>
                  <a:txBody>
                    <a:bodyPr wrap="square"/>
                    <a:lstStyle/>
                    <a:p>
                      <a:r>
                        <a:rPr sz="975" b="0" i="0">
                          <a:solidFill>
                            <a:srgbClr val="051C2C"/>
                          </a:solidFill>
                          <a:latin typeface="Arial"/>
                        </a:rPr>
                        <a:t>A catalogue, lineage and managed rules for trusted data sets</a:t>
                      </a:r>
                    </a:p>
                  </a:txBody>
                  <a:tcPr marL="95250" marR="95250" marT="38100" marB="38100" anchor="ctr">
                    <a:solidFill>
                      <a:srgbClr val="F6F7F9"/>
                    </a:solidFill>
                  </a:tcPr>
                </a:tc>
                <a:tc>
                  <a:txBody>
                    <a:bodyPr wrap="square"/>
                    <a:lstStyle/>
                    <a:p>
                      <a:r>
                        <a:rPr sz="975" b="0" i="0">
                          <a:solidFill>
                            <a:srgbClr val="051C2C"/>
                          </a:solidFill>
                          <a:latin typeface="Arial"/>
                        </a:rPr>
                        <a:t>Analytics centre of excellence, CDO, CFO</a:t>
                      </a:r>
                    </a:p>
                  </a:txBody>
                  <a:tcPr marL="95250" marR="95250" marT="38100" marB="38100" anchor="ctr">
                    <a:solidFill>
                      <a:srgbClr val="F6F7F9"/>
                    </a:solidFill>
                  </a:tcPr>
                </a:tc>
                <a:tc>
                  <a:txBody>
                    <a:bodyPr wrap="square"/>
                    <a:lstStyle/>
                    <a:p>
                      <a:r>
                        <a:rPr sz="975" b="0" i="0">
                          <a:solidFill>
                            <a:srgbClr val="051C2C"/>
                          </a:solidFill>
                          <a:latin typeface="Arial"/>
                        </a:rPr>
                        <a:t>Time spent finding and validating data per project</a:t>
                      </a:r>
                    </a:p>
                  </a:txBody>
                  <a:tcPr marL="95250" marR="95250" marT="38100" marB="38100" anchor="ctr">
                    <a:solidFill>
                      <a:srgbClr val="F6F7F9"/>
                    </a:solidFill>
                  </a:tcPr>
                </a:tc>
              </a:tr>
            </a:tbl>
          </a:graphicData>
        </a:graphic>
      </p:graphicFrame>
      <p:sp>
        <p:nvSpPr>
          <p:cNvPr id="6" name="Rectangle 5"/>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8" name="TextBox 7"/>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Pick one or two stories that match your strategic themes and let them set the scope of the first release.</a:t>
            </a:r>
          </a:p>
        </p:txBody>
      </p:sp>
      <p:sp>
        <p:nvSpPr>
          <p:cNvPr id="9" name="TextBox 8"/>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Metadata strategy Track</a:t>
            </a:r>
          </a:p>
        </p:txBody>
      </p:sp>
      <p:sp>
        <p:nvSpPr>
          <p:cNvPr id="10" name="TextBox 9"/>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8</a:t>
            </a:r>
          </a:p>
        </p:txBody>
      </p:sp>
      <p:sp>
        <p:nvSpPr>
          <p:cNvPr id="11" name="Rectangle 10"/>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METADATA STRATEGY</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Build the business case in seven moves</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A business case for metadata is a chain from a sponsor's goal to a number finance will sign. Skip a link and the case collapses at review.</a:t>
            </a:r>
          </a:p>
        </p:txBody>
      </p:sp>
      <p:sp>
        <p:nvSpPr>
          <p:cNvPr id="5" name="Rectangle 4"/>
          <p:cNvSpPr/>
          <p:nvPr/>
        </p:nvSpPr>
        <p:spPr>
          <a:xfrm>
            <a:off x="609600" y="1981200"/>
            <a:ext cx="2628900" cy="17716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09600" y="19812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81050" y="2171700"/>
            <a:ext cx="2286000" cy="285750"/>
          </a:xfrm>
          <a:prstGeom prst="rect">
            <a:avLst/>
          </a:prstGeom>
          <a:noFill/>
        </p:spPr>
        <p:txBody>
          <a:bodyPr wrap="square" lIns="0" rIns="0" tIns="0" bIns="0" anchor="t">
            <a:spAutoFit/>
          </a:bodyPr>
          <a:lstStyle/>
          <a:p>
            <a:pPr algn="l"/>
            <a:r>
              <a:rPr sz="1560" b="1" i="0">
                <a:solidFill>
                  <a:srgbClr val="051C2C"/>
                </a:solidFill>
                <a:latin typeface="Arial"/>
              </a:rPr>
              <a:t>1. Anchor in a sponsor's vision</a:t>
            </a:r>
          </a:p>
        </p:txBody>
      </p:sp>
      <p:sp>
        <p:nvSpPr>
          <p:cNvPr id="8" name="TextBox 7"/>
          <p:cNvSpPr txBox="1"/>
          <p:nvPr/>
        </p:nvSpPr>
        <p:spPr>
          <a:xfrm>
            <a:off x="781050" y="2514600"/>
            <a:ext cx="2286000" cy="1104900"/>
          </a:xfrm>
          <a:prstGeom prst="rect">
            <a:avLst/>
          </a:prstGeom>
          <a:noFill/>
        </p:spPr>
        <p:txBody>
          <a:bodyPr wrap="square" lIns="0" rIns="0" tIns="0" bIns="0" anchor="t">
            <a:spAutoFit/>
          </a:bodyPr>
          <a:lstStyle/>
          <a:p>
            <a:pPr algn="l"/>
            <a:r>
              <a:rPr sz="1072" b="0" i="0">
                <a:solidFill>
                  <a:srgbClr val="5B6772"/>
                </a:solidFill>
                <a:latin typeface="Arial"/>
              </a:rPr>
              <a:t>Find the executive whose goal depends on trusted, traceable data, and agree whether the effort is top-down, bottom-up or both.</a:t>
            </a:r>
          </a:p>
        </p:txBody>
      </p:sp>
      <p:sp>
        <p:nvSpPr>
          <p:cNvPr id="9" name="Rectangle 8"/>
          <p:cNvSpPr/>
          <p:nvPr/>
        </p:nvSpPr>
        <p:spPr>
          <a:xfrm>
            <a:off x="3390900" y="1981200"/>
            <a:ext cx="2628900" cy="17716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3390900" y="19812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562350" y="2171700"/>
            <a:ext cx="2286000" cy="285750"/>
          </a:xfrm>
          <a:prstGeom prst="rect">
            <a:avLst/>
          </a:prstGeom>
          <a:noFill/>
        </p:spPr>
        <p:txBody>
          <a:bodyPr wrap="square" lIns="0" rIns="0" tIns="0" bIns="0" anchor="t">
            <a:spAutoFit/>
          </a:bodyPr>
          <a:lstStyle/>
          <a:p>
            <a:pPr algn="l"/>
            <a:r>
              <a:rPr sz="1575" b="1" i="0">
                <a:solidFill>
                  <a:srgbClr val="051C2C"/>
                </a:solidFill>
                <a:latin typeface="Arial"/>
              </a:rPr>
              <a:t>2. Choose business measures</a:t>
            </a:r>
          </a:p>
        </p:txBody>
      </p:sp>
      <p:sp>
        <p:nvSpPr>
          <p:cNvPr id="12" name="TextBox 11"/>
          <p:cNvSpPr txBox="1"/>
          <p:nvPr/>
        </p:nvSpPr>
        <p:spPr>
          <a:xfrm>
            <a:off x="3562350" y="2514600"/>
            <a:ext cx="2286000" cy="1104900"/>
          </a:xfrm>
          <a:prstGeom prst="rect">
            <a:avLst/>
          </a:prstGeom>
          <a:noFill/>
        </p:spPr>
        <p:txBody>
          <a:bodyPr wrap="square" lIns="0" rIns="0" tIns="0" bIns="0" anchor="t">
            <a:spAutoFit/>
          </a:bodyPr>
          <a:lstStyle/>
          <a:p>
            <a:pPr algn="l"/>
            <a:r>
              <a:rPr sz="1125" b="0" i="0">
                <a:solidFill>
                  <a:srgbClr val="5B6772"/>
                </a:solidFill>
                <a:latin typeface="Arial"/>
              </a:rPr>
              <a:t>Select the measures that sponsor already reports, not metadata activity counts.</a:t>
            </a:r>
          </a:p>
        </p:txBody>
      </p:sp>
      <p:sp>
        <p:nvSpPr>
          <p:cNvPr id="13" name="Rectangle 12"/>
          <p:cNvSpPr/>
          <p:nvPr/>
        </p:nvSpPr>
        <p:spPr>
          <a:xfrm>
            <a:off x="6172200" y="1981200"/>
            <a:ext cx="2628900" cy="17716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172200" y="19812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43650" y="2171700"/>
            <a:ext cx="2286000" cy="285750"/>
          </a:xfrm>
          <a:prstGeom prst="rect">
            <a:avLst/>
          </a:prstGeom>
          <a:noFill/>
        </p:spPr>
        <p:txBody>
          <a:bodyPr wrap="square" lIns="0" rIns="0" tIns="0" bIns="0" anchor="t">
            <a:spAutoFit/>
          </a:bodyPr>
          <a:lstStyle/>
          <a:p>
            <a:pPr algn="l"/>
            <a:r>
              <a:rPr sz="1575" b="1" i="0">
                <a:solidFill>
                  <a:srgbClr val="051C2C"/>
                </a:solidFill>
                <a:latin typeface="Arial"/>
              </a:rPr>
              <a:t>3. Measure the baseline</a:t>
            </a:r>
          </a:p>
        </p:txBody>
      </p:sp>
      <p:sp>
        <p:nvSpPr>
          <p:cNvPr id="16" name="TextBox 15"/>
          <p:cNvSpPr txBox="1"/>
          <p:nvPr/>
        </p:nvSpPr>
        <p:spPr>
          <a:xfrm>
            <a:off x="6343650" y="2514600"/>
            <a:ext cx="2286000" cy="1104900"/>
          </a:xfrm>
          <a:prstGeom prst="rect">
            <a:avLst/>
          </a:prstGeom>
          <a:noFill/>
        </p:spPr>
        <p:txBody>
          <a:bodyPr wrap="square" lIns="0" rIns="0" tIns="0" bIns="0" anchor="t">
            <a:spAutoFit/>
          </a:bodyPr>
          <a:lstStyle/>
          <a:p>
            <a:pPr algn="l"/>
            <a:r>
              <a:rPr sz="1117" b="0" i="0">
                <a:solidFill>
                  <a:srgbClr val="5B6772"/>
                </a:solidFill>
                <a:latin typeface="Arial"/>
              </a:rPr>
              <a:t>Record today's value of each measure, how it was measured and by whom. Without it, no improvement can be claimed.</a:t>
            </a:r>
          </a:p>
        </p:txBody>
      </p:sp>
      <p:sp>
        <p:nvSpPr>
          <p:cNvPr id="17" name="Rectangle 16"/>
          <p:cNvSpPr/>
          <p:nvPr/>
        </p:nvSpPr>
        <p:spPr>
          <a:xfrm>
            <a:off x="8953500" y="1981200"/>
            <a:ext cx="2628900" cy="17716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953500" y="19812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124950" y="2171700"/>
            <a:ext cx="2286000" cy="285750"/>
          </a:xfrm>
          <a:prstGeom prst="rect">
            <a:avLst/>
          </a:prstGeom>
          <a:noFill/>
        </p:spPr>
        <p:txBody>
          <a:bodyPr wrap="square" lIns="0" rIns="0" tIns="0" bIns="0" anchor="t">
            <a:spAutoFit/>
          </a:bodyPr>
          <a:lstStyle/>
          <a:p>
            <a:pPr algn="l"/>
            <a:r>
              <a:rPr sz="1575" b="1" i="0">
                <a:solidFill>
                  <a:srgbClr val="051C2C"/>
                </a:solidFill>
                <a:latin typeface="Arial"/>
              </a:rPr>
              <a:t>4. Agree the target</a:t>
            </a:r>
          </a:p>
        </p:txBody>
      </p:sp>
      <p:sp>
        <p:nvSpPr>
          <p:cNvPr id="20" name="TextBox 19"/>
          <p:cNvSpPr txBox="1"/>
          <p:nvPr/>
        </p:nvSpPr>
        <p:spPr>
          <a:xfrm>
            <a:off x="9124950" y="2514600"/>
            <a:ext cx="2286000" cy="1104900"/>
          </a:xfrm>
          <a:prstGeom prst="rect">
            <a:avLst/>
          </a:prstGeom>
          <a:noFill/>
        </p:spPr>
        <p:txBody>
          <a:bodyPr wrap="square" lIns="0" rIns="0" tIns="0" bIns="0" anchor="t">
            <a:spAutoFit/>
          </a:bodyPr>
          <a:lstStyle/>
          <a:p>
            <a:pPr algn="l"/>
            <a:r>
              <a:rPr sz="1125" b="0" i="0">
                <a:solidFill>
                  <a:srgbClr val="5B6772"/>
                </a:solidFill>
                <a:latin typeface="Arial"/>
              </a:rPr>
              <a:t>Negotiate a realistic improvement with the sponsor and the people who run the process.</a:t>
            </a:r>
          </a:p>
        </p:txBody>
      </p:sp>
      <p:sp>
        <p:nvSpPr>
          <p:cNvPr id="21" name="Rectangle 20"/>
          <p:cNvSpPr/>
          <p:nvPr/>
        </p:nvSpPr>
        <p:spPr>
          <a:xfrm>
            <a:off x="609600" y="3905250"/>
            <a:ext cx="2628900" cy="17716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09600" y="39052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81050" y="4095750"/>
            <a:ext cx="2286000" cy="285750"/>
          </a:xfrm>
          <a:prstGeom prst="rect">
            <a:avLst/>
          </a:prstGeom>
          <a:noFill/>
        </p:spPr>
        <p:txBody>
          <a:bodyPr wrap="square" lIns="0" rIns="0" tIns="0" bIns="0" anchor="t">
            <a:spAutoFit/>
          </a:bodyPr>
          <a:lstStyle/>
          <a:p>
            <a:pPr algn="l"/>
            <a:r>
              <a:rPr sz="1575" b="1" i="0">
                <a:solidFill>
                  <a:srgbClr val="051C2C"/>
                </a:solidFill>
                <a:latin typeface="Arial"/>
              </a:rPr>
              <a:t>5. Translate into money</a:t>
            </a:r>
          </a:p>
        </p:txBody>
      </p:sp>
      <p:sp>
        <p:nvSpPr>
          <p:cNvPr id="24" name="TextBox 23"/>
          <p:cNvSpPr txBox="1"/>
          <p:nvPr/>
        </p:nvSpPr>
        <p:spPr>
          <a:xfrm>
            <a:off x="781050" y="4438650"/>
            <a:ext cx="2286000" cy="1104900"/>
          </a:xfrm>
          <a:prstGeom prst="rect">
            <a:avLst/>
          </a:prstGeom>
          <a:noFill/>
        </p:spPr>
        <p:txBody>
          <a:bodyPr wrap="square" lIns="0" rIns="0" tIns="0" bIns="0" anchor="t">
            <a:spAutoFit/>
          </a:bodyPr>
          <a:lstStyle/>
          <a:p>
            <a:pPr algn="l"/>
            <a:r>
              <a:rPr sz="1087" b="0" i="0">
                <a:solidFill>
                  <a:srgbClr val="5B6772"/>
                </a:solidFill>
                <a:latin typeface="Arial"/>
              </a:rPr>
              <a:t>Convert the improvement into revenue gained, cost avoided, risk reduced or capital released, using finance's assumptions.</a:t>
            </a:r>
          </a:p>
        </p:txBody>
      </p:sp>
      <p:sp>
        <p:nvSpPr>
          <p:cNvPr id="25" name="Rectangle 24"/>
          <p:cNvSpPr/>
          <p:nvPr/>
        </p:nvSpPr>
        <p:spPr>
          <a:xfrm>
            <a:off x="3390900" y="3905250"/>
            <a:ext cx="2628900" cy="17716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3390900" y="39052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3562350" y="4095750"/>
            <a:ext cx="2286000" cy="285750"/>
          </a:xfrm>
          <a:prstGeom prst="rect">
            <a:avLst/>
          </a:prstGeom>
          <a:noFill/>
        </p:spPr>
        <p:txBody>
          <a:bodyPr wrap="square" lIns="0" rIns="0" tIns="0" bIns="0" anchor="t">
            <a:spAutoFit/>
          </a:bodyPr>
          <a:lstStyle/>
          <a:p>
            <a:pPr algn="l"/>
            <a:r>
              <a:rPr sz="1575" b="1" i="0">
                <a:solidFill>
                  <a:srgbClr val="051C2C"/>
                </a:solidFill>
                <a:latin typeface="Arial"/>
              </a:rPr>
              <a:t>6. Cost the whole thing</a:t>
            </a:r>
          </a:p>
        </p:txBody>
      </p:sp>
      <p:sp>
        <p:nvSpPr>
          <p:cNvPr id="28" name="TextBox 27"/>
          <p:cNvSpPr txBox="1"/>
          <p:nvPr/>
        </p:nvSpPr>
        <p:spPr>
          <a:xfrm>
            <a:off x="3562350" y="4438650"/>
            <a:ext cx="2286000" cy="1104900"/>
          </a:xfrm>
          <a:prstGeom prst="rect">
            <a:avLst/>
          </a:prstGeom>
          <a:noFill/>
        </p:spPr>
        <p:txBody>
          <a:bodyPr wrap="square" lIns="0" rIns="0" tIns="0" bIns="0" anchor="t">
            <a:spAutoFit/>
          </a:bodyPr>
          <a:lstStyle/>
          <a:p>
            <a:pPr algn="l"/>
            <a:r>
              <a:rPr sz="1087" b="0" i="0">
                <a:solidFill>
                  <a:srgbClr val="5B6772"/>
                </a:solidFill>
                <a:latin typeface="Arial"/>
              </a:rPr>
              <a:t>Model total cost of ownership: software, people, stewardship time, integration, training and run costs over several years.</a:t>
            </a:r>
          </a:p>
        </p:txBody>
      </p:sp>
      <p:sp>
        <p:nvSpPr>
          <p:cNvPr id="29" name="Rectangle 28"/>
          <p:cNvSpPr/>
          <p:nvPr/>
        </p:nvSpPr>
        <p:spPr>
          <a:xfrm>
            <a:off x="6172200" y="3905250"/>
            <a:ext cx="2628900" cy="17716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6172200" y="39052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343650" y="4095750"/>
            <a:ext cx="2286000" cy="285750"/>
          </a:xfrm>
          <a:prstGeom prst="rect">
            <a:avLst/>
          </a:prstGeom>
          <a:noFill/>
        </p:spPr>
        <p:txBody>
          <a:bodyPr wrap="square" lIns="0" rIns="0" tIns="0" bIns="0" anchor="t">
            <a:spAutoFit/>
          </a:bodyPr>
          <a:lstStyle/>
          <a:p>
            <a:pPr algn="l"/>
            <a:r>
              <a:rPr sz="1575" b="1" i="0">
                <a:solidFill>
                  <a:srgbClr val="051C2C"/>
                </a:solidFill>
                <a:latin typeface="Arial"/>
              </a:rPr>
              <a:t>7. Show the return and payback</a:t>
            </a:r>
          </a:p>
        </p:txBody>
      </p:sp>
      <p:sp>
        <p:nvSpPr>
          <p:cNvPr id="32" name="TextBox 31"/>
          <p:cNvSpPr txBox="1"/>
          <p:nvPr/>
        </p:nvSpPr>
        <p:spPr>
          <a:xfrm>
            <a:off x="6343650" y="4438650"/>
            <a:ext cx="2286000" cy="1104900"/>
          </a:xfrm>
          <a:prstGeom prst="rect">
            <a:avLst/>
          </a:prstGeom>
          <a:noFill/>
        </p:spPr>
        <p:txBody>
          <a:bodyPr wrap="square" lIns="0" rIns="0" tIns="0" bIns="0" anchor="t">
            <a:spAutoFit/>
          </a:bodyPr>
          <a:lstStyle/>
          <a:p>
            <a:pPr algn="l"/>
            <a:r>
              <a:rPr sz="1125" b="0" i="0">
                <a:solidFill>
                  <a:srgbClr val="5B6772"/>
                </a:solidFill>
                <a:latin typeface="Arial"/>
              </a:rPr>
              <a:t>Compare value with cost, show when it pays back, and state the assumptions you will test each quarter.</a:t>
            </a:r>
          </a:p>
        </p:txBody>
      </p:sp>
      <p:sp>
        <p:nvSpPr>
          <p:cNvPr id="33" name="Rectangle 32"/>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35" name="TextBox 34"/>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Build the case with the sponsor and finance in the room; a case written by the data team alone is rarely believed.</a:t>
            </a:r>
          </a:p>
        </p:txBody>
      </p:sp>
      <p:sp>
        <p:nvSpPr>
          <p:cNvPr id="36" name="TextBox 3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Metadata strategy Track</a:t>
            </a:r>
          </a:p>
        </p:txBody>
      </p:sp>
      <p:sp>
        <p:nvSpPr>
          <p:cNvPr id="37" name="TextBox 3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9</a:t>
            </a:r>
          </a:p>
        </p:txBody>
      </p:sp>
      <p:sp>
        <p:nvSpPr>
          <p:cNvPr id="38" name="Rectangle 3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METADATA STRATEGY</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Leading and lagging measures for metadata</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Lagging business measures prove the value; leading measures tell you early whether you will get there.</a:t>
            </a:r>
          </a:p>
        </p:txBody>
      </p:sp>
      <p:graphicFrame>
        <p:nvGraphicFramePr>
          <p:cNvPr id="5" name="Table 4"/>
          <p:cNvGraphicFramePr>
            <a:graphicFrameLocks noGrp="1"/>
          </p:cNvGraphicFramePr>
          <p:nvPr/>
        </p:nvGraphicFramePr>
        <p:xfrm>
          <a:off x="609600" y="1828800"/>
          <a:ext cx="10972800" cy="3733800"/>
        </p:xfrm>
        <a:graphic>
          <a:graphicData uri="http://schemas.openxmlformats.org/drawingml/2006/table">
            <a:tbl>
              <a:tblPr firstRow="1" bandRow="1">
                <a:tableStyleId>{5C22544A-7EE6-4342-B048-85BDC9FD1C3A}</a:tableStyleId>
              </a:tblPr>
              <a:tblGrid>
                <a:gridCol w="3657600"/>
                <a:gridCol w="3657600"/>
                <a:gridCol w="3657600"/>
              </a:tblGrid>
              <a:tr h="533400">
                <a:tc>
                  <a:txBody>
                    <a:bodyPr wrap="square"/>
                    <a:lstStyle/>
                    <a:p>
                      <a:r>
                        <a:rPr sz="975" b="1" i="0">
                          <a:solidFill>
                            <a:srgbClr val="FFFFFF"/>
                          </a:solidFill>
                          <a:latin typeface="Arial"/>
                        </a:rPr>
                        <a:t>Horizon</a:t>
                      </a:r>
                    </a:p>
                  </a:txBody>
                  <a:tcPr marL="95250" marR="95250" marT="38100" marB="38100" anchor="ctr">
                    <a:solidFill>
                      <a:srgbClr val="051C2C"/>
                    </a:solidFill>
                  </a:tcPr>
                </a:tc>
                <a:tc>
                  <a:txBody>
                    <a:bodyPr wrap="square"/>
                    <a:lstStyle/>
                    <a:p>
                      <a:r>
                        <a:rPr sz="975" b="1" i="0">
                          <a:solidFill>
                            <a:srgbClr val="FFFFFF"/>
                          </a:solidFill>
                          <a:latin typeface="Arial"/>
                        </a:rPr>
                        <a:t>Measure</a:t>
                      </a:r>
                    </a:p>
                  </a:txBody>
                  <a:tcPr marL="95250" marR="95250" marT="38100" marB="38100" anchor="ctr">
                    <a:solidFill>
                      <a:srgbClr val="051C2C"/>
                    </a:solidFill>
                  </a:tcPr>
                </a:tc>
                <a:tc>
                  <a:txBody>
                    <a:bodyPr wrap="square"/>
                    <a:lstStyle/>
                    <a:p>
                      <a:r>
                        <a:rPr sz="975" b="1" i="0">
                          <a:solidFill>
                            <a:srgbClr val="FFFFFF"/>
                          </a:solidFill>
                          <a:latin typeface="Arial"/>
                        </a:rPr>
                        <a:t>What it tells you</a:t>
                      </a:r>
                    </a:p>
                  </a:txBody>
                  <a:tcPr marL="95250" marR="95250" marT="38100" marB="38100" anchor="ctr">
                    <a:solidFill>
                      <a:srgbClr val="051C2C"/>
                    </a:solidFill>
                  </a:tcPr>
                </a:tc>
              </a:tr>
              <a:tr h="533400">
                <a:tc>
                  <a:txBody>
                    <a:bodyPr wrap="square"/>
                    <a:lstStyle/>
                    <a:p>
                      <a:r>
                        <a:rPr sz="975" b="0" i="0">
                          <a:solidFill>
                            <a:srgbClr val="051C2C"/>
                          </a:solidFill>
                          <a:latin typeface="Arial"/>
                        </a:rPr>
                        <a:t>Lagging</a:t>
                      </a:r>
                    </a:p>
                  </a:txBody>
                  <a:tcPr marL="95250" marR="95250" marT="38100" marB="38100" anchor="ctr">
                    <a:solidFill>
                      <a:srgbClr val="FFFFFF"/>
                    </a:solidFill>
                  </a:tcPr>
                </a:tc>
                <a:tc>
                  <a:txBody>
                    <a:bodyPr wrap="square"/>
                    <a:lstStyle/>
                    <a:p>
                      <a:r>
                        <a:rPr sz="975" b="0" i="0">
                          <a:solidFill>
                            <a:srgbClr val="051C2C"/>
                          </a:solidFill>
                          <a:latin typeface="Arial"/>
                        </a:rPr>
                        <a:t>Revenue or cost impact attributed to faster, trusted insight</a:t>
                      </a:r>
                    </a:p>
                  </a:txBody>
                  <a:tcPr marL="95250" marR="95250" marT="38100" marB="38100" anchor="ctr">
                    <a:solidFill>
                      <a:srgbClr val="FFFFFF"/>
                    </a:solidFill>
                  </a:tcPr>
                </a:tc>
                <a:tc>
                  <a:txBody>
                    <a:bodyPr wrap="square"/>
                    <a:lstStyle/>
                    <a:p>
                      <a:r>
                        <a:rPr sz="975" b="0" i="0">
                          <a:solidFill>
                            <a:srgbClr val="051C2C"/>
                          </a:solidFill>
                          <a:latin typeface="Arial"/>
                        </a:rPr>
                        <a:t>Whether the programme paid for itself</a:t>
                      </a:r>
                    </a:p>
                  </a:txBody>
                  <a:tcPr marL="95250" marR="95250" marT="38100" marB="38100" anchor="ctr">
                    <a:solidFill>
                      <a:srgbClr val="FFFFFF"/>
                    </a:solidFill>
                  </a:tcPr>
                </a:tc>
              </a:tr>
              <a:tr h="533400">
                <a:tc>
                  <a:txBody>
                    <a:bodyPr wrap="square"/>
                    <a:lstStyle/>
                    <a:p>
                      <a:r>
                        <a:rPr sz="975" b="0" i="0">
                          <a:solidFill>
                            <a:srgbClr val="051C2C"/>
                          </a:solidFill>
                          <a:latin typeface="Arial"/>
                        </a:rPr>
                        <a:t>Lagging</a:t>
                      </a:r>
                    </a:p>
                  </a:txBody>
                  <a:tcPr marL="95250" marR="95250" marT="38100" marB="38100" anchor="ctr">
                    <a:solidFill>
                      <a:srgbClr val="F6F7F9"/>
                    </a:solidFill>
                  </a:tcPr>
                </a:tc>
                <a:tc>
                  <a:txBody>
                    <a:bodyPr wrap="square"/>
                    <a:lstStyle/>
                    <a:p>
                      <a:r>
                        <a:rPr sz="975" b="0" i="0">
                          <a:solidFill>
                            <a:srgbClr val="051C2C"/>
                          </a:solidFill>
                          <a:latin typeface="Arial"/>
                        </a:rPr>
                        <a:t>Effort to answer audit and supervisory requests</a:t>
                      </a:r>
                    </a:p>
                  </a:txBody>
                  <a:tcPr marL="95250" marR="95250" marT="38100" marB="38100" anchor="ctr">
                    <a:solidFill>
                      <a:srgbClr val="F6F7F9"/>
                    </a:solidFill>
                  </a:tcPr>
                </a:tc>
                <a:tc>
                  <a:txBody>
                    <a:bodyPr wrap="square"/>
                    <a:lstStyle/>
                    <a:p>
                      <a:r>
                        <a:rPr sz="975" b="0" i="0">
                          <a:solidFill>
                            <a:srgbClr val="051C2C"/>
                          </a:solidFill>
                          <a:latin typeface="Arial"/>
                        </a:rPr>
                        <a:t>Whether lineage and definitions reduced risk work</a:t>
                      </a:r>
                    </a:p>
                  </a:txBody>
                  <a:tcPr marL="95250" marR="95250" marT="38100" marB="38100" anchor="ctr">
                    <a:solidFill>
                      <a:srgbClr val="F6F7F9"/>
                    </a:solidFill>
                  </a:tcPr>
                </a:tc>
              </a:tr>
              <a:tr h="533400">
                <a:tc>
                  <a:txBody>
                    <a:bodyPr wrap="square"/>
                    <a:lstStyle/>
                    <a:p>
                      <a:r>
                        <a:rPr sz="975" b="0" i="0">
                          <a:solidFill>
                            <a:srgbClr val="051C2C"/>
                          </a:solidFill>
                          <a:latin typeface="Arial"/>
                        </a:rPr>
                        <a:t>Leading</a:t>
                      </a:r>
                    </a:p>
                  </a:txBody>
                  <a:tcPr marL="95250" marR="95250" marT="38100" marB="38100" anchor="ctr">
                    <a:solidFill>
                      <a:srgbClr val="FFFFFF"/>
                    </a:solidFill>
                  </a:tcPr>
                </a:tc>
                <a:tc>
                  <a:txBody>
                    <a:bodyPr wrap="square"/>
                    <a:lstStyle/>
                    <a:p>
                      <a:r>
                        <a:rPr sz="975" b="0" i="0">
                          <a:solidFill>
                            <a:srgbClr val="051C2C"/>
                          </a:solidFill>
                          <a:latin typeface="Arial"/>
                        </a:rPr>
                        <a:t>Time to complete the data selection phase of an analytics project</a:t>
                      </a:r>
                    </a:p>
                  </a:txBody>
                  <a:tcPr marL="95250" marR="95250" marT="38100" marB="38100" anchor="ctr">
                    <a:solidFill>
                      <a:srgbClr val="FFFFFF"/>
                    </a:solidFill>
                  </a:tcPr>
                </a:tc>
                <a:tc>
                  <a:txBody>
                    <a:bodyPr wrap="square"/>
                    <a:lstStyle/>
                    <a:p>
                      <a:r>
                        <a:rPr sz="975" b="0" i="0">
                          <a:solidFill>
                            <a:srgbClr val="051C2C"/>
                          </a:solidFill>
                          <a:latin typeface="Arial"/>
                        </a:rPr>
                        <a:t>Whether people find and trust data faster</a:t>
                      </a:r>
                    </a:p>
                  </a:txBody>
                  <a:tcPr marL="95250" marR="95250" marT="38100" marB="38100" anchor="ctr">
                    <a:solidFill>
                      <a:srgbClr val="FFFFFF"/>
                    </a:solidFill>
                  </a:tcPr>
                </a:tc>
              </a:tr>
              <a:tr h="533400">
                <a:tc>
                  <a:txBody>
                    <a:bodyPr wrap="square"/>
                    <a:lstStyle/>
                    <a:p>
                      <a:r>
                        <a:rPr sz="975" b="0" i="0">
                          <a:solidFill>
                            <a:srgbClr val="051C2C"/>
                          </a:solidFill>
                          <a:latin typeface="Arial"/>
                        </a:rPr>
                        <a:t>Leading</a:t>
                      </a:r>
                    </a:p>
                  </a:txBody>
                  <a:tcPr marL="95250" marR="95250" marT="38100" marB="38100" anchor="ctr">
                    <a:solidFill>
                      <a:srgbClr val="F6F7F9"/>
                    </a:solidFill>
                  </a:tcPr>
                </a:tc>
                <a:tc>
                  <a:txBody>
                    <a:bodyPr wrap="square"/>
                    <a:lstStyle/>
                    <a:p>
                      <a:r>
                        <a:rPr sz="975" b="0" i="0">
                          <a:solidFill>
                            <a:srgbClr val="051C2C"/>
                          </a:solidFill>
                          <a:latin typeface="Arial"/>
                        </a:rPr>
                        <a:t>Reuse of certified data sets and measures</a:t>
                      </a:r>
                    </a:p>
                  </a:txBody>
                  <a:tcPr marL="95250" marR="95250" marT="38100" marB="38100" anchor="ctr">
                    <a:solidFill>
                      <a:srgbClr val="F6F7F9"/>
                    </a:solidFill>
                  </a:tcPr>
                </a:tc>
                <a:tc>
                  <a:txBody>
                    <a:bodyPr wrap="square"/>
                    <a:lstStyle/>
                    <a:p>
                      <a:r>
                        <a:rPr sz="975" b="0" i="0">
                          <a:solidFill>
                            <a:srgbClr val="051C2C"/>
                          </a:solidFill>
                          <a:latin typeface="Arial"/>
                        </a:rPr>
                        <a:t>Whether teams stop rebuilding the same data</a:t>
                      </a:r>
                    </a:p>
                  </a:txBody>
                  <a:tcPr marL="95250" marR="95250" marT="38100" marB="38100" anchor="ctr">
                    <a:solidFill>
                      <a:srgbClr val="F6F7F9"/>
                    </a:solidFill>
                  </a:tcPr>
                </a:tc>
              </a:tr>
              <a:tr h="533400">
                <a:tc>
                  <a:txBody>
                    <a:bodyPr wrap="square"/>
                    <a:lstStyle/>
                    <a:p>
                      <a:r>
                        <a:rPr sz="975" b="0" i="0">
                          <a:solidFill>
                            <a:srgbClr val="051C2C"/>
                          </a:solidFill>
                          <a:latin typeface="Arial"/>
                        </a:rPr>
                        <a:t>Leading</a:t>
                      </a:r>
                    </a:p>
                  </a:txBody>
                  <a:tcPr marL="95250" marR="95250" marT="38100" marB="38100" anchor="ctr">
                    <a:solidFill>
                      <a:srgbClr val="FFFFFF"/>
                    </a:solidFill>
                  </a:tcPr>
                </a:tc>
                <a:tc>
                  <a:txBody>
                    <a:bodyPr wrap="square"/>
                    <a:lstStyle/>
                    <a:p>
                      <a:r>
                        <a:rPr sz="975" b="0" i="0">
                          <a:solidFill>
                            <a:srgbClr val="051C2C"/>
                          </a:solidFill>
                          <a:latin typeface="Arial"/>
                        </a:rPr>
                        <a:t>Critical measures with a certified definition and lineage</a:t>
                      </a:r>
                    </a:p>
                  </a:txBody>
                  <a:tcPr marL="95250" marR="95250" marT="38100" marB="38100" anchor="ctr">
                    <a:solidFill>
                      <a:srgbClr val="FFFFFF"/>
                    </a:solidFill>
                  </a:tcPr>
                </a:tc>
                <a:tc>
                  <a:txBody>
                    <a:bodyPr wrap="square"/>
                    <a:lstStyle/>
                    <a:p>
                      <a:r>
                        <a:rPr sz="975" b="0" i="0">
                          <a:solidFill>
                            <a:srgbClr val="051C2C"/>
                          </a:solidFill>
                          <a:latin typeface="Arial"/>
                        </a:rPr>
                        <a:t>Whether the scorecard is becoming traceable</a:t>
                      </a:r>
                    </a:p>
                  </a:txBody>
                  <a:tcPr marL="95250" marR="95250" marT="38100" marB="38100" anchor="ctr">
                    <a:solidFill>
                      <a:srgbClr val="FFFFFF"/>
                    </a:solidFill>
                  </a:tcPr>
                </a:tc>
              </a:tr>
              <a:tr h="533400">
                <a:tc>
                  <a:txBody>
                    <a:bodyPr wrap="square"/>
                    <a:lstStyle/>
                    <a:p>
                      <a:r>
                        <a:rPr sz="975" b="0" i="0">
                          <a:solidFill>
                            <a:srgbClr val="051C2C"/>
                          </a:solidFill>
                          <a:latin typeface="Arial"/>
                        </a:rPr>
                        <a:t>Leading</a:t>
                      </a:r>
                    </a:p>
                  </a:txBody>
                  <a:tcPr marL="95250" marR="95250" marT="38100" marB="38100" anchor="ctr">
                    <a:solidFill>
                      <a:srgbClr val="F6F7F9"/>
                    </a:solidFill>
                  </a:tcPr>
                </a:tc>
                <a:tc>
                  <a:txBody>
                    <a:bodyPr wrap="square"/>
                    <a:lstStyle/>
                    <a:p>
                      <a:r>
                        <a:rPr sz="975" b="0" i="0">
                          <a:solidFill>
                            <a:srgbClr val="051C2C"/>
                          </a:solidFill>
                          <a:latin typeface="Arial"/>
                        </a:rPr>
                        <a:t>Active users and searches in the catalogue and glossary</a:t>
                      </a:r>
                    </a:p>
                  </a:txBody>
                  <a:tcPr marL="95250" marR="95250" marT="38100" marB="38100" anchor="ctr">
                    <a:solidFill>
                      <a:srgbClr val="F6F7F9"/>
                    </a:solidFill>
                  </a:tcPr>
                </a:tc>
                <a:tc>
                  <a:txBody>
                    <a:bodyPr wrap="square"/>
                    <a:lstStyle/>
                    <a:p>
                      <a:r>
                        <a:rPr sz="975" b="0" i="0">
                          <a:solidFill>
                            <a:srgbClr val="051C2C"/>
                          </a:solidFill>
                          <a:latin typeface="Arial"/>
                        </a:rPr>
                        <a:t>Whether adoption is real or fading</a:t>
                      </a:r>
                    </a:p>
                  </a:txBody>
                  <a:tcPr marL="95250" marR="95250" marT="38100" marB="38100" anchor="ctr">
                    <a:solidFill>
                      <a:srgbClr val="F6F7F9"/>
                    </a:solidFill>
                  </a:tcPr>
                </a:tc>
              </a:tr>
            </a:tbl>
          </a:graphicData>
        </a:graphic>
      </p:graphicFrame>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Metadata strategy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10</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METADATA STRATEGY</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Map stakeholders by influence and support</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Metadata touches every function, so expect both champions and blockers. Place each stakeholder, then plan a move for each box.</a:t>
            </a:r>
          </a:p>
        </p:txBody>
      </p:sp>
      <p:sp>
        <p:nvSpPr>
          <p:cNvPr id="5" name="Rectangle 4"/>
          <p:cNvSpPr/>
          <p:nvPr/>
        </p:nvSpPr>
        <p:spPr>
          <a:xfrm>
            <a:off x="1028700" y="1981200"/>
            <a:ext cx="5219700" cy="1628775"/>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00150" y="2114550"/>
            <a:ext cx="4876800" cy="266700"/>
          </a:xfrm>
          <a:prstGeom prst="rect">
            <a:avLst/>
          </a:prstGeom>
          <a:noFill/>
        </p:spPr>
        <p:txBody>
          <a:bodyPr wrap="square" lIns="0" rIns="0" tIns="0" bIns="0" anchor="t">
            <a:spAutoFit/>
          </a:bodyPr>
          <a:lstStyle/>
          <a:p>
            <a:pPr algn="l"/>
            <a:r>
              <a:rPr sz="1425" b="1" i="0">
                <a:solidFill>
                  <a:srgbClr val="051C2C"/>
                </a:solidFill>
                <a:latin typeface="Arial"/>
              </a:rPr>
              <a:t>Influential opponents</a:t>
            </a:r>
          </a:p>
        </p:txBody>
      </p:sp>
      <p:sp>
        <p:nvSpPr>
          <p:cNvPr id="7" name="TextBox 6"/>
          <p:cNvSpPr txBox="1"/>
          <p:nvPr/>
        </p:nvSpPr>
        <p:spPr>
          <a:xfrm>
            <a:off x="1200150" y="2419350"/>
            <a:ext cx="4876800" cy="1095375"/>
          </a:xfrm>
          <a:prstGeom prst="rect">
            <a:avLst/>
          </a:prstGeom>
          <a:noFill/>
        </p:spPr>
        <p:txBody>
          <a:bodyPr wrap="square" lIns="0" rIns="0" tIns="0" bIns="0" anchor="t">
            <a:spAutoFit/>
          </a:bodyPr>
          <a:lstStyle/>
          <a:p>
            <a:pPr algn="l"/>
            <a:r>
              <a:rPr sz="1125" b="0" i="0">
                <a:solidFill>
                  <a:srgbClr val="5B6772"/>
                </a:solidFill>
                <a:latin typeface="Arial"/>
              </a:rPr>
              <a:t>Meet early, understand the objection, and show how the programme reduces a risk or cost they own.</a:t>
            </a:r>
          </a:p>
        </p:txBody>
      </p:sp>
      <p:sp>
        <p:nvSpPr>
          <p:cNvPr id="8" name="Rectangle 7"/>
          <p:cNvSpPr/>
          <p:nvPr/>
        </p:nvSpPr>
        <p:spPr>
          <a:xfrm>
            <a:off x="6362700" y="1981200"/>
            <a:ext cx="5219700" cy="1628775"/>
          </a:xfrm>
          <a:prstGeom prst="rect">
            <a:avLst/>
          </a:prstGeom>
          <a:solidFill>
            <a:srgbClr val="DCE4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34150" y="2114550"/>
            <a:ext cx="4876800" cy="266700"/>
          </a:xfrm>
          <a:prstGeom prst="rect">
            <a:avLst/>
          </a:prstGeom>
          <a:noFill/>
        </p:spPr>
        <p:txBody>
          <a:bodyPr wrap="square" lIns="0" rIns="0" tIns="0" bIns="0" anchor="t">
            <a:spAutoFit/>
          </a:bodyPr>
          <a:lstStyle/>
          <a:p>
            <a:pPr algn="l"/>
            <a:r>
              <a:rPr sz="1425" b="1" i="0">
                <a:solidFill>
                  <a:srgbClr val="2251FF"/>
                </a:solidFill>
                <a:latin typeface="Arial"/>
              </a:rPr>
              <a:t>Influential supporters</a:t>
            </a:r>
          </a:p>
        </p:txBody>
      </p:sp>
      <p:sp>
        <p:nvSpPr>
          <p:cNvPr id="10" name="TextBox 9"/>
          <p:cNvSpPr txBox="1"/>
          <p:nvPr/>
        </p:nvSpPr>
        <p:spPr>
          <a:xfrm>
            <a:off x="6534150" y="2419350"/>
            <a:ext cx="4876800" cy="1095375"/>
          </a:xfrm>
          <a:prstGeom prst="rect">
            <a:avLst/>
          </a:prstGeom>
          <a:noFill/>
        </p:spPr>
        <p:txBody>
          <a:bodyPr wrap="square" lIns="0" rIns="0" tIns="0" bIns="0" anchor="t">
            <a:spAutoFit/>
          </a:bodyPr>
          <a:lstStyle/>
          <a:p>
            <a:pPr algn="l"/>
            <a:r>
              <a:rPr sz="1125" b="0" i="0">
                <a:solidFill>
                  <a:srgbClr val="5B6772"/>
                </a:solidFill>
                <a:latin typeface="Arial"/>
              </a:rPr>
              <a:t>Make them sponsors: give them the story, the scorecard and a visible role in quarterly reviews.</a:t>
            </a:r>
          </a:p>
        </p:txBody>
      </p:sp>
      <p:sp>
        <p:nvSpPr>
          <p:cNvPr id="11" name="Rectangle 10"/>
          <p:cNvSpPr/>
          <p:nvPr/>
        </p:nvSpPr>
        <p:spPr>
          <a:xfrm>
            <a:off x="1028700" y="3724275"/>
            <a:ext cx="5219700" cy="1628775"/>
          </a:xfrm>
          <a:prstGeom prst="rect">
            <a:avLst/>
          </a:prstGeom>
          <a:solidFill>
            <a:srgbClr val="F6F7F9"/>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200150" y="3857625"/>
            <a:ext cx="4876800" cy="266700"/>
          </a:xfrm>
          <a:prstGeom prst="rect">
            <a:avLst/>
          </a:prstGeom>
          <a:noFill/>
        </p:spPr>
        <p:txBody>
          <a:bodyPr wrap="square" lIns="0" rIns="0" tIns="0" bIns="0" anchor="t">
            <a:spAutoFit/>
          </a:bodyPr>
          <a:lstStyle/>
          <a:p>
            <a:pPr algn="l"/>
            <a:r>
              <a:rPr sz="1425" b="1" i="0">
                <a:solidFill>
                  <a:srgbClr val="051C2C"/>
                </a:solidFill>
                <a:latin typeface="Arial"/>
              </a:rPr>
              <a:t>Weak opponents</a:t>
            </a:r>
          </a:p>
        </p:txBody>
      </p:sp>
      <p:sp>
        <p:nvSpPr>
          <p:cNvPr id="13" name="TextBox 12"/>
          <p:cNvSpPr txBox="1"/>
          <p:nvPr/>
        </p:nvSpPr>
        <p:spPr>
          <a:xfrm>
            <a:off x="1200150" y="4162425"/>
            <a:ext cx="4876800" cy="1095375"/>
          </a:xfrm>
          <a:prstGeom prst="rect">
            <a:avLst/>
          </a:prstGeom>
          <a:noFill/>
        </p:spPr>
        <p:txBody>
          <a:bodyPr wrap="square" lIns="0" rIns="0" tIns="0" bIns="0" anchor="t">
            <a:spAutoFit/>
          </a:bodyPr>
          <a:lstStyle/>
          <a:p>
            <a:pPr algn="l"/>
            <a:r>
              <a:rPr sz="1125" b="0" i="0">
                <a:solidFill>
                  <a:srgbClr val="5B6772"/>
                </a:solidFill>
                <a:latin typeface="Arial"/>
              </a:rPr>
              <a:t>Keep informed and address concerns through their managers; do not let them set the agenda.</a:t>
            </a:r>
          </a:p>
        </p:txBody>
      </p:sp>
      <p:sp>
        <p:nvSpPr>
          <p:cNvPr id="14" name="Rectangle 13"/>
          <p:cNvSpPr/>
          <p:nvPr/>
        </p:nvSpPr>
        <p:spPr>
          <a:xfrm>
            <a:off x="6362700" y="3724275"/>
            <a:ext cx="5219700" cy="1628775"/>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34150" y="3857625"/>
            <a:ext cx="4876800" cy="266700"/>
          </a:xfrm>
          <a:prstGeom prst="rect">
            <a:avLst/>
          </a:prstGeom>
          <a:noFill/>
        </p:spPr>
        <p:txBody>
          <a:bodyPr wrap="square" lIns="0" rIns="0" tIns="0" bIns="0" anchor="t">
            <a:spAutoFit/>
          </a:bodyPr>
          <a:lstStyle/>
          <a:p>
            <a:pPr algn="l"/>
            <a:r>
              <a:rPr sz="1425" b="1" i="0">
                <a:solidFill>
                  <a:srgbClr val="051C2C"/>
                </a:solidFill>
                <a:latin typeface="Arial"/>
              </a:rPr>
              <a:t>Weak supporters</a:t>
            </a:r>
          </a:p>
        </p:txBody>
      </p:sp>
      <p:sp>
        <p:nvSpPr>
          <p:cNvPr id="16" name="TextBox 15"/>
          <p:cNvSpPr txBox="1"/>
          <p:nvPr/>
        </p:nvSpPr>
        <p:spPr>
          <a:xfrm>
            <a:off x="6534150" y="4162425"/>
            <a:ext cx="4876800" cy="1095375"/>
          </a:xfrm>
          <a:prstGeom prst="rect">
            <a:avLst/>
          </a:prstGeom>
          <a:noFill/>
        </p:spPr>
        <p:txBody>
          <a:bodyPr wrap="square" lIns="0" rIns="0" tIns="0" bIns="0" anchor="t">
            <a:spAutoFit/>
          </a:bodyPr>
          <a:lstStyle/>
          <a:p>
            <a:pPr algn="l"/>
            <a:r>
              <a:rPr sz="1125" b="0" i="0">
                <a:solidFill>
                  <a:srgbClr val="5B6772"/>
                </a:solidFill>
                <a:latin typeface="Arial"/>
              </a:rPr>
              <a:t>Turn them into stewards and champions, and give them the recognition and time to contribute.</a:t>
            </a:r>
          </a:p>
        </p:txBody>
      </p:sp>
      <p:sp>
        <p:nvSpPr>
          <p:cNvPr id="17" name="Rectangle 16"/>
          <p:cNvSpPr/>
          <p:nvPr/>
        </p:nvSpPr>
        <p:spPr>
          <a:xfrm>
            <a:off x="895350" y="1981200"/>
            <a:ext cx="19050" cy="33718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028700" y="5448300"/>
            <a:ext cx="10553700" cy="190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28700" y="5486400"/>
            <a:ext cx="5276850" cy="190500"/>
          </a:xfrm>
          <a:prstGeom prst="rect">
            <a:avLst/>
          </a:prstGeom>
          <a:noFill/>
        </p:spPr>
        <p:txBody>
          <a:bodyPr wrap="square" lIns="0" rIns="0" tIns="0" bIns="0" anchor="t">
            <a:spAutoFit/>
          </a:bodyPr>
          <a:lstStyle/>
          <a:p>
            <a:pPr algn="l"/>
            <a:r>
              <a:rPr sz="900" b="0" i="0">
                <a:solidFill>
                  <a:srgbClr val="5B6772"/>
                </a:solidFill>
                <a:latin typeface="Arial"/>
              </a:rPr>
              <a:t>Opposes</a:t>
            </a:r>
          </a:p>
        </p:txBody>
      </p:sp>
      <p:sp>
        <p:nvSpPr>
          <p:cNvPr id="20" name="TextBox 19"/>
          <p:cNvSpPr txBox="1"/>
          <p:nvPr/>
        </p:nvSpPr>
        <p:spPr>
          <a:xfrm>
            <a:off x="6305550" y="5486400"/>
            <a:ext cx="5276850" cy="190500"/>
          </a:xfrm>
          <a:prstGeom prst="rect">
            <a:avLst/>
          </a:prstGeom>
          <a:noFill/>
        </p:spPr>
        <p:txBody>
          <a:bodyPr wrap="square" lIns="0" rIns="0" tIns="0" bIns="0" anchor="t">
            <a:spAutoFit/>
          </a:bodyPr>
          <a:lstStyle/>
          <a:p>
            <a:pPr algn="r"/>
            <a:r>
              <a:rPr sz="900" b="1" i="0">
                <a:solidFill>
                  <a:srgbClr val="051C2C"/>
                </a:solidFill>
                <a:latin typeface="Arial"/>
              </a:rPr>
              <a:t>Supports  &gt;</a:t>
            </a:r>
          </a:p>
        </p:txBody>
      </p:sp>
      <p:sp>
        <p:nvSpPr>
          <p:cNvPr id="21" name="TextBox 20"/>
          <p:cNvSpPr txBox="1"/>
          <p:nvPr/>
        </p:nvSpPr>
        <p:spPr>
          <a:xfrm rot="16200000">
            <a:off x="-342900" y="2933700"/>
            <a:ext cx="2095500" cy="190500"/>
          </a:xfrm>
          <a:prstGeom prst="rect">
            <a:avLst/>
          </a:prstGeom>
          <a:noFill/>
        </p:spPr>
        <p:txBody>
          <a:bodyPr wrap="square" lIns="0" rIns="0" tIns="0" bIns="0" anchor="t">
            <a:spAutoFit/>
          </a:bodyPr>
          <a:lstStyle/>
          <a:p>
            <a:pPr algn="r"/>
            <a:r>
              <a:rPr sz="900" b="1" i="0">
                <a:solidFill>
                  <a:srgbClr val="051C2C"/>
                </a:solidFill>
                <a:latin typeface="Arial"/>
              </a:rPr>
              <a:t>High influence  &gt;</a:t>
            </a:r>
          </a:p>
        </p:txBody>
      </p:sp>
      <p:sp>
        <p:nvSpPr>
          <p:cNvPr id="22" name="TextBox 21"/>
          <p:cNvSpPr txBox="1"/>
          <p:nvPr/>
        </p:nvSpPr>
        <p:spPr>
          <a:xfrm rot="16200000">
            <a:off x="-342900" y="4305300"/>
            <a:ext cx="2095500" cy="190500"/>
          </a:xfrm>
          <a:prstGeom prst="rect">
            <a:avLst/>
          </a:prstGeom>
          <a:noFill/>
        </p:spPr>
        <p:txBody>
          <a:bodyPr wrap="square" lIns="0" rIns="0" tIns="0" bIns="0" anchor="t">
            <a:spAutoFit/>
          </a:bodyPr>
          <a:lstStyle/>
          <a:p>
            <a:pPr algn="l"/>
            <a:r>
              <a:rPr sz="900" b="0" i="0">
                <a:solidFill>
                  <a:srgbClr val="5B6772"/>
                </a:solidFill>
                <a:latin typeface="Arial"/>
              </a:rPr>
              <a:t>Low influence</a:t>
            </a:r>
          </a:p>
        </p:txBody>
      </p:sp>
      <p:sp>
        <p:nvSpPr>
          <p:cNvPr id="23" name="Rectangle 22"/>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25" name="TextBox 24"/>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Spend most effort moving influential opponents toward neutral; a single senior blocker can stall the whole programme.</a:t>
            </a:r>
          </a:p>
        </p:txBody>
      </p:sp>
      <p:sp>
        <p:nvSpPr>
          <p:cNvPr id="26" name="TextBox 2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Metadata strategy Track</a:t>
            </a:r>
          </a:p>
        </p:txBody>
      </p:sp>
      <p:sp>
        <p:nvSpPr>
          <p:cNvPr id="27" name="TextBox 2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11</a:t>
            </a:r>
          </a:p>
        </p:txBody>
      </p:sp>
      <p:sp>
        <p:nvSpPr>
          <p:cNvPr id="28" name="Rectangle 2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2</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Tools and evidence</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Score it, measure it, see it in six industries</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Metadata strategy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12</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TOOL</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Metadata business case calculator</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147" b="0" i="0">
                <a:solidFill>
                  <a:srgbClr val="5B6772"/>
                </a:solidFill>
                <a:latin typeface="Arial"/>
              </a:rPr>
              <a:t>Defaults are placeholders, not benchmarks. Replace them with your measured baseline and finance's cost assumptions. Time recovered only counts as value if it is redeployed to work the sponsor cares about.</a:t>
            </a:r>
          </a:p>
        </p:txBody>
      </p:sp>
      <p:graphicFrame>
        <p:nvGraphicFramePr>
          <p:cNvPr id="5" name="Table 4"/>
          <p:cNvGraphicFramePr>
            <a:graphicFrameLocks noGrp="1"/>
          </p:cNvGraphicFramePr>
          <p:nvPr/>
        </p:nvGraphicFramePr>
        <p:xfrm>
          <a:off x="609600" y="1981200"/>
          <a:ext cx="10972800" cy="4210047"/>
        </p:xfrm>
        <a:graphic>
          <a:graphicData uri="http://schemas.openxmlformats.org/drawingml/2006/table">
            <a:tbl>
              <a:tblPr firstRow="1" bandRow="1">
                <a:tableStyleId>{5C22544A-7EE6-4342-B048-85BDC9FD1C3A}</a:tableStyleId>
              </a:tblPr>
              <a:tblGrid>
                <a:gridCol w="6583680"/>
                <a:gridCol w="2194560"/>
                <a:gridCol w="2194560"/>
              </a:tblGrid>
              <a:tr h="467783">
                <a:tc>
                  <a:txBody>
                    <a:bodyPr wrap="square"/>
                    <a:lstStyle/>
                    <a:p>
                      <a:r>
                        <a:rPr sz="975" b="1" i="0">
                          <a:solidFill>
                            <a:srgbClr val="FFFFFF"/>
                          </a:solidFill>
                          <a:latin typeface="Arial"/>
                        </a:rPr>
                        <a:t>Input</a:t>
                      </a:r>
                    </a:p>
                  </a:txBody>
                  <a:tcPr marL="95250" marR="95250" marT="38100" marB="38100" anchor="ctr">
                    <a:solidFill>
                      <a:srgbClr val="051C2C"/>
                    </a:solidFill>
                  </a:tcPr>
                </a:tc>
                <a:tc>
                  <a:txBody>
                    <a:bodyPr wrap="square"/>
                    <a:lstStyle/>
                    <a:p>
                      <a:r>
                        <a:rPr sz="975" b="1" i="0">
                          <a:solidFill>
                            <a:srgbClr val="FFFFFF"/>
                          </a:solidFill>
                          <a:latin typeface="Arial"/>
                        </a:rPr>
                        <a:t>Placeholder</a:t>
                      </a:r>
                    </a:p>
                  </a:txBody>
                  <a:tcPr marL="95250" marR="95250" marT="38100" marB="38100" anchor="ctr">
                    <a:solidFill>
                      <a:srgbClr val="051C2C"/>
                    </a:solidFill>
                  </a:tcPr>
                </a:tc>
                <a:tc>
                  <a:txBody>
                    <a:bodyPr wrap="square"/>
                    <a:lstStyle/>
                    <a:p>
                      <a:r>
                        <a:rPr sz="975" b="1" i="0">
                          <a:solidFill>
                            <a:srgbClr val="FFFFFF"/>
                          </a:solidFill>
                          <a:latin typeface="Arial"/>
                        </a:rPr>
                        <a:t>Unit</a:t>
                      </a:r>
                    </a:p>
                  </a:txBody>
                  <a:tcPr marL="95250" marR="95250" marT="38100" marB="38100" anchor="ctr">
                    <a:solidFill>
                      <a:srgbClr val="051C2C"/>
                    </a:solidFill>
                  </a:tcPr>
                </a:tc>
              </a:tr>
              <a:tr h="467783">
                <a:tc>
                  <a:txBody>
                    <a:bodyPr wrap="square"/>
                    <a:lstStyle/>
                    <a:p>
                      <a:r>
                        <a:rPr sz="975" b="0" i="0">
                          <a:solidFill>
                            <a:srgbClr val="051C2C"/>
                          </a:solidFill>
                          <a:latin typeface="Arial"/>
                        </a:rPr>
                        <a:t>People who search for and validate data</a:t>
                      </a:r>
                    </a:p>
                  </a:txBody>
                  <a:tcPr marL="95250" marR="95250" marT="38100" marB="38100" anchor="ctr">
                    <a:solidFill>
                      <a:srgbClr val="FFFFFF"/>
                    </a:solidFill>
                  </a:tcPr>
                </a:tc>
                <a:tc>
                  <a:txBody>
                    <a:bodyPr wrap="square"/>
                    <a:lstStyle/>
                    <a:p>
                      <a:r>
                        <a:rPr sz="975" b="0" i="1">
                          <a:solidFill>
                            <a:srgbClr val="8A949E"/>
                          </a:solidFill>
                          <a:latin typeface="Arial"/>
                        </a:rPr>
                        <a:t>[40]</a:t>
                      </a:r>
                    </a:p>
                  </a:txBody>
                  <a:tcPr marL="95250" marR="95250" marT="38100" marB="38100" anchor="ctr">
                    <a:solidFill>
                      <a:srgbClr val="FFFFFF"/>
                    </a:solidFill>
                  </a:tcPr>
                </a:tc>
                <a:tc>
                  <a:txBody>
                    <a:bodyPr wrap="square"/>
                    <a:lstStyle/>
                    <a:p>
                      <a:r>
                        <a:rPr sz="975" b="0" i="0">
                          <a:solidFill>
                            <a:srgbClr val="051C2C"/>
                          </a:solidFill>
                          <a:latin typeface="Arial"/>
                        </a:rPr>
                        <a:t>people</a:t>
                      </a:r>
                    </a:p>
                  </a:txBody>
                  <a:tcPr marL="95250" marR="95250" marT="38100" marB="38100" anchor="ctr">
                    <a:solidFill>
                      <a:srgbClr val="FFFFFF"/>
                    </a:solidFill>
                  </a:tcPr>
                </a:tc>
              </a:tr>
              <a:tr h="467783">
                <a:tc>
                  <a:txBody>
                    <a:bodyPr wrap="square"/>
                    <a:lstStyle/>
                    <a:p>
                      <a:r>
                        <a:rPr sz="975" b="0" i="0">
                          <a:solidFill>
                            <a:srgbClr val="051C2C"/>
                          </a:solidFill>
                          <a:latin typeface="Arial"/>
                        </a:rPr>
                        <a:t>Hours each spends finding and validating data per week</a:t>
                      </a:r>
                    </a:p>
                  </a:txBody>
                  <a:tcPr marL="95250" marR="95250" marT="38100" marB="38100" anchor="ctr">
                    <a:solidFill>
                      <a:srgbClr val="F6F7F9"/>
                    </a:solidFill>
                  </a:tcPr>
                </a:tc>
                <a:tc>
                  <a:txBody>
                    <a:bodyPr wrap="square"/>
                    <a:lstStyle/>
                    <a:p>
                      <a:r>
                        <a:rPr sz="975" b="0" i="1">
                          <a:solidFill>
                            <a:srgbClr val="8A949E"/>
                          </a:solidFill>
                          <a:latin typeface="Arial"/>
                        </a:rPr>
                        <a:t>[6]</a:t>
                      </a:r>
                    </a:p>
                  </a:txBody>
                  <a:tcPr marL="95250" marR="95250" marT="38100" marB="38100" anchor="ctr">
                    <a:solidFill>
                      <a:srgbClr val="F6F7F9"/>
                    </a:solidFill>
                  </a:tcPr>
                </a:tc>
                <a:tc>
                  <a:txBody>
                    <a:bodyPr wrap="square"/>
                    <a:lstStyle/>
                    <a:p>
                      <a:r>
                        <a:rPr sz="975" b="0" i="0">
                          <a:solidFill>
                            <a:srgbClr val="051C2C"/>
                          </a:solidFill>
                          <a:latin typeface="Arial"/>
                        </a:rPr>
                        <a:t>hours</a:t>
                      </a:r>
                    </a:p>
                  </a:txBody>
                  <a:tcPr marL="95250" marR="95250" marT="38100" marB="38100" anchor="ctr">
                    <a:solidFill>
                      <a:srgbClr val="F6F7F9"/>
                    </a:solidFill>
                  </a:tcPr>
                </a:tc>
              </a:tr>
              <a:tr h="467783">
                <a:tc>
                  <a:txBody>
                    <a:bodyPr wrap="square"/>
                    <a:lstStyle/>
                    <a:p>
                      <a:r>
                        <a:rPr sz="975" b="0" i="0">
                          <a:solidFill>
                            <a:srgbClr val="051C2C"/>
                          </a:solidFill>
                          <a:latin typeface="Arial"/>
                        </a:rPr>
                        <a:t>Working weeks per year</a:t>
                      </a:r>
                    </a:p>
                  </a:txBody>
                  <a:tcPr marL="95250" marR="95250" marT="38100" marB="38100" anchor="ctr">
                    <a:solidFill>
                      <a:srgbClr val="FFFFFF"/>
                    </a:solidFill>
                  </a:tcPr>
                </a:tc>
                <a:tc>
                  <a:txBody>
                    <a:bodyPr wrap="square"/>
                    <a:lstStyle/>
                    <a:p>
                      <a:r>
                        <a:rPr sz="975" b="0" i="1">
                          <a:solidFill>
                            <a:srgbClr val="8A949E"/>
                          </a:solidFill>
                          <a:latin typeface="Arial"/>
                        </a:rPr>
                        <a:t>[46]</a:t>
                      </a:r>
                    </a:p>
                  </a:txBody>
                  <a:tcPr marL="95250" marR="95250" marT="38100" marB="38100" anchor="ctr">
                    <a:solidFill>
                      <a:srgbClr val="FFFFFF"/>
                    </a:solidFill>
                  </a:tcPr>
                </a:tc>
                <a:tc>
                  <a:txBody>
                    <a:bodyPr wrap="square"/>
                    <a:lstStyle/>
                    <a:p>
                      <a:r>
                        <a:rPr sz="975" b="0" i="0">
                          <a:solidFill>
                            <a:srgbClr val="051C2C"/>
                          </a:solidFill>
                          <a:latin typeface="Arial"/>
                        </a:rPr>
                        <a:t>weeks</a:t>
                      </a:r>
                    </a:p>
                  </a:txBody>
                  <a:tcPr marL="95250" marR="95250" marT="38100" marB="38100" anchor="ctr">
                    <a:solidFill>
                      <a:srgbClr val="FFFFFF"/>
                    </a:solidFill>
                  </a:tcPr>
                </a:tc>
              </a:tr>
              <a:tr h="467783">
                <a:tc>
                  <a:txBody>
                    <a:bodyPr wrap="square"/>
                    <a:lstStyle/>
                    <a:p>
                      <a:r>
                        <a:rPr sz="975" b="0" i="0">
                          <a:solidFill>
                            <a:srgbClr val="051C2C"/>
                          </a:solidFill>
                          <a:latin typeface="Arial"/>
                        </a:rPr>
                        <a:t>Share of that time a catalogue, glossary and lineage could recover</a:t>
                      </a:r>
                    </a:p>
                  </a:txBody>
                  <a:tcPr marL="95250" marR="95250" marT="38100" marB="38100" anchor="ctr">
                    <a:solidFill>
                      <a:srgbClr val="F6F7F9"/>
                    </a:solidFill>
                  </a:tcPr>
                </a:tc>
                <a:tc>
                  <a:txBody>
                    <a:bodyPr wrap="square"/>
                    <a:lstStyle/>
                    <a:p>
                      <a:r>
                        <a:rPr sz="975" b="0" i="1">
                          <a:solidFill>
                            <a:srgbClr val="8A949E"/>
                          </a:solidFill>
                          <a:latin typeface="Arial"/>
                        </a:rPr>
                        <a:t>[30]</a:t>
                      </a:r>
                    </a:p>
                  </a:txBody>
                  <a:tcPr marL="95250" marR="95250" marT="38100" marB="38100" anchor="ctr">
                    <a:solidFill>
                      <a:srgbClr val="F6F7F9"/>
                    </a:solidFill>
                  </a:tcPr>
                </a:tc>
                <a:tc>
                  <a:txBody>
                    <a:bodyPr wrap="square"/>
                    <a:lstStyle/>
                    <a:p>
                      <a:r>
                        <a:rPr sz="975" b="0" i="0">
                          <a:solidFill>
                            <a:srgbClr val="051C2C"/>
                          </a:solidFill>
                          <a:latin typeface="Arial"/>
                        </a:rPr>
                        <a:t>%</a:t>
                      </a:r>
                    </a:p>
                  </a:txBody>
                  <a:tcPr marL="95250" marR="95250" marT="38100" marB="38100" anchor="ctr">
                    <a:solidFill>
                      <a:srgbClr val="F6F7F9"/>
                    </a:solidFill>
                  </a:tcPr>
                </a:tc>
              </a:tr>
              <a:tr h="467783">
                <a:tc>
                  <a:txBody>
                    <a:bodyPr wrap="square"/>
                    <a:lstStyle/>
                    <a:p>
                      <a:r>
                        <a:rPr sz="975" b="0" i="0">
                          <a:solidFill>
                            <a:srgbClr val="051C2C"/>
                          </a:solidFill>
                          <a:latin typeface="Arial"/>
                        </a:rPr>
                        <a:t>Audit and supervisory data requests per year</a:t>
                      </a:r>
                    </a:p>
                  </a:txBody>
                  <a:tcPr marL="95250" marR="95250" marT="38100" marB="38100" anchor="ctr">
                    <a:solidFill>
                      <a:srgbClr val="FFFFFF"/>
                    </a:solidFill>
                  </a:tcPr>
                </a:tc>
                <a:tc>
                  <a:txBody>
                    <a:bodyPr wrap="square"/>
                    <a:lstStyle/>
                    <a:p>
                      <a:r>
                        <a:rPr sz="975" b="0" i="1">
                          <a:solidFill>
                            <a:srgbClr val="8A949E"/>
                          </a:solidFill>
                          <a:latin typeface="Arial"/>
                        </a:rPr>
                        <a:t>[25]</a:t>
                      </a:r>
                    </a:p>
                  </a:txBody>
                  <a:tcPr marL="95250" marR="95250" marT="38100" marB="38100" anchor="ctr">
                    <a:solidFill>
                      <a:srgbClr val="FFFFFF"/>
                    </a:solidFill>
                  </a:tcPr>
                </a:tc>
                <a:tc>
                  <a:txBody>
                    <a:bodyPr wrap="square"/>
                    <a:lstStyle/>
                    <a:p>
                      <a:r>
                        <a:rPr sz="975" b="0" i="0">
                          <a:solidFill>
                            <a:srgbClr val="051C2C"/>
                          </a:solidFill>
                          <a:latin typeface="Arial"/>
                        </a:rPr>
                        <a:t>requests</a:t>
                      </a:r>
                    </a:p>
                  </a:txBody>
                  <a:tcPr marL="95250" marR="95250" marT="38100" marB="38100" anchor="ctr">
                    <a:solidFill>
                      <a:srgbClr val="FFFFFF"/>
                    </a:solidFill>
                  </a:tcPr>
                </a:tc>
              </a:tr>
              <a:tr h="467783">
                <a:tc>
                  <a:txBody>
                    <a:bodyPr wrap="square"/>
                    <a:lstStyle/>
                    <a:p>
                      <a:r>
                        <a:rPr sz="975" b="0" i="0">
                          <a:solidFill>
                            <a:srgbClr val="051C2C"/>
                          </a:solidFill>
                          <a:latin typeface="Arial"/>
                        </a:rPr>
                        <a:t>Hours of effort per request today</a:t>
                      </a:r>
                    </a:p>
                  </a:txBody>
                  <a:tcPr marL="95250" marR="95250" marT="38100" marB="38100" anchor="ctr">
                    <a:solidFill>
                      <a:srgbClr val="F6F7F9"/>
                    </a:solidFill>
                  </a:tcPr>
                </a:tc>
                <a:tc>
                  <a:txBody>
                    <a:bodyPr wrap="square"/>
                    <a:lstStyle/>
                    <a:p>
                      <a:r>
                        <a:rPr sz="975" b="0" i="1">
                          <a:solidFill>
                            <a:srgbClr val="8A949E"/>
                          </a:solidFill>
                          <a:latin typeface="Arial"/>
                        </a:rPr>
                        <a:t>[80]</a:t>
                      </a:r>
                    </a:p>
                  </a:txBody>
                  <a:tcPr marL="95250" marR="95250" marT="38100" marB="38100" anchor="ctr">
                    <a:solidFill>
                      <a:srgbClr val="F6F7F9"/>
                    </a:solidFill>
                  </a:tcPr>
                </a:tc>
                <a:tc>
                  <a:txBody>
                    <a:bodyPr wrap="square"/>
                    <a:lstStyle/>
                    <a:p>
                      <a:r>
                        <a:rPr sz="975" b="0" i="0">
                          <a:solidFill>
                            <a:srgbClr val="051C2C"/>
                          </a:solidFill>
                          <a:latin typeface="Arial"/>
                        </a:rPr>
                        <a:t>hours</a:t>
                      </a:r>
                    </a:p>
                  </a:txBody>
                  <a:tcPr marL="95250" marR="95250" marT="38100" marB="38100" anchor="ctr">
                    <a:solidFill>
                      <a:srgbClr val="F6F7F9"/>
                    </a:solidFill>
                  </a:tcPr>
                </a:tc>
              </a:tr>
              <a:tr h="467783">
                <a:tc>
                  <a:txBody>
                    <a:bodyPr wrap="square"/>
                    <a:lstStyle/>
                    <a:p>
                      <a:r>
                        <a:rPr sz="975" b="0" i="0">
                          <a:solidFill>
                            <a:srgbClr val="051C2C"/>
                          </a:solidFill>
                          <a:latin typeface="Arial"/>
                        </a:rPr>
                        <a:t>Share of request effort lineage could remove</a:t>
                      </a:r>
                    </a:p>
                  </a:txBody>
                  <a:tcPr marL="95250" marR="95250" marT="38100" marB="38100" anchor="ctr">
                    <a:solidFill>
                      <a:srgbClr val="FFFFFF"/>
                    </a:solidFill>
                  </a:tcPr>
                </a:tc>
                <a:tc>
                  <a:txBody>
                    <a:bodyPr wrap="square"/>
                    <a:lstStyle/>
                    <a:p>
                      <a:r>
                        <a:rPr sz="975" b="0" i="1">
                          <a:solidFill>
                            <a:srgbClr val="8A949E"/>
                          </a:solidFill>
                          <a:latin typeface="Arial"/>
                        </a:rPr>
                        <a:t>[40]</a:t>
                      </a:r>
                    </a:p>
                  </a:txBody>
                  <a:tcPr marL="95250" marR="95250" marT="38100" marB="38100" anchor="ctr">
                    <a:solidFill>
                      <a:srgbClr val="FFFFFF"/>
                    </a:solidFill>
                  </a:tcPr>
                </a:tc>
                <a:tc>
                  <a:txBody>
                    <a:bodyPr wrap="square"/>
                    <a:lstStyle/>
                    <a:p>
                      <a:r>
                        <a:rPr sz="975" b="0" i="0">
                          <a:solidFill>
                            <a:srgbClr val="051C2C"/>
                          </a:solidFill>
                          <a:latin typeface="Arial"/>
                        </a:rPr>
                        <a:t>%</a:t>
                      </a:r>
                    </a:p>
                  </a:txBody>
                  <a:tcPr marL="95250" marR="95250" marT="38100" marB="38100" anchor="ctr">
                    <a:solidFill>
                      <a:srgbClr val="FFFFFF"/>
                    </a:solidFill>
                  </a:tcPr>
                </a:tc>
              </a:tr>
              <a:tr h="467783">
                <a:tc>
                  <a:txBody>
                    <a:bodyPr wrap="square"/>
                    <a:lstStyle/>
                    <a:p>
                      <a:r>
                        <a:rPr sz="975" b="0" i="0">
                          <a:solidFill>
                            <a:srgbClr val="051C2C"/>
                          </a:solidFill>
                          <a:latin typeface="Arial"/>
                        </a:rPr>
                        <a:t>Loaded cost per hour</a:t>
                      </a:r>
                    </a:p>
                  </a:txBody>
                  <a:tcPr marL="95250" marR="95250" marT="38100" marB="38100" anchor="ctr">
                    <a:solidFill>
                      <a:srgbClr val="F6F7F9"/>
                    </a:solidFill>
                  </a:tcPr>
                </a:tc>
                <a:tc>
                  <a:txBody>
                    <a:bodyPr wrap="square"/>
                    <a:lstStyle/>
                    <a:p>
                      <a:r>
                        <a:rPr sz="975" b="0" i="1">
                          <a:solidFill>
                            <a:srgbClr val="8A949E"/>
                          </a:solidFill>
                          <a:latin typeface="Arial"/>
                        </a:rPr>
                        <a:t>[60]</a:t>
                      </a:r>
                    </a:p>
                  </a:txBody>
                  <a:tcPr marL="95250" marR="95250" marT="38100" marB="38100" anchor="ctr">
                    <a:solidFill>
                      <a:srgbClr val="F6F7F9"/>
                    </a:solidFill>
                  </a:tcPr>
                </a:tc>
                <a:tc>
                  <a:txBody>
                    <a:bodyPr wrap="square"/>
                    <a:lstStyle/>
                    <a:p>
                      <a:r>
                        <a:rPr sz="975" b="0" i="0">
                          <a:solidFill>
                            <a:srgbClr val="051C2C"/>
                          </a:solidFill>
                          <a:latin typeface="Arial"/>
                        </a:rPr>
                        <a:t>per hour</a:t>
                      </a:r>
                    </a:p>
                  </a:txBody>
                  <a:tcPr marL="95250" marR="95250" marT="38100" marB="38100" anchor="ctr">
                    <a:solidFill>
                      <a:srgbClr val="F6F7F9"/>
                    </a:solidFill>
                  </a:tcPr>
                </a:tc>
              </a:tr>
            </a:tbl>
          </a:graphicData>
        </a:graphic>
      </p:graphicFrame>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Metadata strategy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13</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TOOL</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How the case is calculated</a:t>
            </a:r>
          </a:p>
        </p:txBody>
      </p:sp>
      <p:graphicFrame>
        <p:nvGraphicFramePr>
          <p:cNvPr id="4" name="Table 3"/>
          <p:cNvGraphicFramePr>
            <a:graphicFrameLocks noGrp="1"/>
          </p:cNvGraphicFramePr>
          <p:nvPr/>
        </p:nvGraphicFramePr>
        <p:xfrm>
          <a:off x="609600" y="1504950"/>
          <a:ext cx="10972799" cy="3200400"/>
        </p:xfrm>
        <a:graphic>
          <a:graphicData uri="http://schemas.openxmlformats.org/drawingml/2006/table">
            <a:tbl>
              <a:tblPr firstRow="1" bandRow="1">
                <a:tableStyleId>{5C22544A-7EE6-4342-B048-85BDC9FD1C3A}</a:tableStyleId>
              </a:tblPr>
              <a:tblGrid>
                <a:gridCol w="2691441"/>
                <a:gridCol w="8281358"/>
              </a:tblGrid>
              <a:tr h="533400">
                <a:tc>
                  <a:txBody>
                    <a:bodyPr wrap="square"/>
                    <a:lstStyle/>
                    <a:p>
                      <a:r>
                        <a:rPr sz="1050" b="1" i="0">
                          <a:solidFill>
                            <a:srgbClr val="FFFFFF"/>
                          </a:solidFill>
                          <a:latin typeface="Arial"/>
                        </a:rPr>
                        <a:t>Output</a:t>
                      </a:r>
                    </a:p>
                  </a:txBody>
                  <a:tcPr marL="95250" marR="95250" marT="38100" marB="38100" anchor="ctr">
                    <a:solidFill>
                      <a:srgbClr val="051C2C"/>
                    </a:solidFill>
                  </a:tcPr>
                </a:tc>
                <a:tc>
                  <a:txBody>
                    <a:bodyPr wrap="square"/>
                    <a:lstStyle/>
                    <a:p>
                      <a:r>
                        <a:rPr sz="1050" b="1" i="0">
                          <a:solidFill>
                            <a:srgbClr val="FFFFFF"/>
                          </a:solidFill>
                          <a:latin typeface="Arial"/>
                        </a:rPr>
                        <a:t>Calculation</a:t>
                      </a:r>
                    </a:p>
                  </a:txBody>
                  <a:tcPr marL="95250" marR="95250" marT="38100" marB="38100" anchor="ctr">
                    <a:solidFill>
                      <a:srgbClr val="051C2C"/>
                    </a:solidFill>
                  </a:tcPr>
                </a:tc>
              </a:tr>
              <a:tr h="533400">
                <a:tc>
                  <a:txBody>
                    <a:bodyPr wrap="square"/>
                    <a:lstStyle/>
                    <a:p>
                      <a:r>
                        <a:rPr sz="1050" b="0" i="0">
                          <a:solidFill>
                            <a:srgbClr val="051C2C"/>
                          </a:solidFill>
                          <a:latin typeface="Arial"/>
                        </a:rPr>
                        <a:t>Hours recovered per year</a:t>
                      </a:r>
                    </a:p>
                  </a:txBody>
                  <a:tcPr marL="95250" marR="95250" marT="38100" marB="38100" anchor="ctr">
                    <a:solidFill>
                      <a:srgbClr val="FFFFFF"/>
                    </a:solidFill>
                  </a:tcPr>
                </a:tc>
                <a:tc>
                  <a:txBody>
                    <a:bodyPr wrap="square"/>
                    <a:lstStyle/>
                    <a:p>
                      <a:r>
                        <a:rPr sz="1050" b="0" i="0">
                          <a:solidFill>
                            <a:srgbClr val="051C2C"/>
                          </a:solidFill>
                          <a:latin typeface="Arial"/>
                        </a:rPr>
                        <a:t>([People who search for and validate data] x [Hours each spends finding and validating data per week] x [Working weeks per year] x [Share of that time a catalogue, glossary and lineage could recover] / 100 + [Audit and supervisory data requests per year] x [Hours of effort per request today] x [Share of request effort lineage could remove] / 100)</a:t>
                      </a:r>
                    </a:p>
                  </a:txBody>
                  <a:tcPr marL="95250" marR="95250" marT="38100" marB="38100" anchor="ctr">
                    <a:solidFill>
                      <a:srgbClr val="FFFFFF"/>
                    </a:solidFill>
                  </a:tcPr>
                </a:tc>
              </a:tr>
              <a:tr h="533400">
                <a:tc>
                  <a:txBody>
                    <a:bodyPr wrap="square"/>
                    <a:lstStyle/>
                    <a:p>
                      <a:r>
                        <a:rPr sz="1050" b="0" i="0">
                          <a:solidFill>
                            <a:srgbClr val="051C2C"/>
                          </a:solidFill>
                          <a:latin typeface="Arial"/>
                        </a:rPr>
                        <a:t>Value of time recovered per year</a:t>
                      </a:r>
                    </a:p>
                  </a:txBody>
                  <a:tcPr marL="95250" marR="95250" marT="38100" marB="38100" anchor="ctr">
                    <a:solidFill>
                      <a:srgbClr val="F6F7F9"/>
                    </a:solidFill>
                  </a:tcPr>
                </a:tc>
                <a:tc>
                  <a:txBody>
                    <a:bodyPr wrap="square"/>
                    <a:lstStyle/>
                    <a:p>
                      <a:r>
                        <a:rPr sz="1050" b="0" i="1">
                          <a:solidFill>
                            <a:srgbClr val="8A949E"/>
                          </a:solidFill>
                          <a:latin typeface="Arial"/>
                        </a:rPr>
                        <a:t>[Hours recovered per year] x [Loaded cost per hour]</a:t>
                      </a:r>
                    </a:p>
                  </a:txBody>
                  <a:tcPr marL="95250" marR="95250" marT="38100" marB="38100" anchor="ctr">
                    <a:solidFill>
                      <a:srgbClr val="F6F7F9"/>
                    </a:solidFill>
                  </a:tcPr>
                </a:tc>
              </a:tr>
              <a:tr h="533400">
                <a:tc>
                  <a:txBody>
                    <a:bodyPr wrap="square"/>
                    <a:lstStyle/>
                    <a:p>
                      <a:r>
                        <a:rPr sz="1050" b="0" i="0">
                          <a:solidFill>
                            <a:srgbClr val="051C2C"/>
                          </a:solidFill>
                          <a:latin typeface="Arial"/>
                        </a:rPr>
                        <a:t>Net value per year</a:t>
                      </a:r>
                    </a:p>
                  </a:txBody>
                  <a:tcPr marL="95250" marR="95250" marT="38100" marB="38100" anchor="ctr">
                    <a:solidFill>
                      <a:srgbClr val="FFFFFF"/>
                    </a:solidFill>
                  </a:tcPr>
                </a:tc>
                <a:tc>
                  <a:txBody>
                    <a:bodyPr wrap="square"/>
                    <a:lstStyle/>
                    <a:p>
                      <a:r>
                        <a:rPr sz="1050" b="0" i="1">
                          <a:solidFill>
                            <a:srgbClr val="8A949E"/>
                          </a:solidFill>
                          <a:latin typeface="Arial"/>
                        </a:rPr>
                        <a:t>[Value of time recovered per year] - [Programme cost per year (software, stewards, run)]</a:t>
                      </a:r>
                    </a:p>
                  </a:txBody>
                  <a:tcPr marL="95250" marR="95250" marT="38100" marB="38100" anchor="ctr">
                    <a:solidFill>
                      <a:srgbClr val="FFFFFF"/>
                    </a:solidFill>
                  </a:tcPr>
                </a:tc>
              </a:tr>
              <a:tr h="533400">
                <a:tc>
                  <a:txBody>
                    <a:bodyPr wrap="square"/>
                    <a:lstStyle/>
                    <a:p>
                      <a:r>
                        <a:rPr sz="1050" b="0" i="0">
                          <a:solidFill>
                            <a:srgbClr val="051C2C"/>
                          </a:solidFill>
                          <a:latin typeface="Arial"/>
                        </a:rPr>
                        <a:t>Payback on set-up</a:t>
                      </a:r>
                    </a:p>
                  </a:txBody>
                  <a:tcPr marL="95250" marR="95250" marT="38100" marB="38100" anchor="ctr">
                    <a:solidFill>
                      <a:srgbClr val="F6F7F9"/>
                    </a:solidFill>
                  </a:tcPr>
                </a:tc>
                <a:tc>
                  <a:txBody>
                    <a:bodyPr wrap="square"/>
                    <a:lstStyle/>
                    <a:p>
                      <a:r>
                        <a:rPr sz="1050" b="0" i="1">
                          <a:solidFill>
                            <a:srgbClr val="8A949E"/>
                          </a:solidFill>
                          <a:latin typeface="Arial"/>
                        </a:rPr>
                        <a:t>[One-off set-up cost] / max(([Net value per year]) / 12,1)</a:t>
                      </a:r>
                    </a:p>
                  </a:txBody>
                  <a:tcPr marL="95250" marR="95250" marT="38100" marB="38100" anchor="ctr">
                    <a:solidFill>
                      <a:srgbClr val="F6F7F9"/>
                    </a:solidFill>
                  </a:tcPr>
                </a:tc>
              </a:tr>
              <a:tr h="533400">
                <a:tc>
                  <a:txBody>
                    <a:bodyPr wrap="square"/>
                    <a:lstStyle/>
                    <a:p>
                      <a:r>
                        <a:rPr sz="1050" b="0" i="0">
                          <a:solidFill>
                            <a:srgbClr val="051C2C"/>
                          </a:solidFill>
                          <a:latin typeface="Arial"/>
                        </a:rPr>
                        <a:t>Three-year return multiple</a:t>
                      </a:r>
                    </a:p>
                  </a:txBody>
                  <a:tcPr marL="95250" marR="95250" marT="38100" marB="38100" anchor="ctr">
                    <a:solidFill>
                      <a:srgbClr val="FFFFFF"/>
                    </a:solidFill>
                  </a:tcPr>
                </a:tc>
                <a:tc>
                  <a:txBody>
                    <a:bodyPr wrap="square"/>
                    <a:lstStyle/>
                    <a:p>
                      <a:r>
                        <a:rPr sz="1050" b="0" i="0">
                          <a:solidFill>
                            <a:srgbClr val="051C2C"/>
                          </a:solidFill>
                          <a:latin typeface="Arial"/>
                        </a:rPr>
                        <a:t>([Value of time recovered per year] x 3) / max([Programme cost per year (software, stewards, run)] x 3 + [One-off set-up cost],1)</a:t>
                      </a:r>
                    </a:p>
                  </a:txBody>
                  <a:tcPr marL="95250" marR="95250" marT="38100" marB="38100" anchor="ctr">
                    <a:solidFill>
                      <a:srgbClr val="FFFFFF"/>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Metadata strategy Track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14</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SELF-CHECK</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Is this in place today?</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Score each statement 1 (not at all) to 4 (fully, evidenced).</a:t>
            </a:r>
          </a:p>
        </p:txBody>
      </p:sp>
      <p:graphicFrame>
        <p:nvGraphicFramePr>
          <p:cNvPr id="5" name="Table 4"/>
          <p:cNvGraphicFramePr>
            <a:graphicFrameLocks noGrp="1"/>
          </p:cNvGraphicFramePr>
          <p:nvPr/>
        </p:nvGraphicFramePr>
        <p:xfrm>
          <a:off x="609600" y="1828800"/>
          <a:ext cx="10972798" cy="3200400"/>
        </p:xfrm>
        <a:graphic>
          <a:graphicData uri="http://schemas.openxmlformats.org/drawingml/2006/table">
            <a:tbl>
              <a:tblPr firstRow="1" bandRow="1">
                <a:tableStyleId>{5C22544A-7EE6-4342-B048-85BDC9FD1C3A}</a:tableStyleId>
              </a:tblPr>
              <a:tblGrid>
                <a:gridCol w="621101"/>
                <a:gridCol w="9109494"/>
                <a:gridCol w="1242203"/>
              </a:tblGrid>
              <a:tr h="533400">
                <a:tc>
                  <a:txBody>
                    <a:bodyPr wrap="square"/>
                    <a:lstStyle/>
                    <a:p>
                      <a:r>
                        <a:rPr sz="1200" b="1" i="0">
                          <a:solidFill>
                            <a:srgbClr val="FFFFFF"/>
                          </a:solidFill>
                          <a:latin typeface="Arial"/>
                        </a:rPr>
                        <a:t>#</a:t>
                      </a:r>
                    </a:p>
                  </a:txBody>
                  <a:tcPr marL="95250" marR="95250" marT="38100" marB="38100" anchor="ctr">
                    <a:solidFill>
                      <a:srgbClr val="051C2C"/>
                    </a:solidFill>
                  </a:tcPr>
                </a:tc>
                <a:tc>
                  <a:txBody>
                    <a:bodyPr wrap="square"/>
                    <a:lstStyle/>
                    <a:p>
                      <a:r>
                        <a:rPr sz="1200" b="1" i="0">
                          <a:solidFill>
                            <a:srgbClr val="FFFFFF"/>
                          </a:solidFill>
                          <a:latin typeface="Arial"/>
                        </a:rPr>
                        <a:t>Statement</a:t>
                      </a:r>
                    </a:p>
                  </a:txBody>
                  <a:tcPr marL="95250" marR="95250" marT="38100" marB="38100" anchor="ctr">
                    <a:solidFill>
                      <a:srgbClr val="051C2C"/>
                    </a:solidFill>
                  </a:tcPr>
                </a:tc>
                <a:tc>
                  <a:txBody>
                    <a:bodyPr wrap="square"/>
                    <a:lstStyle/>
                    <a:p>
                      <a:r>
                        <a:rPr sz="1200" b="1" i="0">
                          <a:solidFill>
                            <a:srgbClr val="FFFFFF"/>
                          </a:solidFill>
                          <a:latin typeface="Arial"/>
                        </a:rPr>
                        <a:t>Score</a:t>
                      </a:r>
                    </a:p>
                  </a:txBody>
                  <a:tcPr marL="95250" marR="95250" marT="38100" marB="38100" anchor="ctr">
                    <a:solidFill>
                      <a:srgbClr val="051C2C"/>
                    </a:solidFill>
                  </a:tcPr>
                </a:tc>
              </a:tr>
              <a:tr h="533400">
                <a:tc>
                  <a:txBody>
                    <a:bodyPr wrap="square"/>
                    <a:lstStyle/>
                    <a:p>
                      <a:r>
                        <a:rPr sz="1200" b="0" i="0">
                          <a:solidFill>
                            <a:srgbClr val="051C2C"/>
                          </a:solidFill>
                          <a:latin typeface="Arial"/>
                        </a:rPr>
                        <a:t>1</a:t>
                      </a:r>
                    </a:p>
                  </a:txBody>
                  <a:tcPr marL="95250" marR="95250" marT="38100" marB="38100" anchor="ctr">
                    <a:solidFill>
                      <a:srgbClr val="FFFFFF"/>
                    </a:solidFill>
                  </a:tcPr>
                </a:tc>
                <a:tc>
                  <a:txBody>
                    <a:bodyPr wrap="square"/>
                    <a:lstStyle/>
                    <a:p>
                      <a:r>
                        <a:rPr sz="1200" b="0" i="0">
                          <a:solidFill>
                            <a:srgbClr val="051C2C"/>
                          </a:solidFill>
                          <a:latin typeface="Arial"/>
                        </a:rPr>
                        <a:t>Every measure on our data scorecard has a certified business definition with a named owner.</a:t>
                      </a:r>
                    </a:p>
                  </a:txBody>
                  <a:tcPr marL="95250" marR="95250" marT="38100" marB="38100" anchor="ctr">
                    <a:solidFill>
                      <a:srgbClr val="FFFFFF"/>
                    </a:solidFill>
                  </a:tcPr>
                </a:tc>
                <a:tc>
                  <a:txBody>
                    <a:bodyPr wrap="square"/>
                    <a:lstStyle/>
                    <a:p>
                      <a:r>
                        <a:rPr sz="1200" b="0" i="0">
                          <a:solidFill>
                            <a:srgbClr val="051C2C"/>
                          </a:solidFill>
                          <a:latin typeface="Arial"/>
                        </a:rPr>
                        <a:t/>
                      </a:r>
                    </a:p>
                  </a:txBody>
                  <a:tcPr marL="95250" marR="95250" marT="38100" marB="38100" anchor="ctr">
                    <a:solidFill>
                      <a:srgbClr val="FFFFFF"/>
                    </a:solidFill>
                  </a:tcPr>
                </a:tc>
              </a:tr>
              <a:tr h="533400">
                <a:tc>
                  <a:txBody>
                    <a:bodyPr wrap="square"/>
                    <a:lstStyle/>
                    <a:p>
                      <a:r>
                        <a:rPr sz="1200" b="0" i="0">
                          <a:solidFill>
                            <a:srgbClr val="051C2C"/>
                          </a:solidFill>
                          <a:latin typeface="Arial"/>
                        </a:rPr>
                        <a:t>2</a:t>
                      </a:r>
                    </a:p>
                  </a:txBody>
                  <a:tcPr marL="95250" marR="95250" marT="38100" marB="38100" anchor="ctr">
                    <a:solidFill>
                      <a:srgbClr val="F6F7F9"/>
                    </a:solidFill>
                  </a:tcPr>
                </a:tc>
                <a:tc>
                  <a:txBody>
                    <a:bodyPr wrap="square"/>
                    <a:lstStyle/>
                    <a:p>
                      <a:r>
                        <a:rPr sz="1200" b="0" i="0">
                          <a:solidFill>
                            <a:srgbClr val="051C2C"/>
                          </a:solidFill>
                          <a:latin typeface="Arial"/>
                        </a:rPr>
                        <a:t>We can trace each critical report from source system to number, and business users can read that lineage.</a:t>
                      </a:r>
                    </a:p>
                  </a:txBody>
                  <a:tcPr marL="95250" marR="95250" marT="38100" marB="38100" anchor="ctr">
                    <a:solidFill>
                      <a:srgbClr val="F6F7F9"/>
                    </a:solidFill>
                  </a:tcPr>
                </a:tc>
                <a:tc>
                  <a:txBody>
                    <a:bodyPr wrap="square"/>
                    <a:lstStyle/>
                    <a:p>
                      <a:r>
                        <a:rPr sz="1200" b="0" i="0">
                          <a:solidFill>
                            <a:srgbClr val="051C2C"/>
                          </a:solidFill>
                          <a:latin typeface="Arial"/>
                        </a:rPr>
                        <a:t/>
                      </a:r>
                    </a:p>
                  </a:txBody>
                  <a:tcPr marL="95250" marR="95250" marT="38100" marB="38100" anchor="ctr">
                    <a:solidFill>
                      <a:srgbClr val="F6F7F9"/>
                    </a:solidFill>
                  </a:tcPr>
                </a:tc>
              </a:tr>
              <a:tr h="533400">
                <a:tc>
                  <a:txBody>
                    <a:bodyPr wrap="square"/>
                    <a:lstStyle/>
                    <a:p>
                      <a:r>
                        <a:rPr sz="1200" b="0" i="0">
                          <a:solidFill>
                            <a:srgbClr val="051C2C"/>
                          </a:solidFill>
                          <a:latin typeface="Arial"/>
                        </a:rPr>
                        <a:t>3</a:t>
                      </a:r>
                    </a:p>
                  </a:txBody>
                  <a:tcPr marL="95250" marR="95250" marT="38100" marB="38100" anchor="ctr">
                    <a:solidFill>
                      <a:srgbClr val="FFFFFF"/>
                    </a:solidFill>
                  </a:tcPr>
                </a:tc>
                <a:tc>
                  <a:txBody>
                    <a:bodyPr wrap="square"/>
                    <a:lstStyle/>
                    <a:p>
                      <a:r>
                        <a:rPr sz="1200" b="0" i="0">
                          <a:solidFill>
                            <a:srgbClr val="051C2C"/>
                          </a:solidFill>
                          <a:latin typeface="Arial"/>
                        </a:rPr>
                        <a:t>Technical and operational metadata is harvested automatically rather than documented by hand.</a:t>
                      </a:r>
                    </a:p>
                  </a:txBody>
                  <a:tcPr marL="95250" marR="95250" marT="38100" marB="38100" anchor="ctr">
                    <a:solidFill>
                      <a:srgbClr val="FFFFFF"/>
                    </a:solidFill>
                  </a:tcPr>
                </a:tc>
                <a:tc>
                  <a:txBody>
                    <a:bodyPr wrap="square"/>
                    <a:lstStyle/>
                    <a:p>
                      <a:r>
                        <a:rPr sz="1200" b="0" i="0">
                          <a:solidFill>
                            <a:srgbClr val="051C2C"/>
                          </a:solidFill>
                          <a:latin typeface="Arial"/>
                        </a:rPr>
                        <a:t/>
                      </a:r>
                    </a:p>
                  </a:txBody>
                  <a:tcPr marL="95250" marR="95250" marT="38100" marB="38100" anchor="ctr">
                    <a:solidFill>
                      <a:srgbClr val="FFFFFF"/>
                    </a:solidFill>
                  </a:tcPr>
                </a:tc>
              </a:tr>
              <a:tr h="533400">
                <a:tc>
                  <a:txBody>
                    <a:bodyPr wrap="square"/>
                    <a:lstStyle/>
                    <a:p>
                      <a:r>
                        <a:rPr sz="1200" b="0" i="0">
                          <a:solidFill>
                            <a:srgbClr val="051C2C"/>
                          </a:solidFill>
                          <a:latin typeface="Arial"/>
                        </a:rPr>
                        <a:t>4</a:t>
                      </a:r>
                    </a:p>
                  </a:txBody>
                  <a:tcPr marL="95250" marR="95250" marT="38100" marB="38100" anchor="ctr">
                    <a:solidFill>
                      <a:srgbClr val="F6F7F9"/>
                    </a:solidFill>
                  </a:tcPr>
                </a:tc>
                <a:tc>
                  <a:txBody>
                    <a:bodyPr wrap="square"/>
                    <a:lstStyle/>
                    <a:p>
                      <a:r>
                        <a:rPr sz="1200" b="0" i="0">
                          <a:solidFill>
                            <a:srgbClr val="051C2C"/>
                          </a:solidFill>
                          <a:latin typeface="Arial"/>
                        </a:rPr>
                        <a:t>Our metadata programme has a sponsor, a business measure, a baseline and a target.</a:t>
                      </a:r>
                    </a:p>
                  </a:txBody>
                  <a:tcPr marL="95250" marR="95250" marT="38100" marB="38100" anchor="ctr">
                    <a:solidFill>
                      <a:srgbClr val="F6F7F9"/>
                    </a:solidFill>
                  </a:tcPr>
                </a:tc>
                <a:tc>
                  <a:txBody>
                    <a:bodyPr wrap="square"/>
                    <a:lstStyle/>
                    <a:p>
                      <a:r>
                        <a:rPr sz="1200" b="0" i="0">
                          <a:solidFill>
                            <a:srgbClr val="051C2C"/>
                          </a:solidFill>
                          <a:latin typeface="Arial"/>
                        </a:rPr>
                        <a:t/>
                      </a:r>
                    </a:p>
                  </a:txBody>
                  <a:tcPr marL="95250" marR="95250" marT="38100" marB="38100" anchor="ctr">
                    <a:solidFill>
                      <a:srgbClr val="F6F7F9"/>
                    </a:solidFill>
                  </a:tcPr>
                </a:tc>
              </a:tr>
              <a:tr h="533400">
                <a:tc>
                  <a:txBody>
                    <a:bodyPr wrap="square"/>
                    <a:lstStyle/>
                    <a:p>
                      <a:r>
                        <a:rPr sz="1200" b="0" i="0">
                          <a:solidFill>
                            <a:srgbClr val="051C2C"/>
                          </a:solidFill>
                          <a:latin typeface="Arial"/>
                        </a:rPr>
                        <a:t>5</a:t>
                      </a:r>
                    </a:p>
                  </a:txBody>
                  <a:tcPr marL="95250" marR="95250" marT="38100" marB="38100" anchor="ctr">
                    <a:solidFill>
                      <a:srgbClr val="FFFFFF"/>
                    </a:solidFill>
                  </a:tcPr>
                </a:tc>
                <a:tc>
                  <a:txBody>
                    <a:bodyPr wrap="square"/>
                    <a:lstStyle/>
                    <a:p>
                      <a:r>
                        <a:rPr sz="1200" b="0" i="0">
                          <a:solidFill>
                            <a:srgbClr val="051C2C"/>
                          </a:solidFill>
                          <a:latin typeface="Arial"/>
                        </a:rPr>
                        <a:t>Metadata triggers action, such as alerts on breaking changes or policies at the point of access.</a:t>
                      </a:r>
                    </a:p>
                  </a:txBody>
                  <a:tcPr marL="95250" marR="95250" marT="38100" marB="38100" anchor="ctr">
                    <a:solidFill>
                      <a:srgbClr val="FFFFFF"/>
                    </a:solidFill>
                  </a:tcPr>
                </a:tc>
                <a:tc>
                  <a:txBody>
                    <a:bodyPr wrap="square"/>
                    <a:lstStyle/>
                    <a:p>
                      <a:r>
                        <a:rPr sz="1200" b="0" i="0">
                          <a:solidFill>
                            <a:srgbClr val="051C2C"/>
                          </a:solidFill>
                          <a:latin typeface="Arial"/>
                        </a:rPr>
                        <a:t/>
                      </a:r>
                    </a:p>
                  </a:txBody>
                  <a:tcPr marL="95250" marR="95250" marT="38100" marB="38100" anchor="ctr">
                    <a:solidFill>
                      <a:srgbClr val="FFFFFF"/>
                    </a:solidFill>
                  </a:tcPr>
                </a:tc>
              </a:tr>
            </a:tbl>
          </a:graphicData>
        </a:graphic>
      </p:graphicFrame>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Metadata strategy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15</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ILLUSTRATIVE</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How it looks in six industries</a:t>
            </a:r>
          </a:p>
        </p:txBody>
      </p:sp>
      <p:graphicFrame>
        <p:nvGraphicFramePr>
          <p:cNvPr id="4" name="Table 3"/>
          <p:cNvGraphicFramePr>
            <a:graphicFrameLocks noGrp="1"/>
          </p:cNvGraphicFramePr>
          <p:nvPr/>
        </p:nvGraphicFramePr>
        <p:xfrm>
          <a:off x="609600" y="1504950"/>
          <a:ext cx="10972797" cy="3733800"/>
        </p:xfrm>
        <a:graphic>
          <a:graphicData uri="http://schemas.openxmlformats.org/drawingml/2006/table">
            <a:tbl>
              <a:tblPr firstRow="1" bandRow="1">
                <a:tableStyleId>{5C22544A-7EE6-4342-B048-85BDC9FD1C3A}</a:tableStyleId>
              </a:tblPr>
              <a:tblGrid>
                <a:gridCol w="1592825"/>
                <a:gridCol w="3539612"/>
                <a:gridCol w="3539612"/>
                <a:gridCol w="2300748"/>
              </a:tblGrid>
              <a:tr h="533400">
                <a:tc>
                  <a:txBody>
                    <a:bodyPr wrap="square"/>
                    <a:lstStyle/>
                    <a:p>
                      <a:r>
                        <a:rPr sz="900" b="1" i="0">
                          <a:solidFill>
                            <a:srgbClr val="FFFFFF"/>
                          </a:solidFill>
                          <a:latin typeface="Arial"/>
                        </a:rPr>
                        <a:t>Industry</a:t>
                      </a:r>
                    </a:p>
                  </a:txBody>
                  <a:tcPr marL="95250" marR="95250" marT="38100" marB="38100" anchor="ctr">
                    <a:solidFill>
                      <a:srgbClr val="051C2C"/>
                    </a:solidFill>
                  </a:tcPr>
                </a:tc>
                <a:tc>
                  <a:txBody>
                    <a:bodyPr wrap="square"/>
                    <a:lstStyle/>
                    <a:p>
                      <a:r>
                        <a:rPr sz="900" b="1" i="0">
                          <a:solidFill>
                            <a:srgbClr val="FFFFFF"/>
                          </a:solidFill>
                          <a:latin typeface="Arial"/>
                        </a:rPr>
                        <a:t>Situation</a:t>
                      </a:r>
                    </a:p>
                  </a:txBody>
                  <a:tcPr marL="95250" marR="95250" marT="38100" marB="38100" anchor="ctr">
                    <a:solidFill>
                      <a:srgbClr val="051C2C"/>
                    </a:solidFill>
                  </a:tcPr>
                </a:tc>
                <a:tc>
                  <a:txBody>
                    <a:bodyPr wrap="square"/>
                    <a:lstStyle/>
                    <a:p>
                      <a:r>
                        <a:rPr sz="900" b="1" i="0">
                          <a:solidFill>
                            <a:srgbClr val="FFFFFF"/>
                          </a:solidFill>
                          <a:latin typeface="Arial"/>
                        </a:rPr>
                        <a:t>The move</a:t>
                      </a:r>
                    </a:p>
                  </a:txBody>
                  <a:tcPr marL="95250" marR="95250" marT="38100" marB="38100" anchor="ctr">
                    <a:solidFill>
                      <a:srgbClr val="051C2C"/>
                    </a:solidFill>
                  </a:tcPr>
                </a:tc>
                <a:tc>
                  <a:txBody>
                    <a:bodyPr wrap="square"/>
                    <a:lstStyle/>
                    <a:p>
                      <a:r>
                        <a:rPr sz="900" b="1" i="0">
                          <a:solidFill>
                            <a:srgbClr val="FFFFFF"/>
                          </a:solidFill>
                          <a:latin typeface="Arial"/>
                        </a:rPr>
                        <a:t>Measure</a:t>
                      </a:r>
                    </a:p>
                  </a:txBody>
                  <a:tcPr marL="95250" marR="95250" marT="38100" marB="38100" anchor="ctr">
                    <a:solidFill>
                      <a:srgbClr val="051C2C"/>
                    </a:solidFill>
                  </a:tcPr>
                </a:tc>
              </a:tr>
              <a:tr h="533400">
                <a:tc>
                  <a:txBody>
                    <a:bodyPr wrap="square"/>
                    <a:lstStyle/>
                    <a:p>
                      <a:r>
                        <a:rPr sz="900" b="0" i="0">
                          <a:solidFill>
                            <a:srgbClr val="051C2C"/>
                          </a:solidFill>
                          <a:latin typeface="Arial"/>
                        </a:rPr>
                        <a:t>Manufacturer</a:t>
                      </a:r>
                    </a:p>
                  </a:txBody>
                  <a:tcPr marL="95250" marR="95250" marT="38100" marB="38100" anchor="ctr">
                    <a:solidFill>
                      <a:srgbClr val="FFFFFF"/>
                    </a:solidFill>
                  </a:tcPr>
                </a:tc>
                <a:tc>
                  <a:txBody>
                    <a:bodyPr wrap="square"/>
                    <a:lstStyle/>
                    <a:p>
                      <a:r>
                        <a:rPr sz="900" b="0" i="0">
                          <a:solidFill>
                            <a:srgbClr val="051C2C"/>
                          </a:solidFill>
                          <a:latin typeface="Arial"/>
                        </a:rPr>
                        <a:t>Plants describe the same part, defect and downtime reason differently, so quality and delivery measures cannot be compared across the five sites.</a:t>
                      </a:r>
                    </a:p>
                  </a:txBody>
                  <a:tcPr marL="95250" marR="95250" marT="38100" marB="38100" anchor="ctr">
                    <a:solidFill>
                      <a:srgbClr val="FFFFFF"/>
                    </a:solidFill>
                  </a:tcPr>
                </a:tc>
                <a:tc>
                  <a:txBody>
                    <a:bodyPr wrap="square"/>
                    <a:lstStyle/>
                    <a:p>
                      <a:r>
                        <a:rPr sz="900" b="0" i="0">
                          <a:solidFill>
                            <a:srgbClr val="051C2C"/>
                          </a:solidFill>
                          <a:latin typeface="Arial"/>
                        </a:rPr>
                        <a:t>A shared glossary for part, defect and downtime codes, linked to each plant's systems, with lineage from shop floor to the delivery scorecard.</a:t>
                      </a:r>
                    </a:p>
                  </a:txBody>
                  <a:tcPr marL="95250" marR="95250" marT="38100" marB="38100" anchor="ctr">
                    <a:solidFill>
                      <a:srgbClr val="FFFFFF"/>
                    </a:solidFill>
                  </a:tcPr>
                </a:tc>
                <a:tc>
                  <a:txBody>
                    <a:bodyPr wrap="square"/>
                    <a:lstStyle/>
                    <a:p>
                      <a:r>
                        <a:rPr sz="900" b="0" i="0">
                          <a:solidFill>
                            <a:srgbClr val="051C2C"/>
                          </a:solidFill>
                          <a:latin typeface="Arial"/>
                        </a:rPr>
                        <a:t>Plant measures on the scorecard with one certified definition</a:t>
                      </a:r>
                    </a:p>
                  </a:txBody>
                  <a:tcPr marL="95250" marR="95250" marT="38100" marB="38100" anchor="ctr">
                    <a:solidFill>
                      <a:srgbClr val="FFFFFF"/>
                    </a:solidFill>
                  </a:tcPr>
                </a:tc>
              </a:tr>
              <a:tr h="533400">
                <a:tc>
                  <a:txBody>
                    <a:bodyPr wrap="square"/>
                    <a:lstStyle/>
                    <a:p>
                      <a:r>
                        <a:rPr sz="900" b="0" i="0">
                          <a:solidFill>
                            <a:srgbClr val="051C2C"/>
                          </a:solidFill>
                          <a:latin typeface="Arial"/>
                        </a:rPr>
                        <a:t>Retail bank</a:t>
                      </a:r>
                    </a:p>
                  </a:txBody>
                  <a:tcPr marL="95250" marR="95250" marT="38100" marB="38100" anchor="ctr">
                    <a:solidFill>
                      <a:srgbClr val="F6F7F9"/>
                    </a:solidFill>
                  </a:tcPr>
                </a:tc>
                <a:tc>
                  <a:txBody>
                    <a:bodyPr wrap="square"/>
                    <a:lstStyle/>
                    <a:p>
                      <a:r>
                        <a:rPr sz="900" b="0" i="0">
                          <a:solidFill>
                            <a:srgbClr val="051C2C"/>
                          </a:solidFill>
                          <a:latin typeface="Arial"/>
                        </a:rPr>
                        <a:t>The supervisory review found risk reports could not be traced to source or reconciled quickly.</a:t>
                      </a:r>
                    </a:p>
                  </a:txBody>
                  <a:tcPr marL="95250" marR="95250" marT="38100" marB="38100" anchor="ctr">
                    <a:solidFill>
                      <a:srgbClr val="F6F7F9"/>
                    </a:solidFill>
                  </a:tcPr>
                </a:tc>
                <a:tc>
                  <a:txBody>
                    <a:bodyPr wrap="square"/>
                    <a:lstStyle/>
                    <a:p>
                      <a:r>
                        <a:rPr sz="900" b="0" i="0">
                          <a:solidFill>
                            <a:srgbClr val="051C2C"/>
                          </a:solidFill>
                          <a:latin typeface="Arial"/>
                        </a:rPr>
                        <a:t>Business-readable lineage and certified definitions for every regulatory risk measure, with owners and quality rules attached.</a:t>
                      </a:r>
                    </a:p>
                  </a:txBody>
                  <a:tcPr marL="95250" marR="95250" marT="38100" marB="38100" anchor="ctr">
                    <a:solidFill>
                      <a:srgbClr val="F6F7F9"/>
                    </a:solidFill>
                  </a:tcPr>
                </a:tc>
                <a:tc>
                  <a:txBody>
                    <a:bodyPr wrap="square"/>
                    <a:lstStyle/>
                    <a:p>
                      <a:r>
                        <a:rPr sz="900" b="0" i="0">
                          <a:solidFill>
                            <a:srgbClr val="051C2C"/>
                          </a:solidFill>
                          <a:latin typeface="Arial"/>
                        </a:rPr>
                        <a:t>Elapsed time to answer a supervisory data request</a:t>
                      </a:r>
                    </a:p>
                  </a:txBody>
                  <a:tcPr marL="95250" marR="95250" marT="38100" marB="38100" anchor="ctr">
                    <a:solidFill>
                      <a:srgbClr val="F6F7F9"/>
                    </a:solidFill>
                  </a:tcPr>
                </a:tc>
              </a:tr>
              <a:tr h="533400">
                <a:tc>
                  <a:txBody>
                    <a:bodyPr wrap="square"/>
                    <a:lstStyle/>
                    <a:p>
                      <a:r>
                        <a:rPr sz="900" b="0" i="0">
                          <a:solidFill>
                            <a:srgbClr val="051C2C"/>
                          </a:solidFill>
                          <a:latin typeface="Arial"/>
                        </a:rPr>
                        <a:t>Retailer</a:t>
                      </a:r>
                    </a:p>
                  </a:txBody>
                  <a:tcPr marL="95250" marR="95250" marT="38100" marB="38100" anchor="ctr">
                    <a:solidFill>
                      <a:srgbClr val="FFFFFF"/>
                    </a:solidFill>
                  </a:tcPr>
                </a:tc>
                <a:tc>
                  <a:txBody>
                    <a:bodyPr wrap="square"/>
                    <a:lstStyle/>
                    <a:p>
                      <a:r>
                        <a:rPr sz="900" b="0" i="0">
                          <a:solidFill>
                            <a:srgbClr val="051C2C"/>
                          </a:solidFill>
                          <a:latin typeface="Arial"/>
                        </a:rPr>
                        <a:t>Stores and online plan stock separately and each team defines sell-through and margin its own way.</a:t>
                      </a:r>
                    </a:p>
                  </a:txBody>
                  <a:tcPr marL="95250" marR="95250" marT="38100" marB="38100" anchor="ctr">
                    <a:solidFill>
                      <a:srgbClr val="FFFFFF"/>
                    </a:solidFill>
                  </a:tcPr>
                </a:tc>
                <a:tc>
                  <a:txBody>
                    <a:bodyPr wrap="square"/>
                    <a:lstStyle/>
                    <a:p>
                      <a:r>
                        <a:rPr sz="900" b="0" i="0">
                          <a:solidFill>
                            <a:srgbClr val="051C2C"/>
                          </a:solidFill>
                          <a:latin typeface="Arial"/>
                        </a:rPr>
                        <a:t>One semantic definition of product, stock and margin across channels, published in the catalogue and reused by pricing and range teams.</a:t>
                      </a:r>
                    </a:p>
                  </a:txBody>
                  <a:tcPr marL="95250" marR="95250" marT="38100" marB="38100" anchor="ctr">
                    <a:solidFill>
                      <a:srgbClr val="FFFFFF"/>
                    </a:solidFill>
                  </a:tcPr>
                </a:tc>
                <a:tc>
                  <a:txBody>
                    <a:bodyPr wrap="square"/>
                    <a:lstStyle/>
                    <a:p>
                      <a:r>
                        <a:rPr sz="900" b="0" i="0">
                          <a:solidFill>
                            <a:srgbClr val="051C2C"/>
                          </a:solidFill>
                          <a:latin typeface="Arial"/>
                        </a:rPr>
                        <a:t>Reuse of certified product and stock data sets</a:t>
                      </a:r>
                    </a:p>
                  </a:txBody>
                  <a:tcPr marL="95250" marR="95250" marT="38100" marB="38100" anchor="ctr">
                    <a:solidFill>
                      <a:srgbClr val="FFFFFF"/>
                    </a:solidFill>
                  </a:tcPr>
                </a:tc>
              </a:tr>
              <a:tr h="533400">
                <a:tc>
                  <a:txBody>
                    <a:bodyPr wrap="square"/>
                    <a:lstStyle/>
                    <a:p>
                      <a:r>
                        <a:rPr sz="900" b="0" i="0">
                          <a:solidFill>
                            <a:srgbClr val="051C2C"/>
                          </a:solidFill>
                          <a:latin typeface="Arial"/>
                        </a:rPr>
                        <a:t>Hospital group</a:t>
                      </a:r>
                    </a:p>
                  </a:txBody>
                  <a:tcPr marL="95250" marR="95250" marT="38100" marB="38100" anchor="ctr">
                    <a:solidFill>
                      <a:srgbClr val="F6F7F9"/>
                    </a:solidFill>
                  </a:tcPr>
                </a:tc>
                <a:tc>
                  <a:txBody>
                    <a:bodyPr wrap="square"/>
                    <a:lstStyle/>
                    <a:p>
                      <a:r>
                        <a:rPr sz="900" b="0" i="0">
                          <a:solidFill>
                            <a:srgbClr val="051C2C"/>
                          </a:solidFill>
                          <a:latin typeface="Arial"/>
                        </a:rPr>
                        <a:t>A privacy incident and a coding audit exposed unclear ownership and sensitivity of patient data.</a:t>
                      </a:r>
                    </a:p>
                  </a:txBody>
                  <a:tcPr marL="95250" marR="95250" marT="38100" marB="38100" anchor="ctr">
                    <a:solidFill>
                      <a:srgbClr val="F6F7F9"/>
                    </a:solidFill>
                  </a:tcPr>
                </a:tc>
                <a:tc>
                  <a:txBody>
                    <a:bodyPr wrap="square"/>
                    <a:lstStyle/>
                    <a:p>
                      <a:r>
                        <a:rPr sz="900" b="0" i="0">
                          <a:solidFill>
                            <a:srgbClr val="051C2C"/>
                          </a:solidFill>
                          <a:latin typeface="Arial"/>
                        </a:rPr>
                        <a:t>Sensitivity classification and ownership recorded for patient data, with lineage behind coded activity and access policies driven by metadata.</a:t>
                      </a:r>
                    </a:p>
                  </a:txBody>
                  <a:tcPr marL="95250" marR="95250" marT="38100" marB="38100" anchor="ctr">
                    <a:solidFill>
                      <a:srgbClr val="F6F7F9"/>
                    </a:solidFill>
                  </a:tcPr>
                </a:tc>
                <a:tc>
                  <a:txBody>
                    <a:bodyPr wrap="square"/>
                    <a:lstStyle/>
                    <a:p>
                      <a:r>
                        <a:rPr sz="900" b="0" i="0">
                          <a:solidFill>
                            <a:srgbClr val="051C2C"/>
                          </a:solidFill>
                          <a:latin typeface="Arial"/>
                        </a:rPr>
                        <a:t>Patient data sets with owner, classification and access policy</a:t>
                      </a:r>
                    </a:p>
                  </a:txBody>
                  <a:tcPr marL="95250" marR="95250" marT="38100" marB="38100" anchor="ctr">
                    <a:solidFill>
                      <a:srgbClr val="F6F7F9"/>
                    </a:solidFill>
                  </a:tcPr>
                </a:tc>
              </a:tr>
              <a:tr h="533400">
                <a:tc>
                  <a:txBody>
                    <a:bodyPr wrap="square"/>
                    <a:lstStyle/>
                    <a:p>
                      <a:r>
                        <a:rPr sz="900" b="0" i="0">
                          <a:solidFill>
                            <a:srgbClr val="051C2C"/>
                          </a:solidFill>
                          <a:latin typeface="Arial"/>
                        </a:rPr>
                        <a:t>Telecom operator</a:t>
                      </a:r>
                    </a:p>
                  </a:txBody>
                  <a:tcPr marL="95250" marR="95250" marT="38100" marB="38100" anchor="ctr">
                    <a:solidFill>
                      <a:srgbClr val="FFFFFF"/>
                    </a:solidFill>
                  </a:tcPr>
                </a:tc>
                <a:tc>
                  <a:txBody>
                    <a:bodyPr wrap="square"/>
                    <a:lstStyle/>
                    <a:p>
                      <a:r>
                        <a:rPr sz="900" b="0" i="0">
                          <a:solidFill>
                            <a:srgbClr val="051C2C"/>
                          </a:solidFill>
                          <a:latin typeface="Arial"/>
                        </a:rPr>
                        <a:t>Mobile, broadband and business run on separate billing and CRM stacks, and network inventory drifts from the field.</a:t>
                      </a:r>
                    </a:p>
                  </a:txBody>
                  <a:tcPr marL="95250" marR="95250" marT="38100" marB="38100" anchor="ctr">
                    <a:solidFill>
                      <a:srgbClr val="FFFFFF"/>
                    </a:solidFill>
                  </a:tcPr>
                </a:tc>
                <a:tc>
                  <a:txBody>
                    <a:bodyPr wrap="square"/>
                    <a:lstStyle/>
                    <a:p>
                      <a:r>
                        <a:rPr sz="900" b="0" i="0">
                          <a:solidFill>
                            <a:srgbClr val="051C2C"/>
                          </a:solidFill>
                          <a:latin typeface="Arial"/>
                        </a:rPr>
                        <a:t>A catalogue across the three stacks with a common customer and service definition, and change alerts when inventory records drift.</a:t>
                      </a:r>
                    </a:p>
                  </a:txBody>
                  <a:tcPr marL="95250" marR="95250" marT="38100" marB="38100" anchor="ctr">
                    <a:solidFill>
                      <a:srgbClr val="FFFFFF"/>
                    </a:solidFill>
                  </a:tcPr>
                </a:tc>
                <a:tc>
                  <a:txBody>
                    <a:bodyPr wrap="square"/>
                    <a:lstStyle/>
                    <a:p>
                      <a:r>
                        <a:rPr sz="900" b="0" i="0">
                          <a:solidFill>
                            <a:srgbClr val="051C2C"/>
                          </a:solidFill>
                          <a:latin typeface="Arial"/>
                        </a:rPr>
                        <a:t>Time for an analyst to assemble a single customer view</a:t>
                      </a:r>
                    </a:p>
                  </a:txBody>
                  <a:tcPr marL="95250" marR="95250" marT="38100" marB="38100" anchor="ctr">
                    <a:solidFill>
                      <a:srgbClr val="FFFFFF"/>
                    </a:solidFill>
                  </a:tcPr>
                </a:tc>
              </a:tr>
              <a:tr h="533400">
                <a:tc>
                  <a:txBody>
                    <a:bodyPr wrap="square"/>
                    <a:lstStyle/>
                    <a:p>
                      <a:r>
                        <a:rPr sz="900" b="0" i="0">
                          <a:solidFill>
                            <a:srgbClr val="051C2C"/>
                          </a:solidFill>
                          <a:latin typeface="Arial"/>
                        </a:rPr>
                        <a:t>Insurer</a:t>
                      </a:r>
                    </a:p>
                  </a:txBody>
                  <a:tcPr marL="95250" marR="95250" marT="38100" marB="38100" anchor="ctr">
                    <a:solidFill>
                      <a:srgbClr val="F6F7F9"/>
                    </a:solidFill>
                  </a:tcPr>
                </a:tc>
                <a:tc>
                  <a:txBody>
                    <a:bodyPr wrap="square"/>
                    <a:lstStyle/>
                    <a:p>
                      <a:r>
                        <a:rPr sz="900" b="0" i="0">
                          <a:solidFill>
                            <a:srgbClr val="051C2C"/>
                          </a:solidFill>
                          <a:latin typeface="Arial"/>
                        </a:rPr>
                        <a:t>Regulatory and actuarial reporting relies on manual reconciliations between policy, claims and finance systems.</a:t>
                      </a:r>
                    </a:p>
                  </a:txBody>
                  <a:tcPr marL="95250" marR="95250" marT="38100" marB="38100" anchor="ctr">
                    <a:solidFill>
                      <a:srgbClr val="F6F7F9"/>
                    </a:solidFill>
                  </a:tcPr>
                </a:tc>
                <a:tc>
                  <a:txBody>
                    <a:bodyPr wrap="square"/>
                    <a:lstStyle/>
                    <a:p>
                      <a:r>
                        <a:rPr sz="900" b="0" i="0">
                          <a:solidFill>
                            <a:srgbClr val="051C2C"/>
                          </a:solidFill>
                          <a:latin typeface="Arial"/>
                        </a:rPr>
                        <a:t>Lineage from policy and claims systems to reserving and regulatory measures, with reconciliation rules recorded once and monitored.</a:t>
                      </a:r>
                    </a:p>
                  </a:txBody>
                  <a:tcPr marL="95250" marR="95250" marT="38100" marB="38100" anchor="ctr">
                    <a:solidFill>
                      <a:srgbClr val="F6F7F9"/>
                    </a:solidFill>
                  </a:tcPr>
                </a:tc>
                <a:tc>
                  <a:txBody>
                    <a:bodyPr wrap="square"/>
                    <a:lstStyle/>
                    <a:p>
                      <a:r>
                        <a:rPr sz="900" b="0" i="0">
                          <a:solidFill>
                            <a:srgbClr val="051C2C"/>
                          </a:solidFill>
                          <a:latin typeface="Arial"/>
                        </a:rPr>
                        <a:t>Manual reconciliation effort per reporting cycle</a:t>
                      </a:r>
                    </a:p>
                  </a:txBody>
                  <a:tcPr marL="95250" marR="95250" marT="38100" marB="38100" anchor="ctr">
                    <a:solidFill>
                      <a:srgbClr val="F6F7F9"/>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Metadata strategy Track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16</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MEASURES</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Measures for the data scorecard</a:t>
            </a:r>
          </a:p>
        </p:txBody>
      </p:sp>
      <p:graphicFrame>
        <p:nvGraphicFramePr>
          <p:cNvPr id="4" name="Table 3"/>
          <p:cNvGraphicFramePr>
            <a:graphicFrameLocks noGrp="1"/>
          </p:cNvGraphicFramePr>
          <p:nvPr/>
        </p:nvGraphicFramePr>
        <p:xfrm>
          <a:off x="609600" y="1504950"/>
          <a:ext cx="10972799" cy="4686300"/>
        </p:xfrm>
        <a:graphic>
          <a:graphicData uri="http://schemas.openxmlformats.org/drawingml/2006/table">
            <a:tbl>
              <a:tblPr firstRow="1" bandRow="1">
                <a:tableStyleId>{5C22544A-7EE6-4342-B048-85BDC9FD1C3A}</a:tableStyleId>
              </a:tblPr>
              <a:tblGrid>
                <a:gridCol w="2793076"/>
                <a:gridCol w="6783185"/>
                <a:gridCol w="1396538"/>
              </a:tblGrid>
              <a:tr h="520700">
                <a:tc>
                  <a:txBody>
                    <a:bodyPr wrap="square"/>
                    <a:lstStyle/>
                    <a:p>
                      <a:r>
                        <a:rPr sz="975" b="1" i="0">
                          <a:solidFill>
                            <a:srgbClr val="FFFFFF"/>
                          </a:solidFill>
                          <a:latin typeface="Arial"/>
                        </a:rPr>
                        <a:t>Measure</a:t>
                      </a:r>
                    </a:p>
                  </a:txBody>
                  <a:tcPr marL="95250" marR="95250" marT="38100" marB="38100" anchor="ctr">
                    <a:solidFill>
                      <a:srgbClr val="051C2C"/>
                    </a:solidFill>
                  </a:tcPr>
                </a:tc>
                <a:tc>
                  <a:txBody>
                    <a:bodyPr wrap="square"/>
                    <a:lstStyle/>
                    <a:p>
                      <a:r>
                        <a:rPr sz="975" b="1" i="0">
                          <a:solidFill>
                            <a:srgbClr val="FFFFFF"/>
                          </a:solidFill>
                          <a:latin typeface="Arial"/>
                        </a:rPr>
                        <a:t>Definition</a:t>
                      </a:r>
                    </a:p>
                  </a:txBody>
                  <a:tcPr marL="95250" marR="95250" marT="38100" marB="38100" anchor="ctr">
                    <a:solidFill>
                      <a:srgbClr val="051C2C"/>
                    </a:solidFill>
                  </a:tcPr>
                </a:tc>
                <a:tc>
                  <a:txBody>
                    <a:bodyPr wrap="square"/>
                    <a:lstStyle/>
                    <a:p>
                      <a:r>
                        <a:rPr sz="975" b="1" i="0">
                          <a:solidFill>
                            <a:srgbClr val="FFFFFF"/>
                          </a:solidFill>
                          <a:latin typeface="Arial"/>
                        </a:rPr>
                        <a:t>Lead or lag</a:t>
                      </a:r>
                    </a:p>
                  </a:txBody>
                  <a:tcPr marL="95250" marR="95250" marT="38100" marB="38100" anchor="ctr">
                    <a:solidFill>
                      <a:srgbClr val="051C2C"/>
                    </a:solidFill>
                  </a:tcPr>
                </a:tc>
              </a:tr>
              <a:tr h="520700">
                <a:tc>
                  <a:txBody>
                    <a:bodyPr wrap="square"/>
                    <a:lstStyle/>
                    <a:p>
                      <a:r>
                        <a:rPr sz="975" b="0" i="0">
                          <a:solidFill>
                            <a:srgbClr val="051C2C"/>
                          </a:solidFill>
                          <a:latin typeface="Arial"/>
                        </a:rPr>
                        <a:t>Certified critical measures</a:t>
                      </a:r>
                    </a:p>
                  </a:txBody>
                  <a:tcPr marL="95250" marR="95250" marT="38100" marB="38100" anchor="ctr">
                    <a:solidFill>
                      <a:srgbClr val="FFFFFF"/>
                    </a:solidFill>
                  </a:tcPr>
                </a:tc>
                <a:tc>
                  <a:txBody>
                    <a:bodyPr wrap="square"/>
                    <a:lstStyle/>
                    <a:p>
                      <a:r>
                        <a:rPr sz="975" b="0" i="0">
                          <a:solidFill>
                            <a:srgbClr val="051C2C"/>
                          </a:solidFill>
                          <a:latin typeface="Arial"/>
                        </a:rPr>
                        <a:t>Share of scorecard measures with an approved definition, owner and lineage to source</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r>
              <a:tr h="520700">
                <a:tc>
                  <a:txBody>
                    <a:bodyPr wrap="square"/>
                    <a:lstStyle/>
                    <a:p>
                      <a:r>
                        <a:rPr sz="975" b="0" i="0">
                          <a:solidFill>
                            <a:srgbClr val="051C2C"/>
                          </a:solidFill>
                          <a:latin typeface="Arial"/>
                        </a:rPr>
                        <a:t>Lineage coverage</a:t>
                      </a:r>
                    </a:p>
                  </a:txBody>
                  <a:tcPr marL="95250" marR="95250" marT="38100" marB="38100" anchor="ctr">
                    <a:solidFill>
                      <a:srgbClr val="F6F7F9"/>
                    </a:solidFill>
                  </a:tcPr>
                </a:tc>
                <a:tc>
                  <a:txBody>
                    <a:bodyPr wrap="square"/>
                    <a:lstStyle/>
                    <a:p>
                      <a:r>
                        <a:rPr sz="975" b="0" i="0">
                          <a:solidFill>
                            <a:srgbClr val="051C2C"/>
                          </a:solidFill>
                          <a:latin typeface="Arial"/>
                        </a:rPr>
                        <a:t>Critical reports and models traceable end to end, source to output</a:t>
                      </a:r>
                    </a:p>
                  </a:txBody>
                  <a:tcPr marL="95250" marR="95250" marT="38100" marB="38100" anchor="ctr">
                    <a:solidFill>
                      <a:srgbClr val="F6F7F9"/>
                    </a:solidFill>
                  </a:tcPr>
                </a:tc>
                <a:tc>
                  <a:txBody>
                    <a:bodyPr wrap="square"/>
                    <a:lstStyle/>
                    <a:p>
                      <a:r>
                        <a:rPr sz="975" b="0" i="0">
                          <a:solidFill>
                            <a:srgbClr val="051C2C"/>
                          </a:solidFill>
                          <a:latin typeface="Arial"/>
                        </a:rPr>
                        <a:t>Lead</a:t>
                      </a:r>
                    </a:p>
                  </a:txBody>
                  <a:tcPr marL="95250" marR="95250" marT="38100" marB="38100" anchor="ctr">
                    <a:solidFill>
                      <a:srgbClr val="F6F7F9"/>
                    </a:solidFill>
                  </a:tcPr>
                </a:tc>
              </a:tr>
              <a:tr h="520700">
                <a:tc>
                  <a:txBody>
                    <a:bodyPr wrap="square"/>
                    <a:lstStyle/>
                    <a:p>
                      <a:r>
                        <a:rPr sz="975" b="0" i="0">
                          <a:solidFill>
                            <a:srgbClr val="051C2C"/>
                          </a:solidFill>
                          <a:latin typeface="Arial"/>
                        </a:rPr>
                        <a:t>Time to find trusted data</a:t>
                      </a:r>
                    </a:p>
                  </a:txBody>
                  <a:tcPr marL="95250" marR="95250" marT="38100" marB="38100" anchor="ctr">
                    <a:solidFill>
                      <a:srgbClr val="FFFFFF"/>
                    </a:solidFill>
                  </a:tcPr>
                </a:tc>
                <a:tc>
                  <a:txBody>
                    <a:bodyPr wrap="square"/>
                    <a:lstStyle/>
                    <a:p>
                      <a:r>
                        <a:rPr sz="975" b="0" i="0">
                          <a:solidFill>
                            <a:srgbClr val="051C2C"/>
                          </a:solidFill>
                          <a:latin typeface="Arial"/>
                        </a:rPr>
                        <a:t>Median time for an analyst to locate and validate the data for a new question</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r>
              <a:tr h="520700">
                <a:tc>
                  <a:txBody>
                    <a:bodyPr wrap="square"/>
                    <a:lstStyle/>
                    <a:p>
                      <a:r>
                        <a:rPr sz="975" b="0" i="0">
                          <a:solidFill>
                            <a:srgbClr val="051C2C"/>
                          </a:solidFill>
                          <a:latin typeface="Arial"/>
                        </a:rPr>
                        <a:t>Catalogue adoption</a:t>
                      </a:r>
                    </a:p>
                  </a:txBody>
                  <a:tcPr marL="95250" marR="95250" marT="38100" marB="38100" anchor="ctr">
                    <a:solidFill>
                      <a:srgbClr val="F6F7F9"/>
                    </a:solidFill>
                  </a:tcPr>
                </a:tc>
                <a:tc>
                  <a:txBody>
                    <a:bodyPr wrap="square"/>
                    <a:lstStyle/>
                    <a:p>
                      <a:r>
                        <a:rPr sz="975" b="0" i="0">
                          <a:solidFill>
                            <a:srgbClr val="051C2C"/>
                          </a:solidFill>
                          <a:latin typeface="Arial"/>
                        </a:rPr>
                        <a:t>Active monthly users and searches as a share of the target audience</a:t>
                      </a:r>
                    </a:p>
                  </a:txBody>
                  <a:tcPr marL="95250" marR="95250" marT="38100" marB="38100" anchor="ctr">
                    <a:solidFill>
                      <a:srgbClr val="F6F7F9"/>
                    </a:solidFill>
                  </a:tcPr>
                </a:tc>
                <a:tc>
                  <a:txBody>
                    <a:bodyPr wrap="square"/>
                    <a:lstStyle/>
                    <a:p>
                      <a:r>
                        <a:rPr sz="975" b="0" i="0">
                          <a:solidFill>
                            <a:srgbClr val="051C2C"/>
                          </a:solidFill>
                          <a:latin typeface="Arial"/>
                        </a:rPr>
                        <a:t>Lead</a:t>
                      </a:r>
                    </a:p>
                  </a:txBody>
                  <a:tcPr marL="95250" marR="95250" marT="38100" marB="38100" anchor="ctr">
                    <a:solidFill>
                      <a:srgbClr val="F6F7F9"/>
                    </a:solidFill>
                  </a:tcPr>
                </a:tc>
              </a:tr>
              <a:tr h="520700">
                <a:tc>
                  <a:txBody>
                    <a:bodyPr wrap="square"/>
                    <a:lstStyle/>
                    <a:p>
                      <a:r>
                        <a:rPr sz="975" b="0" i="0">
                          <a:solidFill>
                            <a:srgbClr val="051C2C"/>
                          </a:solidFill>
                          <a:latin typeface="Arial"/>
                        </a:rPr>
                        <a:t>Certified asset reuse</a:t>
                      </a:r>
                    </a:p>
                  </a:txBody>
                  <a:tcPr marL="95250" marR="95250" marT="38100" marB="38100" anchor="ctr">
                    <a:solidFill>
                      <a:srgbClr val="FFFFFF"/>
                    </a:solidFill>
                  </a:tcPr>
                </a:tc>
                <a:tc>
                  <a:txBody>
                    <a:bodyPr wrap="square"/>
                    <a:lstStyle/>
                    <a:p>
                      <a:r>
                        <a:rPr sz="975" b="0" i="0">
                          <a:solidFill>
                            <a:srgbClr val="051C2C"/>
                          </a:solidFill>
                          <a:latin typeface="Arial"/>
                        </a:rPr>
                        <a:t>Number of downstream uses per certified data set or measure</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r>
              <a:tr h="520700">
                <a:tc>
                  <a:txBody>
                    <a:bodyPr wrap="square"/>
                    <a:lstStyle/>
                    <a:p>
                      <a:r>
                        <a:rPr sz="975" b="0" i="0">
                          <a:solidFill>
                            <a:srgbClr val="051C2C"/>
                          </a:solidFill>
                          <a:latin typeface="Arial"/>
                        </a:rPr>
                        <a:t>Breaking changes caught</a:t>
                      </a:r>
                    </a:p>
                  </a:txBody>
                  <a:tcPr marL="95250" marR="95250" marT="38100" marB="38100" anchor="ctr">
                    <a:solidFill>
                      <a:srgbClr val="F6F7F9"/>
                    </a:solidFill>
                  </a:tcPr>
                </a:tc>
                <a:tc>
                  <a:txBody>
                    <a:bodyPr wrap="square"/>
                    <a:lstStyle/>
                    <a:p>
                      <a:r>
                        <a:rPr sz="975" b="0" i="0">
                          <a:solidFill>
                            <a:srgbClr val="051C2C"/>
                          </a:solidFill>
                          <a:latin typeface="Arial"/>
                        </a:rPr>
                        <a:t>Schema or logic changes flagged before they reached a certified report</a:t>
                      </a:r>
                    </a:p>
                  </a:txBody>
                  <a:tcPr marL="95250" marR="95250" marT="38100" marB="38100" anchor="ctr">
                    <a:solidFill>
                      <a:srgbClr val="F6F7F9"/>
                    </a:solidFill>
                  </a:tcPr>
                </a:tc>
                <a:tc>
                  <a:txBody>
                    <a:bodyPr wrap="square"/>
                    <a:lstStyle/>
                    <a:p>
                      <a:r>
                        <a:rPr sz="975" b="0" i="0">
                          <a:solidFill>
                            <a:srgbClr val="051C2C"/>
                          </a:solidFill>
                          <a:latin typeface="Arial"/>
                        </a:rPr>
                        <a:t>Lead</a:t>
                      </a:r>
                    </a:p>
                  </a:txBody>
                  <a:tcPr marL="95250" marR="95250" marT="38100" marB="38100" anchor="ctr">
                    <a:solidFill>
                      <a:srgbClr val="F6F7F9"/>
                    </a:solidFill>
                  </a:tcPr>
                </a:tc>
              </a:tr>
              <a:tr h="520700">
                <a:tc>
                  <a:txBody>
                    <a:bodyPr wrap="square"/>
                    <a:lstStyle/>
                    <a:p>
                      <a:r>
                        <a:rPr sz="975" b="0" i="0">
                          <a:solidFill>
                            <a:srgbClr val="051C2C"/>
                          </a:solidFill>
                          <a:latin typeface="Arial"/>
                        </a:rPr>
                        <a:t>Audit request effort</a:t>
                      </a:r>
                    </a:p>
                  </a:txBody>
                  <a:tcPr marL="95250" marR="95250" marT="38100" marB="38100" anchor="ctr">
                    <a:solidFill>
                      <a:srgbClr val="FFFFFF"/>
                    </a:solidFill>
                  </a:tcPr>
                </a:tc>
                <a:tc>
                  <a:txBody>
                    <a:bodyPr wrap="square"/>
                    <a:lstStyle/>
                    <a:p>
                      <a:r>
                        <a:rPr sz="975" b="0" i="0">
                          <a:solidFill>
                            <a:srgbClr val="051C2C"/>
                          </a:solidFill>
                          <a:latin typeface="Arial"/>
                        </a:rPr>
                        <a:t>Hours and elapsed days to answer an audit or supervisory data request</a:t>
                      </a:r>
                    </a:p>
                  </a:txBody>
                  <a:tcPr marL="95250" marR="95250" marT="38100" marB="38100" anchor="ctr">
                    <a:solidFill>
                      <a:srgbClr val="FFFFFF"/>
                    </a:solidFill>
                  </a:tcPr>
                </a:tc>
                <a:tc>
                  <a:txBody>
                    <a:bodyPr wrap="square"/>
                    <a:lstStyle/>
                    <a:p>
                      <a:r>
                        <a:rPr sz="975" b="0" i="0">
                          <a:solidFill>
                            <a:srgbClr val="051C2C"/>
                          </a:solidFill>
                          <a:latin typeface="Arial"/>
                        </a:rPr>
                        <a:t>Lag</a:t>
                      </a:r>
                    </a:p>
                  </a:txBody>
                  <a:tcPr marL="95250" marR="95250" marT="38100" marB="38100" anchor="ctr">
                    <a:solidFill>
                      <a:srgbClr val="FFFFFF"/>
                    </a:solidFill>
                  </a:tcPr>
                </a:tc>
              </a:tr>
              <a:tr h="520700">
                <a:tc>
                  <a:txBody>
                    <a:bodyPr wrap="square"/>
                    <a:lstStyle/>
                    <a:p>
                      <a:r>
                        <a:rPr sz="975" b="0" i="0">
                          <a:solidFill>
                            <a:srgbClr val="051C2C"/>
                          </a:solidFill>
                          <a:latin typeface="Arial"/>
                        </a:rPr>
                        <a:t>Realised value</a:t>
                      </a:r>
                    </a:p>
                  </a:txBody>
                  <a:tcPr marL="95250" marR="95250" marT="38100" marB="38100" anchor="ctr">
                    <a:solidFill>
                      <a:srgbClr val="F6F7F9"/>
                    </a:solidFill>
                  </a:tcPr>
                </a:tc>
                <a:tc>
                  <a:txBody>
                    <a:bodyPr wrap="square"/>
                    <a:lstStyle/>
                    <a:p>
                      <a:r>
                        <a:rPr sz="975" b="0" i="0">
                          <a:solidFill>
                            <a:srgbClr val="051C2C"/>
                          </a:solidFill>
                          <a:latin typeface="Arial"/>
                        </a:rPr>
                        <a:t>Benefit confirmed with finance against the business case baseline</a:t>
                      </a:r>
                    </a:p>
                  </a:txBody>
                  <a:tcPr marL="95250" marR="95250" marT="38100" marB="38100" anchor="ctr">
                    <a:solidFill>
                      <a:srgbClr val="F6F7F9"/>
                    </a:solidFill>
                  </a:tcPr>
                </a:tc>
                <a:tc>
                  <a:txBody>
                    <a:bodyPr wrap="square"/>
                    <a:lstStyle/>
                    <a:p>
                      <a:r>
                        <a:rPr sz="975" b="0" i="0">
                          <a:solidFill>
                            <a:srgbClr val="051C2C"/>
                          </a:solidFill>
                          <a:latin typeface="Arial"/>
                        </a:rPr>
                        <a:t>Lag</a:t>
                      </a:r>
                    </a:p>
                  </a:txBody>
                  <a:tcPr marL="95250" marR="95250" marT="38100" marB="38100" anchor="ctr">
                    <a:solidFill>
                      <a:srgbClr val="F6F7F9"/>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Metadata strategy Track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17</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3</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Making it happen</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Traps, the first 90 days and where SCIKIQ fits</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Metadata strategy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18</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METADATA STRATEGY</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Traps to avoid</a:t>
            </a:r>
          </a:p>
        </p:txBody>
      </p:sp>
      <p:sp>
        <p:nvSpPr>
          <p:cNvPr id="4" name="Rectangle 3"/>
          <p:cNvSpPr/>
          <p:nvPr/>
        </p:nvSpPr>
        <p:spPr>
          <a:xfrm>
            <a:off x="609600" y="150495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95450"/>
            <a:ext cx="3213100" cy="285750"/>
          </a:xfrm>
          <a:prstGeom prst="rect">
            <a:avLst/>
          </a:prstGeom>
          <a:noFill/>
        </p:spPr>
        <p:txBody>
          <a:bodyPr wrap="square" lIns="0" rIns="0" tIns="0" bIns="0" anchor="t">
            <a:spAutoFit/>
          </a:bodyPr>
          <a:lstStyle/>
          <a:p>
            <a:pPr algn="l"/>
            <a:r>
              <a:rPr sz="1575" b="1" i="0">
                <a:solidFill>
                  <a:srgbClr val="051C2C"/>
                </a:solidFill>
                <a:latin typeface="Arial"/>
              </a:rPr>
              <a:t>Catalogue as the goal</a:t>
            </a:r>
          </a:p>
        </p:txBody>
      </p:sp>
      <p:sp>
        <p:nvSpPr>
          <p:cNvPr id="7" name="TextBox 6"/>
          <p:cNvSpPr txBox="1"/>
          <p:nvPr/>
        </p:nvSpPr>
        <p:spPr>
          <a:xfrm>
            <a:off x="781050" y="2038350"/>
            <a:ext cx="3213100" cy="1600200"/>
          </a:xfrm>
          <a:prstGeom prst="rect">
            <a:avLst/>
          </a:prstGeom>
          <a:noFill/>
        </p:spPr>
        <p:txBody>
          <a:bodyPr wrap="square" lIns="0" rIns="0" tIns="0" bIns="0" anchor="t">
            <a:spAutoFit/>
          </a:bodyPr>
          <a:lstStyle/>
          <a:p>
            <a:pPr algn="l"/>
            <a:r>
              <a:rPr sz="1095" b="0" i="0">
                <a:solidFill>
                  <a:srgbClr val="5B6772"/>
                </a:solidFill>
                <a:latin typeface="Arial"/>
              </a:rPr>
              <a:t>A tool is bought and populated, adoption peaks at launch and then fades. Counter-move: Tie every release to a sponsor's business story and a measure they already report.</a:t>
            </a:r>
          </a:p>
        </p:txBody>
      </p:sp>
      <p:sp>
        <p:nvSpPr>
          <p:cNvPr id="8" name="Rectangle 7"/>
          <p:cNvSpPr/>
          <p:nvPr/>
        </p:nvSpPr>
        <p:spPr>
          <a:xfrm>
            <a:off x="4318000" y="150495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43180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489450" y="1695450"/>
            <a:ext cx="3213100" cy="285750"/>
          </a:xfrm>
          <a:prstGeom prst="rect">
            <a:avLst/>
          </a:prstGeom>
          <a:noFill/>
        </p:spPr>
        <p:txBody>
          <a:bodyPr wrap="square" lIns="0" rIns="0" tIns="0" bIns="0" anchor="t">
            <a:spAutoFit/>
          </a:bodyPr>
          <a:lstStyle/>
          <a:p>
            <a:pPr algn="l"/>
            <a:r>
              <a:rPr sz="1575" b="1" i="0">
                <a:solidFill>
                  <a:srgbClr val="051C2C"/>
                </a:solidFill>
                <a:latin typeface="Arial"/>
              </a:rPr>
              <a:t>Boiling the ocean</a:t>
            </a:r>
          </a:p>
        </p:txBody>
      </p:sp>
      <p:sp>
        <p:nvSpPr>
          <p:cNvPr id="11" name="TextBox 10"/>
          <p:cNvSpPr txBox="1"/>
          <p:nvPr/>
        </p:nvSpPr>
        <p:spPr>
          <a:xfrm>
            <a:off x="4489450" y="2038350"/>
            <a:ext cx="3213100" cy="1600200"/>
          </a:xfrm>
          <a:prstGeom prst="rect">
            <a:avLst/>
          </a:prstGeom>
          <a:noFill/>
        </p:spPr>
        <p:txBody>
          <a:bodyPr wrap="square" lIns="0" rIns="0" tIns="0" bIns="0" anchor="t">
            <a:spAutoFit/>
          </a:bodyPr>
          <a:lstStyle/>
          <a:p>
            <a:pPr algn="l"/>
            <a:r>
              <a:rPr sz="1095" b="0" i="0">
                <a:solidFill>
                  <a:srgbClr val="5B6772"/>
                </a:solidFill>
                <a:latin typeface="Arial"/>
              </a:rPr>
              <a:t>The team tries to document every table before anyone gets value. Counter-move: Start with the critical measures on the scorecard and the data behind them; grow by demand.</a:t>
            </a:r>
          </a:p>
        </p:txBody>
      </p:sp>
      <p:sp>
        <p:nvSpPr>
          <p:cNvPr id="12" name="Rectangle 11"/>
          <p:cNvSpPr/>
          <p:nvPr/>
        </p:nvSpPr>
        <p:spPr>
          <a:xfrm>
            <a:off x="8026400" y="150495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80264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197850" y="1695450"/>
            <a:ext cx="3213100" cy="285750"/>
          </a:xfrm>
          <a:prstGeom prst="rect">
            <a:avLst/>
          </a:prstGeom>
          <a:noFill/>
        </p:spPr>
        <p:txBody>
          <a:bodyPr wrap="square" lIns="0" rIns="0" tIns="0" bIns="0" anchor="t">
            <a:spAutoFit/>
          </a:bodyPr>
          <a:lstStyle/>
          <a:p>
            <a:pPr algn="l"/>
            <a:r>
              <a:rPr sz="1575" b="1" i="0">
                <a:solidFill>
                  <a:srgbClr val="051C2C"/>
                </a:solidFill>
                <a:latin typeface="Arial"/>
              </a:rPr>
              <a:t>Meaning left to IT</a:t>
            </a:r>
          </a:p>
        </p:txBody>
      </p:sp>
      <p:sp>
        <p:nvSpPr>
          <p:cNvPr id="15" name="TextBox 14"/>
          <p:cNvSpPr txBox="1"/>
          <p:nvPr/>
        </p:nvSpPr>
        <p:spPr>
          <a:xfrm>
            <a:off x="8197850" y="2038350"/>
            <a:ext cx="3213100" cy="1600200"/>
          </a:xfrm>
          <a:prstGeom prst="rect">
            <a:avLst/>
          </a:prstGeom>
          <a:noFill/>
        </p:spPr>
        <p:txBody>
          <a:bodyPr wrap="square" lIns="0" rIns="0" tIns="0" bIns="0" anchor="t">
            <a:spAutoFit/>
          </a:bodyPr>
          <a:lstStyle/>
          <a:p>
            <a:pPr algn="l"/>
            <a:r>
              <a:rPr sz="1064" b="0" i="0">
                <a:solidFill>
                  <a:srgbClr val="5B6772"/>
                </a:solidFill>
                <a:latin typeface="Arial"/>
              </a:rPr>
              <a:t>Technical metadata is rich but business definitions are missing or disputed. Counter-move: Give business owners accountability for definitions, with stewards and a fast approval path.</a:t>
            </a:r>
          </a:p>
        </p:txBody>
      </p:sp>
      <p:sp>
        <p:nvSpPr>
          <p:cNvPr id="16" name="Rectangle 15"/>
          <p:cNvSpPr/>
          <p:nvPr/>
        </p:nvSpPr>
        <p:spPr>
          <a:xfrm>
            <a:off x="609600" y="392430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09600" y="3924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81050" y="4114800"/>
            <a:ext cx="3213100" cy="285750"/>
          </a:xfrm>
          <a:prstGeom prst="rect">
            <a:avLst/>
          </a:prstGeom>
          <a:noFill/>
        </p:spPr>
        <p:txBody>
          <a:bodyPr wrap="square" lIns="0" rIns="0" tIns="0" bIns="0" anchor="t">
            <a:spAutoFit/>
          </a:bodyPr>
          <a:lstStyle/>
          <a:p>
            <a:pPr algn="l"/>
            <a:r>
              <a:rPr sz="1575" b="1" i="0">
                <a:solidFill>
                  <a:srgbClr val="051C2C"/>
                </a:solidFill>
                <a:latin typeface="Arial"/>
              </a:rPr>
              <a:t>No baseline</a:t>
            </a:r>
          </a:p>
        </p:txBody>
      </p:sp>
      <p:sp>
        <p:nvSpPr>
          <p:cNvPr id="19" name="TextBox 18"/>
          <p:cNvSpPr txBox="1"/>
          <p:nvPr/>
        </p:nvSpPr>
        <p:spPr>
          <a:xfrm>
            <a:off x="781050" y="4457700"/>
            <a:ext cx="3213100" cy="1600200"/>
          </a:xfrm>
          <a:prstGeom prst="rect">
            <a:avLst/>
          </a:prstGeom>
          <a:noFill/>
        </p:spPr>
        <p:txBody>
          <a:bodyPr wrap="square" lIns="0" rIns="0" tIns="0" bIns="0" anchor="t">
            <a:spAutoFit/>
          </a:bodyPr>
          <a:lstStyle/>
          <a:p>
            <a:pPr algn="l"/>
            <a:r>
              <a:rPr sz="1057" b="0" i="0">
                <a:solidFill>
                  <a:srgbClr val="5B6772"/>
                </a:solidFill>
                <a:latin typeface="Arial"/>
              </a:rPr>
              <a:t>The programme claims benefits nobody can verify, and funding is cut at the next review. Counter-move: Measure the baseline before go-live and report against it every quarter with finance.</a:t>
            </a:r>
          </a:p>
        </p:txBody>
      </p:sp>
      <p:sp>
        <p:nvSpPr>
          <p:cNvPr id="20" name="Rectangle 19"/>
          <p:cNvSpPr/>
          <p:nvPr/>
        </p:nvSpPr>
        <p:spPr>
          <a:xfrm>
            <a:off x="4318000" y="392430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4318000" y="3924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4489450" y="4114800"/>
            <a:ext cx="3213100" cy="285750"/>
          </a:xfrm>
          <a:prstGeom prst="rect">
            <a:avLst/>
          </a:prstGeom>
          <a:noFill/>
        </p:spPr>
        <p:txBody>
          <a:bodyPr wrap="square" lIns="0" rIns="0" tIns="0" bIns="0" anchor="t">
            <a:spAutoFit/>
          </a:bodyPr>
          <a:lstStyle/>
          <a:p>
            <a:pPr algn="l"/>
            <a:r>
              <a:rPr sz="1575" b="1" i="0">
                <a:solidFill>
                  <a:srgbClr val="051C2C"/>
                </a:solidFill>
                <a:latin typeface="Arial"/>
              </a:rPr>
              <a:t>Stale metadata</a:t>
            </a:r>
          </a:p>
        </p:txBody>
      </p:sp>
      <p:sp>
        <p:nvSpPr>
          <p:cNvPr id="23" name="TextBox 22"/>
          <p:cNvSpPr txBox="1"/>
          <p:nvPr/>
        </p:nvSpPr>
        <p:spPr>
          <a:xfrm>
            <a:off x="4489450" y="4457700"/>
            <a:ext cx="3213100" cy="1600200"/>
          </a:xfrm>
          <a:prstGeom prst="rect">
            <a:avLst/>
          </a:prstGeom>
          <a:noFill/>
        </p:spPr>
        <p:txBody>
          <a:bodyPr wrap="square" lIns="0" rIns="0" tIns="0" bIns="0" anchor="t">
            <a:spAutoFit/>
          </a:bodyPr>
          <a:lstStyle/>
          <a:p>
            <a:pPr algn="l"/>
            <a:r>
              <a:rPr sz="1095" b="0" i="0">
                <a:solidFill>
                  <a:srgbClr val="5B6772"/>
                </a:solidFill>
                <a:latin typeface="Arial"/>
              </a:rPr>
              <a:t>Documentation drifts from reality and users stop trusting the catalogue. Counter-move: Harvest technical and operational metadata automatically and alert owners on drift.</a:t>
            </a:r>
          </a:p>
        </p:txBody>
      </p:sp>
      <p:sp>
        <p:nvSpPr>
          <p:cNvPr id="24" name="Rectangle 23"/>
          <p:cNvSpPr/>
          <p:nvPr/>
        </p:nvSpPr>
        <p:spPr>
          <a:xfrm>
            <a:off x="8026400" y="392430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8026400" y="3924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197850" y="4114800"/>
            <a:ext cx="3213100" cy="285750"/>
          </a:xfrm>
          <a:prstGeom prst="rect">
            <a:avLst/>
          </a:prstGeom>
          <a:noFill/>
        </p:spPr>
        <p:txBody>
          <a:bodyPr wrap="square" lIns="0" rIns="0" tIns="0" bIns="0" anchor="t">
            <a:spAutoFit/>
          </a:bodyPr>
          <a:lstStyle/>
          <a:p>
            <a:pPr algn="l"/>
            <a:r>
              <a:rPr sz="1575" b="1" i="0">
                <a:solidFill>
                  <a:srgbClr val="051C2C"/>
                </a:solidFill>
                <a:latin typeface="Arial"/>
              </a:rPr>
              <a:t>AI without context</a:t>
            </a:r>
          </a:p>
        </p:txBody>
      </p:sp>
      <p:sp>
        <p:nvSpPr>
          <p:cNvPr id="27" name="TextBox 26"/>
          <p:cNvSpPr txBox="1"/>
          <p:nvPr/>
        </p:nvSpPr>
        <p:spPr>
          <a:xfrm>
            <a:off x="8197850" y="4457700"/>
            <a:ext cx="3213100" cy="1600200"/>
          </a:xfrm>
          <a:prstGeom prst="rect">
            <a:avLst/>
          </a:prstGeom>
          <a:noFill/>
        </p:spPr>
        <p:txBody>
          <a:bodyPr wrap="square" lIns="0" rIns="0" tIns="0" bIns="0" anchor="t">
            <a:spAutoFit/>
          </a:bodyPr>
          <a:lstStyle/>
          <a:p>
            <a:pPr algn="l"/>
            <a:r>
              <a:rPr sz="1072" b="0" i="0">
                <a:solidFill>
                  <a:srgbClr val="5B6772"/>
                </a:solidFill>
                <a:latin typeface="Arial"/>
              </a:rPr>
              <a:t>Assistants answer from raw tables and give confident, wrong numbers. Counter-move: Ground AI in certified definitions, lineage and policies, and log the context used for each answer.</a:t>
            </a:r>
          </a:p>
        </p:txBody>
      </p:sp>
      <p:sp>
        <p:nvSpPr>
          <p:cNvPr id="28" name="TextBox 27"/>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Metadata strategy Track</a:t>
            </a:r>
          </a:p>
        </p:txBody>
      </p:sp>
      <p:sp>
        <p:nvSpPr>
          <p:cNvPr id="29" name="TextBox 28"/>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19</a:t>
            </a:r>
          </a:p>
        </p:txBody>
      </p:sp>
      <p:sp>
        <p:nvSpPr>
          <p:cNvPr id="30" name="Rectangle 29"/>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METADATA STRATEGY</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first 90 days</a:t>
            </a:r>
          </a:p>
        </p:txBody>
      </p:sp>
      <p:sp>
        <p:nvSpPr>
          <p:cNvPr id="4" name="Rectangle 3"/>
          <p:cNvSpPr/>
          <p:nvPr/>
        </p:nvSpPr>
        <p:spPr>
          <a:xfrm>
            <a:off x="609600" y="1504950"/>
            <a:ext cx="3556000" cy="45910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76400"/>
            <a:ext cx="3213100" cy="476250"/>
          </a:xfrm>
          <a:prstGeom prst="rect">
            <a:avLst/>
          </a:prstGeom>
          <a:noFill/>
        </p:spPr>
        <p:txBody>
          <a:bodyPr wrap="square" lIns="0" rIns="0" tIns="0" bIns="0" anchor="t">
            <a:spAutoFit/>
          </a:bodyPr>
          <a:lstStyle/>
          <a:p>
            <a:pPr algn="l"/>
            <a:r>
              <a:rPr sz="1350" b="1" i="0">
                <a:solidFill>
                  <a:srgbClr val="051C2C"/>
                </a:solidFill>
                <a:latin typeface="Arial"/>
              </a:rPr>
              <a:t>Days 1-30: Anchor and baseline</a:t>
            </a:r>
          </a:p>
        </p:txBody>
      </p:sp>
      <p:sp>
        <p:nvSpPr>
          <p:cNvPr id="7" name="Rectangle 6"/>
          <p:cNvSpPr/>
          <p:nvPr/>
        </p:nvSpPr>
        <p:spPr>
          <a:xfrm>
            <a:off x="781050" y="23622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33450" y="2266950"/>
            <a:ext cx="3060700" cy="666750"/>
          </a:xfrm>
          <a:prstGeom prst="rect">
            <a:avLst/>
          </a:prstGeom>
          <a:noFill/>
        </p:spPr>
        <p:txBody>
          <a:bodyPr wrap="square" lIns="0" rIns="0" tIns="0" bIns="0" anchor="t">
            <a:spAutoFit/>
          </a:bodyPr>
          <a:lstStyle/>
          <a:p>
            <a:pPr algn="l"/>
            <a:r>
              <a:rPr sz="1057" b="0" i="0">
                <a:solidFill>
                  <a:srgbClr val="051C2C"/>
                </a:solidFill>
                <a:latin typeface="Arial"/>
              </a:rPr>
              <a:t>Agree the sponsor and the one or two business stories that set the scope</a:t>
            </a:r>
          </a:p>
        </p:txBody>
      </p:sp>
      <p:sp>
        <p:nvSpPr>
          <p:cNvPr id="9" name="Rectangle 8"/>
          <p:cNvSpPr/>
          <p:nvPr/>
        </p:nvSpPr>
        <p:spPr>
          <a:xfrm>
            <a:off x="781050" y="30289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33450" y="2933700"/>
            <a:ext cx="3060700" cy="666750"/>
          </a:xfrm>
          <a:prstGeom prst="rect">
            <a:avLst/>
          </a:prstGeom>
          <a:noFill/>
        </p:spPr>
        <p:txBody>
          <a:bodyPr wrap="square" lIns="0" rIns="0" tIns="0" bIns="0" anchor="t">
            <a:spAutoFit/>
          </a:bodyPr>
          <a:lstStyle/>
          <a:p>
            <a:pPr algn="l"/>
            <a:r>
              <a:rPr sz="1050" b="0" i="0">
                <a:solidFill>
                  <a:srgbClr val="051C2C"/>
                </a:solidFill>
                <a:latin typeface="Arial"/>
              </a:rPr>
              <a:t>List the critical measures on the data scorecard and their current owners</a:t>
            </a:r>
          </a:p>
        </p:txBody>
      </p:sp>
      <p:sp>
        <p:nvSpPr>
          <p:cNvPr id="11" name="Rectangle 10"/>
          <p:cNvSpPr/>
          <p:nvPr/>
        </p:nvSpPr>
        <p:spPr>
          <a:xfrm>
            <a:off x="781050" y="36957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33450" y="3600450"/>
            <a:ext cx="3060700" cy="666750"/>
          </a:xfrm>
          <a:prstGeom prst="rect">
            <a:avLst/>
          </a:prstGeom>
          <a:noFill/>
        </p:spPr>
        <p:txBody>
          <a:bodyPr wrap="square" lIns="0" rIns="0" tIns="0" bIns="0" anchor="t">
            <a:spAutoFit/>
          </a:bodyPr>
          <a:lstStyle/>
          <a:p>
            <a:pPr algn="l"/>
            <a:r>
              <a:rPr sz="1019" b="0" i="0">
                <a:solidFill>
                  <a:srgbClr val="051C2C"/>
                </a:solidFill>
                <a:latin typeface="Arial"/>
              </a:rPr>
              <a:t>Measure the baseline for the chosen business measures and for time to find data</a:t>
            </a:r>
          </a:p>
        </p:txBody>
      </p:sp>
      <p:sp>
        <p:nvSpPr>
          <p:cNvPr id="13" name="Rectangle 12"/>
          <p:cNvSpPr/>
          <p:nvPr/>
        </p:nvSpPr>
        <p:spPr>
          <a:xfrm>
            <a:off x="781050" y="43624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33450" y="4267200"/>
            <a:ext cx="3060700" cy="666750"/>
          </a:xfrm>
          <a:prstGeom prst="rect">
            <a:avLst/>
          </a:prstGeom>
          <a:noFill/>
        </p:spPr>
        <p:txBody>
          <a:bodyPr wrap="square" lIns="0" rIns="0" tIns="0" bIns="0" anchor="t">
            <a:spAutoFit/>
          </a:bodyPr>
          <a:lstStyle/>
          <a:p>
            <a:pPr algn="l"/>
            <a:r>
              <a:rPr sz="1125" b="0" i="0">
                <a:solidFill>
                  <a:srgbClr val="051C2C"/>
                </a:solidFill>
                <a:latin typeface="Arial"/>
              </a:rPr>
              <a:t>Map stakeholders by influence and support</a:t>
            </a:r>
          </a:p>
        </p:txBody>
      </p:sp>
      <p:sp>
        <p:nvSpPr>
          <p:cNvPr id="15" name="Rectangle 14"/>
          <p:cNvSpPr/>
          <p:nvPr/>
        </p:nvSpPr>
        <p:spPr>
          <a:xfrm>
            <a:off x="4318000" y="1504950"/>
            <a:ext cx="3556000" cy="45910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43180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489450" y="1676400"/>
            <a:ext cx="3213100" cy="476250"/>
          </a:xfrm>
          <a:prstGeom prst="rect">
            <a:avLst/>
          </a:prstGeom>
          <a:noFill/>
        </p:spPr>
        <p:txBody>
          <a:bodyPr wrap="square" lIns="0" rIns="0" tIns="0" bIns="0" anchor="t">
            <a:spAutoFit/>
          </a:bodyPr>
          <a:lstStyle/>
          <a:p>
            <a:pPr algn="l"/>
            <a:r>
              <a:rPr sz="1207" b="1" i="0">
                <a:solidFill>
                  <a:srgbClr val="051C2C"/>
                </a:solidFill>
                <a:latin typeface="Arial"/>
              </a:rPr>
              <a:t>Days 31-60: Prove it on the critical path</a:t>
            </a:r>
          </a:p>
        </p:txBody>
      </p:sp>
      <p:sp>
        <p:nvSpPr>
          <p:cNvPr id="18" name="Rectangle 17"/>
          <p:cNvSpPr/>
          <p:nvPr/>
        </p:nvSpPr>
        <p:spPr>
          <a:xfrm>
            <a:off x="4489450" y="23622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641850" y="2266950"/>
            <a:ext cx="3060700" cy="666750"/>
          </a:xfrm>
          <a:prstGeom prst="rect">
            <a:avLst/>
          </a:prstGeom>
          <a:noFill/>
        </p:spPr>
        <p:txBody>
          <a:bodyPr wrap="square" lIns="0" rIns="0" tIns="0" bIns="0" anchor="t">
            <a:spAutoFit/>
          </a:bodyPr>
          <a:lstStyle/>
          <a:p>
            <a:pPr algn="l"/>
            <a:r>
              <a:rPr sz="982" b="0" i="0">
                <a:solidFill>
                  <a:srgbClr val="051C2C"/>
                </a:solidFill>
                <a:latin typeface="Arial"/>
              </a:rPr>
              <a:t>Harvest technical and operational metadata from the systems behind the critical measures</a:t>
            </a:r>
          </a:p>
        </p:txBody>
      </p:sp>
      <p:sp>
        <p:nvSpPr>
          <p:cNvPr id="20" name="Rectangle 19"/>
          <p:cNvSpPr/>
          <p:nvPr/>
        </p:nvSpPr>
        <p:spPr>
          <a:xfrm>
            <a:off x="4489450" y="30289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641850" y="2933700"/>
            <a:ext cx="3060700" cy="666750"/>
          </a:xfrm>
          <a:prstGeom prst="rect">
            <a:avLst/>
          </a:prstGeom>
          <a:noFill/>
        </p:spPr>
        <p:txBody>
          <a:bodyPr wrap="square" lIns="0" rIns="0" tIns="0" bIns="0" anchor="t">
            <a:spAutoFit/>
          </a:bodyPr>
          <a:lstStyle/>
          <a:p>
            <a:pPr algn="l"/>
            <a:r>
              <a:rPr sz="1125" b="0" i="0">
                <a:solidFill>
                  <a:srgbClr val="051C2C"/>
                </a:solidFill>
                <a:latin typeface="Arial"/>
              </a:rPr>
              <a:t>Certify definitions for those measures with business owners</a:t>
            </a:r>
          </a:p>
        </p:txBody>
      </p:sp>
      <p:sp>
        <p:nvSpPr>
          <p:cNvPr id="22" name="Rectangle 21"/>
          <p:cNvSpPr/>
          <p:nvPr/>
        </p:nvSpPr>
        <p:spPr>
          <a:xfrm>
            <a:off x="4489450" y="36957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641850" y="3600450"/>
            <a:ext cx="3060700" cy="666750"/>
          </a:xfrm>
          <a:prstGeom prst="rect">
            <a:avLst/>
          </a:prstGeom>
          <a:noFill/>
        </p:spPr>
        <p:txBody>
          <a:bodyPr wrap="square" lIns="0" rIns="0" tIns="0" bIns="0" anchor="t">
            <a:spAutoFit/>
          </a:bodyPr>
          <a:lstStyle/>
          <a:p>
            <a:pPr algn="l"/>
            <a:r>
              <a:rPr sz="1125" b="0" i="0">
                <a:solidFill>
                  <a:srgbClr val="051C2C"/>
                </a:solidFill>
                <a:latin typeface="Arial"/>
              </a:rPr>
              <a:t>Publish end-to-end lineage for the first critical reports</a:t>
            </a:r>
          </a:p>
        </p:txBody>
      </p:sp>
      <p:sp>
        <p:nvSpPr>
          <p:cNvPr id="24" name="Rectangle 23"/>
          <p:cNvSpPr/>
          <p:nvPr/>
        </p:nvSpPr>
        <p:spPr>
          <a:xfrm>
            <a:off x="4489450" y="43624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641850" y="4267200"/>
            <a:ext cx="3060700" cy="666750"/>
          </a:xfrm>
          <a:prstGeom prst="rect">
            <a:avLst/>
          </a:prstGeom>
          <a:noFill/>
        </p:spPr>
        <p:txBody>
          <a:bodyPr wrap="square" lIns="0" rIns="0" tIns="0" bIns="0" anchor="t">
            <a:spAutoFit/>
          </a:bodyPr>
          <a:lstStyle/>
          <a:p>
            <a:pPr algn="l"/>
            <a:r>
              <a:rPr sz="1042" b="0" i="0">
                <a:solidFill>
                  <a:srgbClr val="051C2C"/>
                </a:solidFill>
                <a:latin typeface="Arial"/>
              </a:rPr>
              <a:t>Complete the business case with finance, including total cost of ownership</a:t>
            </a:r>
          </a:p>
        </p:txBody>
      </p:sp>
      <p:sp>
        <p:nvSpPr>
          <p:cNvPr id="26" name="Rectangle 25"/>
          <p:cNvSpPr/>
          <p:nvPr/>
        </p:nvSpPr>
        <p:spPr>
          <a:xfrm>
            <a:off x="8026400" y="1504950"/>
            <a:ext cx="3556000" cy="45910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80264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197850" y="1676400"/>
            <a:ext cx="3213100" cy="476250"/>
          </a:xfrm>
          <a:prstGeom prst="rect">
            <a:avLst/>
          </a:prstGeom>
          <a:noFill/>
        </p:spPr>
        <p:txBody>
          <a:bodyPr wrap="square" lIns="0" rIns="0" tIns="0" bIns="0" anchor="t">
            <a:spAutoFit/>
          </a:bodyPr>
          <a:lstStyle/>
          <a:p>
            <a:pPr algn="l"/>
            <a:r>
              <a:rPr sz="1252" b="1" i="0">
                <a:solidFill>
                  <a:srgbClr val="051C2C"/>
                </a:solidFill>
                <a:latin typeface="Arial"/>
              </a:rPr>
              <a:t>Days 61-90: Make it active and report</a:t>
            </a:r>
          </a:p>
        </p:txBody>
      </p:sp>
      <p:sp>
        <p:nvSpPr>
          <p:cNvPr id="29" name="Rectangle 28"/>
          <p:cNvSpPr/>
          <p:nvPr/>
        </p:nvSpPr>
        <p:spPr>
          <a:xfrm>
            <a:off x="8197850" y="23622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350250" y="2266950"/>
            <a:ext cx="3060700" cy="666750"/>
          </a:xfrm>
          <a:prstGeom prst="rect">
            <a:avLst/>
          </a:prstGeom>
          <a:noFill/>
        </p:spPr>
        <p:txBody>
          <a:bodyPr wrap="square" lIns="0" rIns="0" tIns="0" bIns="0" anchor="t">
            <a:spAutoFit/>
          </a:bodyPr>
          <a:lstStyle/>
          <a:p>
            <a:pPr algn="l"/>
            <a:r>
              <a:rPr sz="1125" b="0" i="0">
                <a:solidFill>
                  <a:srgbClr val="051C2C"/>
                </a:solidFill>
                <a:latin typeface="Arial"/>
              </a:rPr>
              <a:t>Switch on alerts for breaking changes to certified measures</a:t>
            </a:r>
          </a:p>
        </p:txBody>
      </p:sp>
      <p:sp>
        <p:nvSpPr>
          <p:cNvPr id="31" name="Rectangle 30"/>
          <p:cNvSpPr/>
          <p:nvPr/>
        </p:nvSpPr>
        <p:spPr>
          <a:xfrm>
            <a:off x="8197850" y="30289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8350250" y="2933700"/>
            <a:ext cx="3060700" cy="666750"/>
          </a:xfrm>
          <a:prstGeom prst="rect">
            <a:avLst/>
          </a:prstGeom>
          <a:noFill/>
        </p:spPr>
        <p:txBody>
          <a:bodyPr wrap="square" lIns="0" rIns="0" tIns="0" bIns="0" anchor="t">
            <a:spAutoFit/>
          </a:bodyPr>
          <a:lstStyle/>
          <a:p>
            <a:pPr algn="l"/>
            <a:r>
              <a:rPr sz="1110" b="0" i="0">
                <a:solidFill>
                  <a:srgbClr val="051C2C"/>
                </a:solidFill>
                <a:latin typeface="Arial"/>
              </a:rPr>
              <a:t>Open the catalogue and glossary to the first analyst community</a:t>
            </a:r>
          </a:p>
        </p:txBody>
      </p:sp>
      <p:sp>
        <p:nvSpPr>
          <p:cNvPr id="33" name="Rectangle 32"/>
          <p:cNvSpPr/>
          <p:nvPr/>
        </p:nvSpPr>
        <p:spPr>
          <a:xfrm>
            <a:off x="8197850" y="36957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350250" y="3600450"/>
            <a:ext cx="3060700" cy="666750"/>
          </a:xfrm>
          <a:prstGeom prst="rect">
            <a:avLst/>
          </a:prstGeom>
          <a:noFill/>
        </p:spPr>
        <p:txBody>
          <a:bodyPr wrap="square" lIns="0" rIns="0" tIns="0" bIns="0" anchor="t">
            <a:spAutoFit/>
          </a:bodyPr>
          <a:lstStyle/>
          <a:p>
            <a:pPr algn="l"/>
            <a:r>
              <a:rPr sz="1125" b="0" i="0">
                <a:solidFill>
                  <a:srgbClr val="051C2C"/>
                </a:solidFill>
                <a:latin typeface="Arial"/>
              </a:rPr>
              <a:t>Report leading measures and early wins to the sponsor</a:t>
            </a:r>
          </a:p>
        </p:txBody>
      </p:sp>
      <p:sp>
        <p:nvSpPr>
          <p:cNvPr id="35" name="Rectangle 34"/>
          <p:cNvSpPr/>
          <p:nvPr/>
        </p:nvSpPr>
        <p:spPr>
          <a:xfrm>
            <a:off x="8197850" y="43624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8350250" y="4267200"/>
            <a:ext cx="3060700" cy="666750"/>
          </a:xfrm>
          <a:prstGeom prst="rect">
            <a:avLst/>
          </a:prstGeom>
          <a:noFill/>
        </p:spPr>
        <p:txBody>
          <a:bodyPr wrap="square" lIns="0" rIns="0" tIns="0" bIns="0" anchor="t">
            <a:spAutoFit/>
          </a:bodyPr>
          <a:lstStyle/>
          <a:p>
            <a:pPr algn="l"/>
            <a:r>
              <a:rPr sz="1125" b="0" i="0">
                <a:solidFill>
                  <a:srgbClr val="051C2C"/>
                </a:solidFill>
                <a:latin typeface="Arial"/>
              </a:rPr>
              <a:t>Agree the next domains to cover, ranked by business value</a:t>
            </a:r>
          </a:p>
        </p:txBody>
      </p:sp>
      <p:sp>
        <p:nvSpPr>
          <p:cNvPr id="37" name="TextBox 36"/>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Metadata strategy Track</a:t>
            </a:r>
          </a:p>
        </p:txBody>
      </p:sp>
      <p:sp>
        <p:nvSpPr>
          <p:cNvPr id="38" name="TextBox 37"/>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20</a:t>
            </a:r>
          </a:p>
        </p:txBody>
      </p:sp>
      <p:sp>
        <p:nvSpPr>
          <p:cNvPr id="39" name="Rectangle 38"/>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METADATA STRATEGY</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Where SCIKIQ fits</a:t>
            </a:r>
          </a:p>
        </p:txBody>
      </p:sp>
      <p:sp>
        <p:nvSpPr>
          <p:cNvPr id="4" name="Rectangle 3"/>
          <p:cNvSpPr/>
          <p:nvPr/>
        </p:nvSpPr>
        <p:spPr>
          <a:xfrm>
            <a:off x="6096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Enterprise Discovery Engine</a:t>
            </a:r>
          </a:p>
        </p:txBody>
      </p:sp>
      <p:sp>
        <p:nvSpPr>
          <p:cNvPr id="7" name="TextBox 6"/>
          <p:cNvSpPr txBox="1"/>
          <p:nvPr/>
        </p:nvSpPr>
        <p:spPr>
          <a:xfrm>
            <a:off x="781050" y="2038350"/>
            <a:ext cx="2286000" cy="4019550"/>
          </a:xfrm>
          <a:prstGeom prst="rect">
            <a:avLst/>
          </a:prstGeom>
          <a:noFill/>
        </p:spPr>
        <p:txBody>
          <a:bodyPr wrap="square" lIns="0" rIns="0" tIns="0" bIns="0" anchor="t">
            <a:spAutoFit/>
          </a:bodyPr>
          <a:lstStyle/>
          <a:p>
            <a:pPr algn="l"/>
            <a:r>
              <a:rPr sz="952" b="0" i="0">
                <a:solidFill>
                  <a:srgbClr val="5B6772"/>
                </a:solidFill>
                <a:latin typeface="Arial"/>
              </a:rPr>
              <a:t>Harvests technical and business metadata, classifies data automatically, traces lineage including SQL lineage from views and procedures, and records usage, owner and criticality.</a:t>
            </a:r>
          </a:p>
        </p:txBody>
      </p:sp>
      <p:sp>
        <p:nvSpPr>
          <p:cNvPr id="8" name="Rectangle 7"/>
          <p:cNvSpPr/>
          <p:nvPr/>
        </p:nvSpPr>
        <p:spPr>
          <a:xfrm>
            <a:off x="33909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3909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562350" y="1695450"/>
            <a:ext cx="2286000" cy="285750"/>
          </a:xfrm>
          <a:prstGeom prst="rect">
            <a:avLst/>
          </a:prstGeom>
          <a:noFill/>
        </p:spPr>
        <p:txBody>
          <a:bodyPr wrap="square" lIns="0" rIns="0" tIns="0" bIns="0" anchor="t">
            <a:spAutoFit/>
          </a:bodyPr>
          <a:lstStyle/>
          <a:p>
            <a:pPr algn="l"/>
            <a:r>
              <a:rPr sz="1507" b="1" i="0">
                <a:solidFill>
                  <a:srgbClr val="051C2C"/>
                </a:solidFill>
                <a:latin typeface="Arial"/>
              </a:rPr>
              <a:t>Semantic and Ontology Construction</a:t>
            </a:r>
          </a:p>
        </p:txBody>
      </p:sp>
      <p:sp>
        <p:nvSpPr>
          <p:cNvPr id="11" name="TextBox 10"/>
          <p:cNvSpPr txBox="1"/>
          <p:nvPr/>
        </p:nvSpPr>
        <p:spPr>
          <a:xfrm>
            <a:off x="3562350" y="2038350"/>
            <a:ext cx="2286000" cy="4019550"/>
          </a:xfrm>
          <a:prstGeom prst="rect">
            <a:avLst/>
          </a:prstGeom>
          <a:noFill/>
        </p:spPr>
        <p:txBody>
          <a:bodyPr wrap="square" lIns="0" rIns="0" tIns="0" bIns="0" anchor="t">
            <a:spAutoFit/>
          </a:bodyPr>
          <a:lstStyle/>
          <a:p>
            <a:pPr algn="l"/>
            <a:r>
              <a:rPr sz="989" b="0" i="0">
                <a:solidFill>
                  <a:srgbClr val="5B6772"/>
                </a:solidFill>
                <a:latin typeface="Arial"/>
              </a:rPr>
              <a:t>Holds the taxonomy, glossary terms and business definitions, concepts and rules in a governed editor with maker-checker approval and provenance on every object.</a:t>
            </a:r>
          </a:p>
        </p:txBody>
      </p:sp>
      <p:sp>
        <p:nvSpPr>
          <p:cNvPr id="12" name="Rectangle 11"/>
          <p:cNvSpPr/>
          <p:nvPr/>
        </p:nvSpPr>
        <p:spPr>
          <a:xfrm>
            <a:off x="61722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436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Metrics and Knowledge Fabric</a:t>
            </a:r>
          </a:p>
        </p:txBody>
      </p:sp>
      <p:sp>
        <p:nvSpPr>
          <p:cNvPr id="15" name="TextBox 14"/>
          <p:cNvSpPr txBox="1"/>
          <p:nvPr/>
        </p:nvSpPr>
        <p:spPr>
          <a:xfrm>
            <a:off x="6343650" y="2038350"/>
            <a:ext cx="2286000" cy="4019550"/>
          </a:xfrm>
          <a:prstGeom prst="rect">
            <a:avLst/>
          </a:prstGeom>
          <a:noFill/>
        </p:spPr>
        <p:txBody>
          <a:bodyPr wrap="square" lIns="0" rIns="0" tIns="0" bIns="0" anchor="t">
            <a:spAutoFit/>
          </a:bodyPr>
          <a:lstStyle/>
          <a:p>
            <a:pPr algn="l"/>
            <a:r>
              <a:rPr sz="1019" b="0" i="0">
                <a:solidFill>
                  <a:srgbClr val="5B6772"/>
                </a:solidFill>
                <a:latin typeface="Arial"/>
              </a:rPr>
              <a:t>Parses BI reports into a governed metrics layer with formulas, definitions, lineage from BI to metric and report usage, reconciled across systems.</a:t>
            </a:r>
          </a:p>
        </p:txBody>
      </p:sp>
      <p:sp>
        <p:nvSpPr>
          <p:cNvPr id="16" name="Rectangle 15"/>
          <p:cNvSpPr/>
          <p:nvPr/>
        </p:nvSpPr>
        <p:spPr>
          <a:xfrm>
            <a:off x="89535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9535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24950" y="1695450"/>
            <a:ext cx="2286000" cy="285750"/>
          </a:xfrm>
          <a:prstGeom prst="rect">
            <a:avLst/>
          </a:prstGeom>
          <a:noFill/>
        </p:spPr>
        <p:txBody>
          <a:bodyPr wrap="square" lIns="0" rIns="0" tIns="0" bIns="0" anchor="t">
            <a:spAutoFit/>
          </a:bodyPr>
          <a:lstStyle/>
          <a:p>
            <a:pPr algn="l"/>
            <a:r>
              <a:rPr sz="1507" b="1" i="0">
                <a:solidFill>
                  <a:srgbClr val="051C2C"/>
                </a:solidFill>
                <a:latin typeface="Arial"/>
              </a:rPr>
              <a:t>Context Engine and Governance Gate</a:t>
            </a:r>
          </a:p>
        </p:txBody>
      </p:sp>
      <p:sp>
        <p:nvSpPr>
          <p:cNvPr id="19" name="TextBox 18"/>
          <p:cNvSpPr txBox="1"/>
          <p:nvPr/>
        </p:nvSpPr>
        <p:spPr>
          <a:xfrm>
            <a:off x="9124950" y="2038350"/>
            <a:ext cx="2286000" cy="4019550"/>
          </a:xfrm>
          <a:prstGeom prst="rect">
            <a:avLst/>
          </a:prstGeom>
          <a:noFill/>
        </p:spPr>
        <p:txBody>
          <a:bodyPr wrap="square" lIns="0" rIns="0" tIns="0" bIns="0" anchor="t">
            <a:spAutoFit/>
          </a:bodyPr>
          <a:lstStyle/>
          <a:p>
            <a:pPr algn="l"/>
            <a:r>
              <a:rPr sz="997" b="0" i="0">
                <a:solidFill>
                  <a:srgbClr val="5B6772"/>
                </a:solidFill>
                <a:latin typeface="Arial"/>
              </a:rPr>
              <a:t>Assemble context packs of data, rules, metrics and policies for AI and agents, and enforce classification, access, audit and lineage before anything acts.</a:t>
            </a:r>
          </a:p>
        </p:txBody>
      </p:sp>
      <p:sp>
        <p:nvSpPr>
          <p:cNvPr id="20" name="TextBox 1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Metadata strategy Track</a:t>
            </a:r>
          </a:p>
        </p:txBody>
      </p:sp>
      <p:sp>
        <p:nvSpPr>
          <p:cNvPr id="21" name="TextBox 2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21</a:t>
            </a:r>
          </a:p>
        </p:txBody>
      </p:sp>
      <p:sp>
        <p:nvSpPr>
          <p:cNvPr id="22" name="Rectangle 2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Take it further</a:t>
            </a:r>
          </a:p>
        </p:txBody>
      </p:sp>
      <p:sp>
        <p:nvSpPr>
          <p:cNvPr id="3" name="Rectangle 2"/>
          <p:cNvSpPr/>
          <p:nvPr/>
        </p:nvSpPr>
        <p:spPr>
          <a:xfrm>
            <a:off x="609600" y="134302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76300" y="1257300"/>
            <a:ext cx="10096500" cy="819150"/>
          </a:xfrm>
          <a:prstGeom prst="rect">
            <a:avLst/>
          </a:prstGeom>
          <a:noFill/>
        </p:spPr>
        <p:txBody>
          <a:bodyPr wrap="square" lIns="0" rIns="0" tIns="0" bIns="0" anchor="t">
            <a:spAutoFit/>
          </a:bodyPr>
          <a:lstStyle/>
          <a:p>
            <a:pPr algn="l"/>
            <a:r>
              <a:rPr sz="1650" b="0" i="0">
                <a:solidFill>
                  <a:srgbClr val="051C2C"/>
                </a:solidFill>
                <a:latin typeface="Arial"/>
              </a:rPr>
              <a:t>The SCIKIQ Data Strategy Framework: the cascade this track plugs into</a:t>
            </a:r>
          </a:p>
        </p:txBody>
      </p:sp>
      <p:sp>
        <p:nvSpPr>
          <p:cNvPr id="5" name="Rectangle 4"/>
          <p:cNvSpPr/>
          <p:nvPr/>
        </p:nvSpPr>
        <p:spPr>
          <a:xfrm>
            <a:off x="609600" y="216217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76300" y="2076450"/>
            <a:ext cx="10096500" cy="819150"/>
          </a:xfrm>
          <a:prstGeom prst="rect">
            <a:avLst/>
          </a:prstGeom>
          <a:noFill/>
        </p:spPr>
        <p:txBody>
          <a:bodyPr wrap="square" lIns="0" rIns="0" tIns="0" bIns="0" anchor="t">
            <a:spAutoFit/>
          </a:bodyPr>
          <a:lstStyle/>
          <a:p>
            <a:pPr algn="l"/>
            <a:r>
              <a:rPr sz="1650" b="0" i="0">
                <a:solidFill>
                  <a:srgbClr val="051C2C"/>
                </a:solidFill>
                <a:latin typeface="Arial"/>
              </a:rPr>
              <a:t>Strategy Cascade and Scorecard Workbook: add this track's objectives and measures</a:t>
            </a:r>
          </a:p>
        </p:txBody>
      </p:sp>
      <p:sp>
        <p:nvSpPr>
          <p:cNvPr id="7" name="Rectangle 6"/>
          <p:cNvSpPr/>
          <p:nvPr/>
        </p:nvSpPr>
        <p:spPr>
          <a:xfrm>
            <a:off x="609600" y="298132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76300" y="2895600"/>
            <a:ext cx="10096500" cy="819150"/>
          </a:xfrm>
          <a:prstGeom prst="rect">
            <a:avLst/>
          </a:prstGeom>
          <a:noFill/>
        </p:spPr>
        <p:txBody>
          <a:bodyPr wrap="square" lIns="0" rIns="0" tIns="0" bIns="0" anchor="t">
            <a:spAutoFit/>
          </a:bodyPr>
          <a:lstStyle/>
          <a:p>
            <a:pPr algn="l"/>
            <a:r>
              <a:rPr sz="1650" b="0" i="0">
                <a:solidFill>
                  <a:srgbClr val="051C2C"/>
                </a:solidFill>
                <a:latin typeface="Arial"/>
              </a:rPr>
              <a:t>Run the interactive tool and self-check at scikiq.org/data-strategy#track-metadata</a:t>
            </a:r>
          </a:p>
        </p:txBody>
      </p:sp>
      <p:sp>
        <p:nvSpPr>
          <p:cNvPr id="9" name="TextBox 8"/>
          <p:cNvSpPr txBox="1"/>
          <p:nvPr/>
        </p:nvSpPr>
        <p:spPr>
          <a:xfrm>
            <a:off x="609600" y="6000750"/>
            <a:ext cx="8572500" cy="228600"/>
          </a:xfrm>
          <a:prstGeom prst="rect">
            <a:avLst/>
          </a:prstGeom>
          <a:noFill/>
        </p:spPr>
        <p:txBody>
          <a:bodyPr wrap="square" lIns="0" rIns="0" tIns="0" bIns="0" anchor="t">
            <a:spAutoFit/>
          </a:bodyPr>
          <a:lstStyle/>
          <a:p>
            <a:pPr algn="l"/>
            <a:r>
              <a:rPr sz="1050" b="1" i="0">
                <a:solidFill>
                  <a:srgbClr val="2251FF"/>
                </a:solidFill>
                <a:latin typeface="Arial"/>
              </a:rPr>
              <a:t>scikiq.org/data-strategy</a:t>
            </a:r>
          </a:p>
        </p:txBody>
      </p:sp>
      <p:sp>
        <p:nvSpPr>
          <p:cNvPr id="10" name="TextBox 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Metadata strategy Track</a:t>
            </a:r>
          </a:p>
        </p:txBody>
      </p:sp>
      <p:sp>
        <p:nvSpPr>
          <p:cNvPr id="11" name="TextBox 1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22</a:t>
            </a:r>
          </a:p>
        </p:txBody>
      </p:sp>
      <p:sp>
        <p:nvSpPr>
          <p:cNvPr id="12" name="Rectangle 1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