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Governance platform</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Governance capabilities that once lived in separate tools are converging into platforms. Decide which policies matter most, what each persona needs, and which tools to consolidate.</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317" b="0" i="0">
                <a:solidFill>
                  <a:srgbClr val="051C2C"/>
                </a:solidFill>
                <a:latin typeface="Georgia"/>
              </a:rPr>
              <a:t>Prioritise two or three policy types, write the requirements by persona, and consolidate governance tooling around them rather than buying another point tool.</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4: Design</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885" b="0" i="0">
                <a:solidFill>
                  <a:srgbClr val="5B6772"/>
                </a:solidFill>
                <a:latin typeface="Arial"/>
              </a:rPr>
              <a:t>Governance fails when it lives in documents, spreadsheets and half a dozen disconnected tools: policies are written but not enforced, and nobody can see whether they work. A data strategy that commits to trusted data must say how governance will be operated day to day, and on what. Choosing the platform from the policy priorities and the people who use it, rather than from feature lists, keeps governance tied to the strategy.</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does the business need?</a:t>
            </a:r>
          </a:p>
        </p:txBody>
      </p:sp>
      <p:sp>
        <p:nvSpPr>
          <p:cNvPr id="11" name="Chevron 10"/>
          <p:cNvSpPr/>
          <p:nvPr/>
        </p:nvSpPr>
        <p:spPr>
          <a:xfrm>
            <a:off x="428625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95300"/>
          </a:xfrm>
          <a:prstGeom prst="rect">
            <a:avLst/>
          </a:prstGeom>
          <a:noFill/>
        </p:spPr>
        <p:txBody>
          <a:bodyPr wrap="square" lIns="0" rIns="0" tIns="0" bIns="0" anchor="t">
            <a:spAutoFit/>
          </a:bodyPr>
          <a:lstStyle/>
          <a:p>
            <a:pPr algn="l"/>
            <a:r>
              <a:rPr sz="1335" b="0" i="0">
                <a:solidFill>
                  <a:srgbClr val="051C2C"/>
                </a:solidFill>
                <a:latin typeface="Arial"/>
              </a:rPr>
              <a:t>Which policy types matter most to our strategy: quality, security, privacy, ethics, retention or access?</a:t>
            </a:r>
          </a:p>
        </p:txBody>
      </p:sp>
      <p:sp>
        <p:nvSpPr>
          <p:cNvPr id="26" name="Rectangle 25"/>
          <p:cNvSpPr/>
          <p:nvPr/>
        </p:nvSpPr>
        <p:spPr>
          <a:xfrm>
            <a:off x="609600" y="3895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71900"/>
            <a:ext cx="10287000" cy="495300"/>
          </a:xfrm>
          <a:prstGeom prst="rect">
            <a:avLst/>
          </a:prstGeom>
          <a:noFill/>
        </p:spPr>
        <p:txBody>
          <a:bodyPr wrap="square" lIns="0" rIns="0" tIns="0" bIns="0" anchor="t">
            <a:spAutoFit/>
          </a:bodyPr>
          <a:lstStyle/>
          <a:p>
            <a:pPr algn="l"/>
            <a:r>
              <a:rPr sz="1350" b="0" i="0">
                <a:solidFill>
                  <a:srgbClr val="051C2C"/>
                </a:solidFill>
                <a:latin typeface="Arial"/>
              </a:rPr>
              <a:t>What does each persona need from governance to do their job?</a:t>
            </a:r>
          </a:p>
        </p:txBody>
      </p:sp>
      <p:sp>
        <p:nvSpPr>
          <p:cNvPr id="28" name="Rectangle 27"/>
          <p:cNvSpPr/>
          <p:nvPr/>
        </p:nvSpPr>
        <p:spPr>
          <a:xfrm>
            <a:off x="609600" y="43910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672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governance capabilities do we have, and in how many separate tools?</a:t>
            </a:r>
          </a:p>
        </p:txBody>
      </p:sp>
      <p:sp>
        <p:nvSpPr>
          <p:cNvPr id="30" name="Rectangle 29"/>
          <p:cNvSpPr/>
          <p:nvPr/>
        </p:nvSpPr>
        <p:spPr>
          <a:xfrm>
            <a:off x="609600" y="48863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762500"/>
            <a:ext cx="10287000" cy="495300"/>
          </a:xfrm>
          <a:prstGeom prst="rect">
            <a:avLst/>
          </a:prstGeom>
          <a:noFill/>
        </p:spPr>
        <p:txBody>
          <a:bodyPr wrap="square" lIns="0" rIns="0" tIns="0" bIns="0" anchor="t">
            <a:spAutoFit/>
          </a:bodyPr>
          <a:lstStyle/>
          <a:p>
            <a:pPr algn="l"/>
            <a:r>
              <a:rPr sz="1350" b="0" i="0">
                <a:solidFill>
                  <a:srgbClr val="051C2C"/>
                </a:solidFill>
                <a:latin typeface="Arial"/>
              </a:rPr>
              <a:t>Where are policies written but not enforced or monitored?</a:t>
            </a:r>
          </a:p>
        </p:txBody>
      </p:sp>
      <p:sp>
        <p:nvSpPr>
          <p:cNvPr id="32" name="Rectangle 31"/>
          <p:cNvSpPr/>
          <p:nvPr/>
        </p:nvSpPr>
        <p:spPr>
          <a:xfrm>
            <a:off x="609600" y="53816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257800"/>
            <a:ext cx="10287000" cy="495300"/>
          </a:xfrm>
          <a:prstGeom prst="rect">
            <a:avLst/>
          </a:prstGeom>
          <a:noFill/>
        </p:spPr>
        <p:txBody>
          <a:bodyPr wrap="square" lIns="0" rIns="0" tIns="0" bIns="0" anchor="t">
            <a:spAutoFit/>
          </a:bodyPr>
          <a:lstStyle/>
          <a:p>
            <a:pPr algn="l"/>
            <a:r>
              <a:rPr sz="1350" b="0" i="0">
                <a:solidFill>
                  <a:srgbClr val="051C2C"/>
                </a:solidFill>
                <a:latin typeface="Arial"/>
              </a:rPr>
              <a:t>What would we consolidate first, and what would it free up?</a:t>
            </a:r>
          </a:p>
        </p:txBody>
      </p:sp>
      <p:sp>
        <p:nvSpPr>
          <p:cNvPr id="34" name="TextBox 3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35" name="TextBox 3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6" name="Rectangle 3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Policies, personas and one platform for governance</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From scattered tools to one governance platform</a:t>
            </a:r>
          </a:p>
        </p:txBody>
      </p:sp>
      <p:sp>
        <p:nvSpPr>
          <p:cNvPr id="4" name="Rectangle 3"/>
          <p:cNvSpPr/>
          <p:nvPr/>
        </p:nvSpPr>
        <p:spPr>
          <a:xfrm>
            <a:off x="609600" y="1504950"/>
            <a:ext cx="5372100" cy="40767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695450"/>
            <a:ext cx="4914900" cy="285750"/>
          </a:xfrm>
          <a:prstGeom prst="rect">
            <a:avLst/>
          </a:prstGeom>
          <a:noFill/>
        </p:spPr>
        <p:txBody>
          <a:bodyPr wrap="square" lIns="0" rIns="0" tIns="0" bIns="0" anchor="t">
            <a:spAutoFit/>
          </a:bodyPr>
          <a:lstStyle/>
          <a:p>
            <a:pPr algn="l"/>
            <a:r>
              <a:rPr sz="1500" b="1" i="0">
                <a:solidFill>
                  <a:srgbClr val="2251FF"/>
                </a:solidFill>
                <a:latin typeface="Arial"/>
              </a:rPr>
              <a:t>Scattered today</a:t>
            </a:r>
          </a:p>
        </p:txBody>
      </p:sp>
      <p:sp>
        <p:nvSpPr>
          <p:cNvPr id="6" name="Rectangle 5"/>
          <p:cNvSpPr/>
          <p:nvPr/>
        </p:nvSpPr>
        <p:spPr>
          <a:xfrm>
            <a:off x="8382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171700"/>
            <a:ext cx="4686300" cy="605790"/>
          </a:xfrm>
          <a:prstGeom prst="rect">
            <a:avLst/>
          </a:prstGeom>
          <a:noFill/>
        </p:spPr>
        <p:txBody>
          <a:bodyPr wrap="square" lIns="0" rIns="0" tIns="0" bIns="0" anchor="t">
            <a:spAutoFit/>
          </a:bodyPr>
          <a:lstStyle/>
          <a:p>
            <a:pPr algn="l"/>
            <a:r>
              <a:rPr sz="1350" b="0" i="0">
                <a:solidFill>
                  <a:srgbClr val="051C2C"/>
                </a:solidFill>
                <a:latin typeface="Arial"/>
              </a:rPr>
              <a:t>Policies in documents nobody can find</a:t>
            </a:r>
          </a:p>
        </p:txBody>
      </p:sp>
      <p:sp>
        <p:nvSpPr>
          <p:cNvPr id="8" name="Rectangle 7"/>
          <p:cNvSpPr/>
          <p:nvPr/>
        </p:nvSpPr>
        <p:spPr>
          <a:xfrm>
            <a:off x="838200" y="288226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2777490"/>
            <a:ext cx="4686300" cy="605790"/>
          </a:xfrm>
          <a:prstGeom prst="rect">
            <a:avLst/>
          </a:prstGeom>
          <a:noFill/>
        </p:spPr>
        <p:txBody>
          <a:bodyPr wrap="square" lIns="0" rIns="0" tIns="0" bIns="0" anchor="t">
            <a:spAutoFit/>
          </a:bodyPr>
          <a:lstStyle/>
          <a:p>
            <a:pPr algn="l"/>
            <a:r>
              <a:rPr sz="1350" b="0" i="0">
                <a:solidFill>
                  <a:srgbClr val="051C2C"/>
                </a:solidFill>
                <a:latin typeface="Arial"/>
              </a:rPr>
              <a:t>A catalog here, a quality tool there, access rules in each system</a:t>
            </a:r>
          </a:p>
        </p:txBody>
      </p:sp>
      <p:sp>
        <p:nvSpPr>
          <p:cNvPr id="10" name="Rectangle 9"/>
          <p:cNvSpPr/>
          <p:nvPr/>
        </p:nvSpPr>
        <p:spPr>
          <a:xfrm>
            <a:off x="838200" y="348805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383280"/>
            <a:ext cx="4686300" cy="605790"/>
          </a:xfrm>
          <a:prstGeom prst="rect">
            <a:avLst/>
          </a:prstGeom>
          <a:noFill/>
        </p:spPr>
        <p:txBody>
          <a:bodyPr wrap="square" lIns="0" rIns="0" tIns="0" bIns="0" anchor="t">
            <a:spAutoFit/>
          </a:bodyPr>
          <a:lstStyle/>
          <a:p>
            <a:pPr algn="l"/>
            <a:r>
              <a:rPr sz="1350" b="0" i="0">
                <a:solidFill>
                  <a:srgbClr val="051C2C"/>
                </a:solidFill>
                <a:latin typeface="Arial"/>
              </a:rPr>
              <a:t>Stewardship by email and spreadsheet</a:t>
            </a:r>
          </a:p>
        </p:txBody>
      </p:sp>
      <p:sp>
        <p:nvSpPr>
          <p:cNvPr id="12" name="Rectangle 11"/>
          <p:cNvSpPr/>
          <p:nvPr/>
        </p:nvSpPr>
        <p:spPr>
          <a:xfrm>
            <a:off x="838200" y="409384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28700" y="3989070"/>
            <a:ext cx="4686300" cy="605790"/>
          </a:xfrm>
          <a:prstGeom prst="rect">
            <a:avLst/>
          </a:prstGeom>
          <a:noFill/>
        </p:spPr>
        <p:txBody>
          <a:bodyPr wrap="square" lIns="0" rIns="0" tIns="0" bIns="0" anchor="t">
            <a:spAutoFit/>
          </a:bodyPr>
          <a:lstStyle/>
          <a:p>
            <a:pPr algn="l"/>
            <a:r>
              <a:rPr sz="1350" b="0" i="0">
                <a:solidFill>
                  <a:srgbClr val="051C2C"/>
                </a:solidFill>
                <a:latin typeface="Arial"/>
              </a:rPr>
              <a:t>No single view of whether policies are working</a:t>
            </a:r>
          </a:p>
        </p:txBody>
      </p:sp>
      <p:sp>
        <p:nvSpPr>
          <p:cNvPr id="14" name="Rectangle 13"/>
          <p:cNvSpPr/>
          <p:nvPr/>
        </p:nvSpPr>
        <p:spPr>
          <a:xfrm>
            <a:off x="838200" y="469963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28700" y="4594860"/>
            <a:ext cx="4686300" cy="605790"/>
          </a:xfrm>
          <a:prstGeom prst="rect">
            <a:avLst/>
          </a:prstGeom>
          <a:noFill/>
        </p:spPr>
        <p:txBody>
          <a:bodyPr wrap="square" lIns="0" rIns="0" tIns="0" bIns="0" anchor="t">
            <a:spAutoFit/>
          </a:bodyPr>
          <a:lstStyle/>
          <a:p>
            <a:pPr algn="l"/>
            <a:r>
              <a:rPr sz="1350" b="0" i="0">
                <a:solidFill>
                  <a:srgbClr val="051C2C"/>
                </a:solidFill>
                <a:latin typeface="Arial"/>
              </a:rPr>
              <a:t>Each tool with its own glossary</a:t>
            </a:r>
          </a:p>
        </p:txBody>
      </p:sp>
      <p:sp>
        <p:nvSpPr>
          <p:cNvPr id="16" name="Rectangle 15"/>
          <p:cNvSpPr/>
          <p:nvPr/>
        </p:nvSpPr>
        <p:spPr>
          <a:xfrm>
            <a:off x="6210300" y="1504950"/>
            <a:ext cx="5372100" cy="40767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38900" y="1695450"/>
            <a:ext cx="4914900" cy="285750"/>
          </a:xfrm>
          <a:prstGeom prst="rect">
            <a:avLst/>
          </a:prstGeom>
          <a:noFill/>
        </p:spPr>
        <p:txBody>
          <a:bodyPr wrap="square" lIns="0" rIns="0" tIns="0" bIns="0" anchor="t">
            <a:spAutoFit/>
          </a:bodyPr>
          <a:lstStyle/>
          <a:p>
            <a:pPr algn="l"/>
            <a:r>
              <a:rPr sz="1500" b="1" i="0">
                <a:solidFill>
                  <a:srgbClr val="051C2C"/>
                </a:solidFill>
                <a:latin typeface="Arial"/>
              </a:rPr>
              <a:t>Converged target</a:t>
            </a:r>
          </a:p>
        </p:txBody>
      </p:sp>
      <p:sp>
        <p:nvSpPr>
          <p:cNvPr id="18" name="Rectangle 17"/>
          <p:cNvSpPr/>
          <p:nvPr/>
        </p:nvSpPr>
        <p:spPr>
          <a:xfrm>
            <a:off x="64389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2171700"/>
            <a:ext cx="4686300" cy="605790"/>
          </a:xfrm>
          <a:prstGeom prst="rect">
            <a:avLst/>
          </a:prstGeom>
          <a:noFill/>
        </p:spPr>
        <p:txBody>
          <a:bodyPr wrap="square" lIns="0" rIns="0" tIns="0" bIns="0" anchor="t">
            <a:spAutoFit/>
          </a:bodyPr>
          <a:lstStyle/>
          <a:p>
            <a:pPr algn="l"/>
            <a:r>
              <a:rPr sz="1350" b="0" i="0">
                <a:solidFill>
                  <a:srgbClr val="051C2C"/>
                </a:solidFill>
                <a:latin typeface="Arial"/>
              </a:rPr>
              <a:t>Policies authored once, linked to the data they govern</a:t>
            </a:r>
          </a:p>
        </p:txBody>
      </p:sp>
      <p:sp>
        <p:nvSpPr>
          <p:cNvPr id="20" name="Rectangle 19"/>
          <p:cNvSpPr/>
          <p:nvPr/>
        </p:nvSpPr>
        <p:spPr>
          <a:xfrm>
            <a:off x="6438900" y="288226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29400" y="2777490"/>
            <a:ext cx="4686300" cy="605790"/>
          </a:xfrm>
          <a:prstGeom prst="rect">
            <a:avLst/>
          </a:prstGeom>
          <a:noFill/>
        </p:spPr>
        <p:txBody>
          <a:bodyPr wrap="square" lIns="0" rIns="0" tIns="0" bIns="0" anchor="t">
            <a:spAutoFit/>
          </a:bodyPr>
          <a:lstStyle/>
          <a:p>
            <a:pPr algn="l"/>
            <a:r>
              <a:rPr sz="1350" b="0" i="0">
                <a:solidFill>
                  <a:srgbClr val="051C2C"/>
                </a:solidFill>
                <a:latin typeface="Arial"/>
              </a:rPr>
              <a:t>Discovery, classification, lineage and quality on shared metadata</a:t>
            </a:r>
          </a:p>
        </p:txBody>
      </p:sp>
      <p:sp>
        <p:nvSpPr>
          <p:cNvPr id="22" name="Rectangle 21"/>
          <p:cNvSpPr/>
          <p:nvPr/>
        </p:nvSpPr>
        <p:spPr>
          <a:xfrm>
            <a:off x="6438900" y="348805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629400" y="3383280"/>
            <a:ext cx="4686300" cy="605790"/>
          </a:xfrm>
          <a:prstGeom prst="rect">
            <a:avLst/>
          </a:prstGeom>
          <a:noFill/>
        </p:spPr>
        <p:txBody>
          <a:bodyPr wrap="square" lIns="0" rIns="0" tIns="0" bIns="0" anchor="t">
            <a:spAutoFit/>
          </a:bodyPr>
          <a:lstStyle/>
          <a:p>
            <a:pPr algn="l"/>
            <a:r>
              <a:rPr sz="1350" b="0" i="0">
                <a:solidFill>
                  <a:srgbClr val="051C2C"/>
                </a:solidFill>
                <a:latin typeface="Arial"/>
              </a:rPr>
              <a:t>Stewardship workflow with tasks, approvals and escalations</a:t>
            </a:r>
          </a:p>
        </p:txBody>
      </p:sp>
      <p:sp>
        <p:nvSpPr>
          <p:cNvPr id="24" name="Rectangle 23"/>
          <p:cNvSpPr/>
          <p:nvPr/>
        </p:nvSpPr>
        <p:spPr>
          <a:xfrm>
            <a:off x="6438900" y="409384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629400" y="3989070"/>
            <a:ext cx="4686300" cy="605790"/>
          </a:xfrm>
          <a:prstGeom prst="rect">
            <a:avLst/>
          </a:prstGeom>
          <a:noFill/>
        </p:spPr>
        <p:txBody>
          <a:bodyPr wrap="square" lIns="0" rIns="0" tIns="0" bIns="0" anchor="t">
            <a:spAutoFit/>
          </a:bodyPr>
          <a:lstStyle/>
          <a:p>
            <a:pPr algn="l"/>
            <a:r>
              <a:rPr sz="1350" b="0" i="0">
                <a:solidFill>
                  <a:srgbClr val="051C2C"/>
                </a:solidFill>
                <a:latin typeface="Arial"/>
              </a:rPr>
              <a:t>Monitoring and scores reported to the governance forums</a:t>
            </a:r>
          </a:p>
        </p:txBody>
      </p:sp>
      <p:sp>
        <p:nvSpPr>
          <p:cNvPr id="26" name="Rectangle 25"/>
          <p:cNvSpPr/>
          <p:nvPr/>
        </p:nvSpPr>
        <p:spPr>
          <a:xfrm>
            <a:off x="6438900" y="469963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629400" y="4594860"/>
            <a:ext cx="4686300" cy="605790"/>
          </a:xfrm>
          <a:prstGeom prst="rect">
            <a:avLst/>
          </a:prstGeom>
          <a:noFill/>
        </p:spPr>
        <p:txBody>
          <a:bodyPr wrap="square" lIns="0" rIns="0" tIns="0" bIns="0" anchor="t">
            <a:spAutoFit/>
          </a:bodyPr>
          <a:lstStyle/>
          <a:p>
            <a:pPr algn="l"/>
            <a:r>
              <a:rPr sz="1350" b="0" i="0">
                <a:solidFill>
                  <a:srgbClr val="051C2C"/>
                </a:solidFill>
                <a:latin typeface="Arial"/>
              </a:rPr>
              <a:t>One glossary used by every capability</a:t>
            </a:r>
          </a:p>
        </p:txBody>
      </p:sp>
      <p:sp>
        <p:nvSpPr>
          <p:cNvPr id="28" name="Rectangle 27"/>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0" name="TextBox 29"/>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Consolidation is a strategy decision, not a procurement one: it changes who does governance work and how it is seen.</a:t>
            </a:r>
          </a:p>
        </p:txBody>
      </p:sp>
      <p:sp>
        <p:nvSpPr>
          <p:cNvPr id="31" name="TextBox 30"/>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32" name="TextBox 31"/>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33" name="Rectangle 32"/>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Six policy types to prioritise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Few organisations can lead on all six at once. Choose two or three from the strategy and posture.</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975" b="1" i="0">
                          <a:solidFill>
                            <a:srgbClr val="FFFFFF"/>
                          </a:solidFill>
                          <a:latin typeface="Arial"/>
                        </a:rPr>
                        <a:t>Policy type</a:t>
                      </a:r>
                    </a:p>
                  </a:txBody>
                  <a:tcPr marL="95250" marR="95250" marT="38100" marB="38100" anchor="ctr">
                    <a:solidFill>
                      <a:srgbClr val="051C2C"/>
                    </a:solidFill>
                  </a:tcPr>
                </a:tc>
                <a:tc>
                  <a:txBody>
                    <a:bodyPr wrap="square"/>
                    <a:lstStyle/>
                    <a:p>
                      <a:r>
                        <a:rPr sz="975" b="1" i="0">
                          <a:solidFill>
                            <a:srgbClr val="FFFFFF"/>
                          </a:solidFill>
                          <a:latin typeface="Arial"/>
                        </a:rPr>
                        <a:t>What it governs</a:t>
                      </a:r>
                    </a:p>
                  </a:txBody>
                  <a:tcPr marL="95250" marR="95250" marT="38100" marB="38100" anchor="ctr">
                    <a:solidFill>
                      <a:srgbClr val="051C2C"/>
                    </a:solidFill>
                  </a:tcPr>
                </a:tc>
                <a:tc>
                  <a:txBody>
                    <a:bodyPr wrap="square"/>
                    <a:lstStyle/>
                    <a:p>
                      <a:r>
                        <a:rPr sz="975" b="1" i="0">
                          <a:solidFill>
                            <a:srgbClr val="FFFFFF"/>
                          </a:solidFill>
                          <a:latin typeface="Arial"/>
                        </a:rPr>
                        <a:t>Lead when</a:t>
                      </a:r>
                    </a:p>
                  </a:txBody>
                  <a:tcPr marL="95250" marR="95250" marT="38100" marB="38100" anchor="ctr">
                    <a:solidFill>
                      <a:srgbClr val="051C2C"/>
                    </a:solidFill>
                  </a:tcPr>
                </a:tc>
              </a:tr>
              <a:tr h="533400">
                <a:tc>
                  <a:txBody>
                    <a:bodyPr wrap="square"/>
                    <a:lstStyle/>
                    <a:p>
                      <a:r>
                        <a:rPr sz="975" b="0" i="0">
                          <a:solidFill>
                            <a:srgbClr val="051C2C"/>
                          </a:solidFill>
                          <a:latin typeface="Arial"/>
                        </a:rPr>
                        <a:t>Quality</a:t>
                      </a:r>
                    </a:p>
                  </a:txBody>
                  <a:tcPr marL="95250" marR="95250" marT="38100" marB="38100" anchor="ctr">
                    <a:solidFill>
                      <a:srgbClr val="FFFFFF"/>
                    </a:solidFill>
                  </a:tcPr>
                </a:tc>
                <a:tc>
                  <a:txBody>
                    <a:bodyPr wrap="square"/>
                    <a:lstStyle/>
                    <a:p>
                      <a:r>
                        <a:rPr sz="975" b="0" i="0">
                          <a:solidFill>
                            <a:srgbClr val="051C2C"/>
                          </a:solidFill>
                          <a:latin typeface="Arial"/>
                        </a:rPr>
                        <a:t>Rules, thresholds and remediation for critical data</a:t>
                      </a:r>
                    </a:p>
                  </a:txBody>
                  <a:tcPr marL="95250" marR="95250" marT="38100" marB="38100" anchor="ctr">
                    <a:solidFill>
                      <a:srgbClr val="FFFFFF"/>
                    </a:solidFill>
                  </a:tcPr>
                </a:tc>
                <a:tc>
                  <a:txBody>
                    <a:bodyPr wrap="square"/>
                    <a:lstStyle/>
                    <a:p>
                      <a:r>
                        <a:rPr sz="975" b="0" i="0">
                          <a:solidFill>
                            <a:srgbClr val="051C2C"/>
                          </a:solidFill>
                          <a:latin typeface="Arial"/>
                        </a:rPr>
                        <a:t>Reported numbers are disputed or decisions are delayed by checking</a:t>
                      </a:r>
                    </a:p>
                  </a:txBody>
                  <a:tcPr marL="95250" marR="95250" marT="38100" marB="38100" anchor="ctr">
                    <a:solidFill>
                      <a:srgbClr val="FFFFFF"/>
                    </a:solidFill>
                  </a:tcPr>
                </a:tc>
              </a:tr>
              <a:tr h="533400">
                <a:tc>
                  <a:txBody>
                    <a:bodyPr wrap="square"/>
                    <a:lstStyle/>
                    <a:p>
                      <a:r>
                        <a:rPr sz="975" b="0" i="0">
                          <a:solidFill>
                            <a:srgbClr val="051C2C"/>
                          </a:solidFill>
                          <a:latin typeface="Arial"/>
                        </a:rPr>
                        <a:t>Security</a:t>
                      </a:r>
                    </a:p>
                  </a:txBody>
                  <a:tcPr marL="95250" marR="95250" marT="38100" marB="38100" anchor="ctr">
                    <a:solidFill>
                      <a:srgbClr val="F6F7F9"/>
                    </a:solidFill>
                  </a:tcPr>
                </a:tc>
                <a:tc>
                  <a:txBody>
                    <a:bodyPr wrap="square"/>
                    <a:lstStyle/>
                    <a:p>
                      <a:r>
                        <a:rPr sz="975" b="0" i="0">
                          <a:solidFill>
                            <a:srgbClr val="051C2C"/>
                          </a:solidFill>
                          <a:latin typeface="Arial"/>
                        </a:rPr>
                        <a:t>Classification, protection and handling of sensitive data</a:t>
                      </a:r>
                    </a:p>
                  </a:txBody>
                  <a:tcPr marL="95250" marR="95250" marT="38100" marB="38100" anchor="ctr">
                    <a:solidFill>
                      <a:srgbClr val="F6F7F9"/>
                    </a:solidFill>
                  </a:tcPr>
                </a:tc>
                <a:tc>
                  <a:txBody>
                    <a:bodyPr wrap="square"/>
                    <a:lstStyle/>
                    <a:p>
                      <a:r>
                        <a:rPr sz="975" b="0" i="0">
                          <a:solidFill>
                            <a:srgbClr val="051C2C"/>
                          </a:solidFill>
                          <a:latin typeface="Arial"/>
                        </a:rPr>
                        <a:t>Sensitive data is widely copied or breach exposure is high</a:t>
                      </a:r>
                    </a:p>
                  </a:txBody>
                  <a:tcPr marL="95250" marR="95250" marT="38100" marB="38100" anchor="ctr">
                    <a:solidFill>
                      <a:srgbClr val="F6F7F9"/>
                    </a:solidFill>
                  </a:tcPr>
                </a:tc>
              </a:tr>
              <a:tr h="533400">
                <a:tc>
                  <a:txBody>
                    <a:bodyPr wrap="square"/>
                    <a:lstStyle/>
                    <a:p>
                      <a:r>
                        <a:rPr sz="975" b="0" i="0">
                          <a:solidFill>
                            <a:srgbClr val="051C2C"/>
                          </a:solidFill>
                          <a:latin typeface="Arial"/>
                        </a:rPr>
                        <a:t>Privacy</a:t>
                      </a:r>
                    </a:p>
                  </a:txBody>
                  <a:tcPr marL="95250" marR="95250" marT="38100" marB="38100" anchor="ctr">
                    <a:solidFill>
                      <a:srgbClr val="FFFFFF"/>
                    </a:solidFill>
                  </a:tcPr>
                </a:tc>
                <a:tc>
                  <a:txBody>
                    <a:bodyPr wrap="square"/>
                    <a:lstStyle/>
                    <a:p>
                      <a:r>
                        <a:rPr sz="975" b="0" i="0">
                          <a:solidFill>
                            <a:srgbClr val="051C2C"/>
                          </a:solidFill>
                          <a:latin typeface="Arial"/>
                        </a:rPr>
                        <a:t>Consent, purpose, minimisation and data subject rights</a:t>
                      </a:r>
                    </a:p>
                  </a:txBody>
                  <a:tcPr marL="95250" marR="95250" marT="38100" marB="38100" anchor="ctr">
                    <a:solidFill>
                      <a:srgbClr val="FFFFFF"/>
                    </a:solidFill>
                  </a:tcPr>
                </a:tc>
                <a:tc>
                  <a:txBody>
                    <a:bodyPr wrap="square"/>
                    <a:lstStyle/>
                    <a:p>
                      <a:r>
                        <a:rPr sz="975" b="0" i="0">
                          <a:solidFill>
                            <a:srgbClr val="051C2C"/>
                          </a:solidFill>
                          <a:latin typeface="Arial"/>
                        </a:rPr>
                        <a:t>Customer or patient data drives growth plans</a:t>
                      </a:r>
                    </a:p>
                  </a:txBody>
                  <a:tcPr marL="95250" marR="95250" marT="38100" marB="38100" anchor="ctr">
                    <a:solidFill>
                      <a:srgbClr val="FFFFFF"/>
                    </a:solidFill>
                  </a:tcPr>
                </a:tc>
              </a:tr>
              <a:tr h="533400">
                <a:tc>
                  <a:txBody>
                    <a:bodyPr wrap="square"/>
                    <a:lstStyle/>
                    <a:p>
                      <a:r>
                        <a:rPr sz="975" b="0" i="0">
                          <a:solidFill>
                            <a:srgbClr val="051C2C"/>
                          </a:solidFill>
                          <a:latin typeface="Arial"/>
                        </a:rPr>
                        <a:t>Ethics and responsible AI</a:t>
                      </a:r>
                    </a:p>
                  </a:txBody>
                  <a:tcPr marL="95250" marR="95250" marT="38100" marB="38100" anchor="ctr">
                    <a:solidFill>
                      <a:srgbClr val="F6F7F9"/>
                    </a:solidFill>
                  </a:tcPr>
                </a:tc>
                <a:tc>
                  <a:txBody>
                    <a:bodyPr wrap="square"/>
                    <a:lstStyle/>
                    <a:p>
                      <a:r>
                        <a:rPr sz="975" b="0" i="0">
                          <a:solidFill>
                            <a:srgbClr val="051C2C"/>
                          </a:solidFill>
                          <a:latin typeface="Arial"/>
                        </a:rPr>
                        <a:t>Fairness, transparency and human oversight of automated decisions</a:t>
                      </a:r>
                    </a:p>
                  </a:txBody>
                  <a:tcPr marL="95250" marR="95250" marT="38100" marB="38100" anchor="ctr">
                    <a:solidFill>
                      <a:srgbClr val="F6F7F9"/>
                    </a:solidFill>
                  </a:tcPr>
                </a:tc>
                <a:tc>
                  <a:txBody>
                    <a:bodyPr wrap="square"/>
                    <a:lstStyle/>
                    <a:p>
                      <a:r>
                        <a:rPr sz="975" b="0" i="0">
                          <a:solidFill>
                            <a:srgbClr val="051C2C"/>
                          </a:solidFill>
                          <a:latin typeface="Arial"/>
                        </a:rPr>
                        <a:t>Models or agents are starting to act on decisions</a:t>
                      </a:r>
                    </a:p>
                  </a:txBody>
                  <a:tcPr marL="95250" marR="95250" marT="38100" marB="38100" anchor="ctr">
                    <a:solidFill>
                      <a:srgbClr val="F6F7F9"/>
                    </a:solidFill>
                  </a:tcPr>
                </a:tc>
              </a:tr>
              <a:tr h="533400">
                <a:tc>
                  <a:txBody>
                    <a:bodyPr wrap="square"/>
                    <a:lstStyle/>
                    <a:p>
                      <a:r>
                        <a:rPr sz="975" b="0" i="0">
                          <a:solidFill>
                            <a:srgbClr val="051C2C"/>
                          </a:solidFill>
                          <a:latin typeface="Arial"/>
                        </a:rPr>
                        <a:t>Retention</a:t>
                      </a:r>
                    </a:p>
                  </a:txBody>
                  <a:tcPr marL="95250" marR="95250" marT="38100" marB="38100" anchor="ctr">
                    <a:solidFill>
                      <a:srgbClr val="FFFFFF"/>
                    </a:solidFill>
                  </a:tcPr>
                </a:tc>
                <a:tc>
                  <a:txBody>
                    <a:bodyPr wrap="square"/>
                    <a:lstStyle/>
                    <a:p>
                      <a:r>
                        <a:rPr sz="975" b="0" i="0">
                          <a:solidFill>
                            <a:srgbClr val="051C2C"/>
                          </a:solidFill>
                          <a:latin typeface="Arial"/>
                        </a:rPr>
                        <a:t>How long data is kept, archived and destroyed</a:t>
                      </a:r>
                    </a:p>
                  </a:txBody>
                  <a:tcPr marL="95250" marR="95250" marT="38100" marB="38100" anchor="ctr">
                    <a:solidFill>
                      <a:srgbClr val="FFFFFF"/>
                    </a:solidFill>
                  </a:tcPr>
                </a:tc>
                <a:tc>
                  <a:txBody>
                    <a:bodyPr wrap="square"/>
                    <a:lstStyle/>
                    <a:p>
                      <a:r>
                        <a:rPr sz="975" b="0" i="0">
                          <a:solidFill>
                            <a:srgbClr val="051C2C"/>
                          </a:solidFill>
                          <a:latin typeface="Arial"/>
                        </a:rPr>
                        <a:t>Storage cost, legal holds or discovery requests are rising</a:t>
                      </a:r>
                    </a:p>
                  </a:txBody>
                  <a:tcPr marL="95250" marR="95250" marT="38100" marB="38100" anchor="ctr">
                    <a:solidFill>
                      <a:srgbClr val="FFFFFF"/>
                    </a:solidFill>
                  </a:tcPr>
                </a:tc>
              </a:tr>
              <a:tr h="533400">
                <a:tc>
                  <a:txBody>
                    <a:bodyPr wrap="square"/>
                    <a:lstStyle/>
                    <a:p>
                      <a:r>
                        <a:rPr sz="975" b="0" i="0">
                          <a:solidFill>
                            <a:srgbClr val="051C2C"/>
                          </a:solidFill>
                          <a:latin typeface="Arial"/>
                        </a:rPr>
                        <a:t>Access</a:t>
                      </a:r>
                    </a:p>
                  </a:txBody>
                  <a:tcPr marL="95250" marR="95250" marT="38100" marB="38100" anchor="ctr">
                    <a:solidFill>
                      <a:srgbClr val="F6F7F9"/>
                    </a:solidFill>
                  </a:tcPr>
                </a:tc>
                <a:tc>
                  <a:txBody>
                    <a:bodyPr wrap="square"/>
                    <a:lstStyle/>
                    <a:p>
                      <a:r>
                        <a:rPr sz="975" b="0" i="0">
                          <a:solidFill>
                            <a:srgbClr val="051C2C"/>
                          </a:solidFill>
                          <a:latin typeface="Arial"/>
                        </a:rPr>
                        <a:t>Who may see and use what, for which purpose</a:t>
                      </a:r>
                    </a:p>
                  </a:txBody>
                  <a:tcPr marL="95250" marR="95250" marT="38100" marB="38100" anchor="ctr">
                    <a:solidFill>
                      <a:srgbClr val="F6F7F9"/>
                    </a:solidFill>
                  </a:tcPr>
                </a:tc>
                <a:tc>
                  <a:txBody>
                    <a:bodyPr wrap="square"/>
                    <a:lstStyle/>
                    <a:p>
                      <a:r>
                        <a:rPr sz="975" b="0" i="0">
                          <a:solidFill>
                            <a:srgbClr val="051C2C"/>
                          </a:solidFill>
                          <a:latin typeface="Arial"/>
                        </a:rPr>
                        <a:t>Self-service is growing faster than access reviews</a:t>
                      </a:r>
                    </a:p>
                  </a:txBody>
                  <a:tcPr marL="95250" marR="95250" marT="38100" marB="38100" anchor="ctr">
                    <a:solidFill>
                      <a:srgbClr val="F6F7F9"/>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117" b="0" i="0">
                <a:solidFill>
                  <a:srgbClr val="FFFFFF"/>
                </a:solidFill>
                <a:latin typeface="Arial"/>
              </a:rPr>
              <a:t>The posture calculator points the way: defence-led strategies lead on quality, security and privacy; offence-led ones cannot skip access and ethics.</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Requirements by persona</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Write the checklist from the people who will use the platform, then score options against it.</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975" b="1" i="0">
                          <a:solidFill>
                            <a:srgbClr val="FFFFFF"/>
                          </a:solidFill>
                          <a:latin typeface="Arial"/>
                        </a:rPr>
                        <a:t>Persona</a:t>
                      </a:r>
                    </a:p>
                  </a:txBody>
                  <a:tcPr marL="95250" marR="95250" marT="38100" marB="38100" anchor="ctr">
                    <a:solidFill>
                      <a:srgbClr val="051C2C"/>
                    </a:solidFill>
                  </a:tcPr>
                </a:tc>
                <a:tc>
                  <a:txBody>
                    <a:bodyPr wrap="square"/>
                    <a:lstStyle/>
                    <a:p>
                      <a:r>
                        <a:rPr sz="975" b="1" i="0">
                          <a:solidFill>
                            <a:srgbClr val="FFFFFF"/>
                          </a:solidFill>
                          <a:latin typeface="Arial"/>
                        </a:rPr>
                        <a:t>Needs from governance</a:t>
                      </a:r>
                    </a:p>
                  </a:txBody>
                  <a:tcPr marL="95250" marR="95250" marT="38100" marB="38100" anchor="ctr">
                    <a:solidFill>
                      <a:srgbClr val="051C2C"/>
                    </a:solidFill>
                  </a:tcPr>
                </a:tc>
                <a:tc>
                  <a:txBody>
                    <a:bodyPr wrap="square"/>
                    <a:lstStyle/>
                    <a:p>
                      <a:r>
                        <a:rPr sz="975" b="1" i="0">
                          <a:solidFill>
                            <a:srgbClr val="FFFFFF"/>
                          </a:solidFill>
                          <a:latin typeface="Arial"/>
                        </a:rPr>
                        <a:t>Sign it is working</a:t>
                      </a:r>
                    </a:p>
                  </a:txBody>
                  <a:tcPr marL="95250" marR="95250" marT="38100" marB="38100" anchor="ctr">
                    <a:solidFill>
                      <a:srgbClr val="051C2C"/>
                    </a:solidFill>
                  </a:tcPr>
                </a:tc>
              </a:tr>
              <a:tr h="533400">
                <a:tc>
                  <a:txBody>
                    <a:bodyPr wrap="square"/>
                    <a:lstStyle/>
                    <a:p>
                      <a:r>
                        <a:rPr sz="975" b="0" i="0">
                          <a:solidFill>
                            <a:srgbClr val="051C2C"/>
                          </a:solidFill>
                          <a:latin typeface="Arial"/>
                        </a:rPr>
                        <a:t>Executive</a:t>
                      </a:r>
                    </a:p>
                  </a:txBody>
                  <a:tcPr marL="95250" marR="95250" marT="38100" marB="38100" anchor="ctr">
                    <a:solidFill>
                      <a:srgbClr val="FFFFFF"/>
                    </a:solidFill>
                  </a:tcPr>
                </a:tc>
                <a:tc>
                  <a:txBody>
                    <a:bodyPr wrap="square"/>
                    <a:lstStyle/>
                    <a:p>
                      <a:r>
                        <a:rPr sz="975" b="0" i="0">
                          <a:solidFill>
                            <a:srgbClr val="051C2C"/>
                          </a:solidFill>
                          <a:latin typeface="Arial"/>
                        </a:rPr>
                        <a:t>A view of policy health and risk on the data that matters</a:t>
                      </a:r>
                    </a:p>
                  </a:txBody>
                  <a:tcPr marL="95250" marR="95250" marT="38100" marB="38100" anchor="ctr">
                    <a:solidFill>
                      <a:srgbClr val="FFFFFF"/>
                    </a:solidFill>
                  </a:tcPr>
                </a:tc>
                <a:tc>
                  <a:txBody>
                    <a:bodyPr wrap="square"/>
                    <a:lstStyle/>
                    <a:p>
                      <a:r>
                        <a:rPr sz="975" b="0" i="0">
                          <a:solidFill>
                            <a:srgbClr val="051C2C"/>
                          </a:solidFill>
                          <a:latin typeface="Arial"/>
                        </a:rPr>
                        <a:t>Governance is reported on the data scorecard</a:t>
                      </a:r>
                    </a:p>
                  </a:txBody>
                  <a:tcPr marL="95250" marR="95250" marT="38100" marB="38100" anchor="ctr">
                    <a:solidFill>
                      <a:srgbClr val="FFFFFF"/>
                    </a:solidFill>
                  </a:tcPr>
                </a:tc>
              </a:tr>
              <a:tr h="533400">
                <a:tc>
                  <a:txBody>
                    <a:bodyPr wrap="square"/>
                    <a:lstStyle/>
                    <a:p>
                      <a:r>
                        <a:rPr sz="975" b="0" i="0">
                          <a:solidFill>
                            <a:srgbClr val="051C2C"/>
                          </a:solidFill>
                          <a:latin typeface="Arial"/>
                        </a:rPr>
                        <a:t>Data owner</a:t>
                      </a:r>
                    </a:p>
                  </a:txBody>
                  <a:tcPr marL="95250" marR="95250" marT="38100" marB="38100" anchor="ctr">
                    <a:solidFill>
                      <a:srgbClr val="F6F7F9"/>
                    </a:solidFill>
                  </a:tcPr>
                </a:tc>
                <a:tc>
                  <a:txBody>
                    <a:bodyPr wrap="square"/>
                    <a:lstStyle/>
                    <a:p>
                      <a:r>
                        <a:rPr sz="975" b="0" i="0">
                          <a:solidFill>
                            <a:srgbClr val="051C2C"/>
                          </a:solidFill>
                          <a:latin typeface="Arial"/>
                        </a:rPr>
                        <a:t>Clear accountability, approval requests and quality scores for their domain</a:t>
                      </a:r>
                    </a:p>
                  </a:txBody>
                  <a:tcPr marL="95250" marR="95250" marT="38100" marB="38100" anchor="ctr">
                    <a:solidFill>
                      <a:srgbClr val="F6F7F9"/>
                    </a:solidFill>
                  </a:tcPr>
                </a:tc>
                <a:tc>
                  <a:txBody>
                    <a:bodyPr wrap="square"/>
                    <a:lstStyle/>
                    <a:p>
                      <a:r>
                        <a:rPr sz="975" b="0" i="0">
                          <a:solidFill>
                            <a:srgbClr val="051C2C"/>
                          </a:solidFill>
                          <a:latin typeface="Arial"/>
                        </a:rPr>
                        <a:t>Owners approve access and changes in the platform</a:t>
                      </a:r>
                    </a:p>
                  </a:txBody>
                  <a:tcPr marL="95250" marR="95250" marT="38100" marB="38100" anchor="ctr">
                    <a:solidFill>
                      <a:srgbClr val="F6F7F9"/>
                    </a:solidFill>
                  </a:tcPr>
                </a:tc>
              </a:tr>
              <a:tr h="533400">
                <a:tc>
                  <a:txBody>
                    <a:bodyPr wrap="square"/>
                    <a:lstStyle/>
                    <a:p>
                      <a:r>
                        <a:rPr sz="975" b="0" i="0">
                          <a:solidFill>
                            <a:srgbClr val="051C2C"/>
                          </a:solidFill>
                          <a:latin typeface="Arial"/>
                        </a:rPr>
                        <a:t>Data steward</a:t>
                      </a:r>
                    </a:p>
                  </a:txBody>
                  <a:tcPr marL="95250" marR="95250" marT="38100" marB="38100" anchor="ctr">
                    <a:solidFill>
                      <a:srgbClr val="FFFFFF"/>
                    </a:solidFill>
                  </a:tcPr>
                </a:tc>
                <a:tc>
                  <a:txBody>
                    <a:bodyPr wrap="square"/>
                    <a:lstStyle/>
                    <a:p>
                      <a:r>
                        <a:rPr sz="975" b="0" i="0">
                          <a:solidFill>
                            <a:srgbClr val="051C2C"/>
                          </a:solidFill>
                          <a:latin typeface="Arial"/>
                        </a:rPr>
                        <a:t>Task queues, issue workflow, rules authoring and glossary editing</a:t>
                      </a:r>
                    </a:p>
                  </a:txBody>
                  <a:tcPr marL="95250" marR="95250" marT="38100" marB="38100" anchor="ctr">
                    <a:solidFill>
                      <a:srgbClr val="FFFFFF"/>
                    </a:solidFill>
                  </a:tcPr>
                </a:tc>
                <a:tc>
                  <a:txBody>
                    <a:bodyPr wrap="square"/>
                    <a:lstStyle/>
                    <a:p>
                      <a:r>
                        <a:rPr sz="975" b="0" i="0">
                          <a:solidFill>
                            <a:srgbClr val="051C2C"/>
                          </a:solidFill>
                          <a:latin typeface="Arial"/>
                        </a:rPr>
                        <a:t>Issues are closed within agreed times</a:t>
                      </a:r>
                    </a:p>
                  </a:txBody>
                  <a:tcPr marL="95250" marR="95250" marT="38100" marB="38100" anchor="ctr">
                    <a:solidFill>
                      <a:srgbClr val="FFFFFF"/>
                    </a:solidFill>
                  </a:tcPr>
                </a:tc>
              </a:tr>
              <a:tr h="533400">
                <a:tc>
                  <a:txBody>
                    <a:bodyPr wrap="square"/>
                    <a:lstStyle/>
                    <a:p>
                      <a:r>
                        <a:rPr sz="975" b="0" i="0">
                          <a:solidFill>
                            <a:srgbClr val="051C2C"/>
                          </a:solidFill>
                          <a:latin typeface="Arial"/>
                        </a:rPr>
                        <a:t>Data engineer</a:t>
                      </a:r>
                    </a:p>
                  </a:txBody>
                  <a:tcPr marL="95250" marR="95250" marT="38100" marB="38100" anchor="ctr">
                    <a:solidFill>
                      <a:srgbClr val="F6F7F9"/>
                    </a:solidFill>
                  </a:tcPr>
                </a:tc>
                <a:tc>
                  <a:txBody>
                    <a:bodyPr wrap="square"/>
                    <a:lstStyle/>
                    <a:p>
                      <a:r>
                        <a:rPr sz="975" b="0" i="0">
                          <a:solidFill>
                            <a:srgbClr val="051C2C"/>
                          </a:solidFill>
                          <a:latin typeface="Arial"/>
                        </a:rPr>
                        <a:t>Policies as code, lineage captured automatically, quality checks in pipelines</a:t>
                      </a:r>
                    </a:p>
                  </a:txBody>
                  <a:tcPr marL="95250" marR="95250" marT="38100" marB="38100" anchor="ctr">
                    <a:solidFill>
                      <a:srgbClr val="F6F7F9"/>
                    </a:solidFill>
                  </a:tcPr>
                </a:tc>
                <a:tc>
                  <a:txBody>
                    <a:bodyPr wrap="square"/>
                    <a:lstStyle/>
                    <a:p>
                      <a:r>
                        <a:rPr sz="975" b="0" i="0">
                          <a:solidFill>
                            <a:srgbClr val="051C2C"/>
                          </a:solidFill>
                          <a:latin typeface="Arial"/>
                        </a:rPr>
                        <a:t>Pipelines fail fast on policy breaches</a:t>
                      </a:r>
                    </a:p>
                  </a:txBody>
                  <a:tcPr marL="95250" marR="95250" marT="38100" marB="38100" anchor="ctr">
                    <a:solidFill>
                      <a:srgbClr val="F6F7F9"/>
                    </a:solidFill>
                  </a:tcPr>
                </a:tc>
              </a:tr>
              <a:tr h="533400">
                <a:tc>
                  <a:txBody>
                    <a:bodyPr wrap="square"/>
                    <a:lstStyle/>
                    <a:p>
                      <a:r>
                        <a:rPr sz="975" b="0" i="0">
                          <a:solidFill>
                            <a:srgbClr val="051C2C"/>
                          </a:solidFill>
                          <a:latin typeface="Arial"/>
                        </a:rPr>
                        <a:t>Analyst</a:t>
                      </a:r>
                    </a:p>
                  </a:txBody>
                  <a:tcPr marL="95250" marR="95250" marT="38100" marB="38100" anchor="ctr">
                    <a:solidFill>
                      <a:srgbClr val="FFFFFF"/>
                    </a:solidFill>
                  </a:tcPr>
                </a:tc>
                <a:tc>
                  <a:txBody>
                    <a:bodyPr wrap="square"/>
                    <a:lstStyle/>
                    <a:p>
                      <a:r>
                        <a:rPr sz="975" b="0" i="0">
                          <a:solidFill>
                            <a:srgbClr val="051C2C"/>
                          </a:solidFill>
                          <a:latin typeface="Arial"/>
                        </a:rPr>
                        <a:t>Find trusted data, see its meaning, quality and permitted use</a:t>
                      </a:r>
                    </a:p>
                  </a:txBody>
                  <a:tcPr marL="95250" marR="95250" marT="38100" marB="38100" anchor="ctr">
                    <a:solidFill>
                      <a:srgbClr val="FFFFFF"/>
                    </a:solidFill>
                  </a:tcPr>
                </a:tc>
                <a:tc>
                  <a:txBody>
                    <a:bodyPr wrap="square"/>
                    <a:lstStyle/>
                    <a:p>
                      <a:r>
                        <a:rPr sz="975" b="0" i="0">
                          <a:solidFill>
                            <a:srgbClr val="051C2C"/>
                          </a:solidFill>
                          <a:latin typeface="Arial"/>
                        </a:rPr>
                        <a:t>Analysts start from the catalog, not from a colleague</a:t>
                      </a:r>
                    </a:p>
                  </a:txBody>
                  <a:tcPr marL="95250" marR="95250" marT="38100" marB="38100" anchor="ctr">
                    <a:solidFill>
                      <a:srgbClr val="FFFFFF"/>
                    </a:solidFill>
                  </a:tcPr>
                </a:tc>
              </a:tr>
              <a:tr h="533400">
                <a:tc>
                  <a:txBody>
                    <a:bodyPr wrap="square"/>
                    <a:lstStyle/>
                    <a:p>
                      <a:r>
                        <a:rPr sz="975" b="0" i="0">
                          <a:solidFill>
                            <a:srgbClr val="051C2C"/>
                          </a:solidFill>
                          <a:latin typeface="Arial"/>
                        </a:rPr>
                        <a:t>Risk and privacy officer</a:t>
                      </a:r>
                    </a:p>
                  </a:txBody>
                  <a:tcPr marL="95250" marR="95250" marT="38100" marB="38100" anchor="ctr">
                    <a:solidFill>
                      <a:srgbClr val="F6F7F9"/>
                    </a:solidFill>
                  </a:tcPr>
                </a:tc>
                <a:tc>
                  <a:txBody>
                    <a:bodyPr wrap="square"/>
                    <a:lstStyle/>
                    <a:p>
                      <a:r>
                        <a:rPr sz="975" b="0" i="0">
                          <a:solidFill>
                            <a:srgbClr val="051C2C"/>
                          </a:solidFill>
                          <a:latin typeface="Arial"/>
                        </a:rPr>
                        <a:t>Classification, consent, retention evidence and audit trails</a:t>
                      </a:r>
                    </a:p>
                  </a:txBody>
                  <a:tcPr marL="95250" marR="95250" marT="38100" marB="38100" anchor="ctr">
                    <a:solidFill>
                      <a:srgbClr val="F6F7F9"/>
                    </a:solidFill>
                  </a:tcPr>
                </a:tc>
                <a:tc>
                  <a:txBody>
                    <a:bodyPr wrap="square"/>
                    <a:lstStyle/>
                    <a:p>
                      <a:r>
                        <a:rPr sz="975" b="0" i="0">
                          <a:solidFill>
                            <a:srgbClr val="051C2C"/>
                          </a:solidFill>
                          <a:latin typeface="Arial"/>
                        </a:rPr>
                        <a:t>Audit evidence is produced from the platform, not assembled by hand</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capabilities a governance platform brings together</a:t>
            </a:r>
          </a:p>
        </p:txBody>
      </p:sp>
      <p:graphicFrame>
        <p:nvGraphicFramePr>
          <p:cNvPr id="4" name="Table 3"/>
          <p:cNvGraphicFramePr>
            <a:graphicFrameLocks noGrp="1"/>
          </p:cNvGraphicFramePr>
          <p:nvPr/>
        </p:nvGraphicFramePr>
        <p:xfrm>
          <a:off x="609600" y="1504950"/>
          <a:ext cx="10972800" cy="42672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975" b="1" i="0">
                          <a:solidFill>
                            <a:srgbClr val="FFFFFF"/>
                          </a:solidFill>
                          <a:latin typeface="Arial"/>
                        </a:rPr>
                        <a:t>Capability</a:t>
                      </a:r>
                    </a:p>
                  </a:txBody>
                  <a:tcPr marL="95250" marR="95250" marT="38100" marB="38100" anchor="ctr">
                    <a:solidFill>
                      <a:srgbClr val="051C2C"/>
                    </a:solidFill>
                  </a:tcPr>
                </a:tc>
                <a:tc>
                  <a:txBody>
                    <a:bodyPr wrap="square"/>
                    <a:lstStyle/>
                    <a:p>
                      <a:r>
                        <a:rPr sz="975" b="1" i="0">
                          <a:solidFill>
                            <a:srgbClr val="FFFFFF"/>
                          </a:solidFill>
                          <a:latin typeface="Arial"/>
                        </a:rPr>
                        <a:t>What it does</a:t>
                      </a:r>
                    </a:p>
                  </a:txBody>
                  <a:tcPr marL="95250" marR="95250" marT="38100" marB="38100" anchor="ctr">
                    <a:solidFill>
                      <a:srgbClr val="051C2C"/>
                    </a:solidFill>
                  </a:tcPr>
                </a:tc>
                <a:tc>
                  <a:txBody>
                    <a:bodyPr wrap="square"/>
                    <a:lstStyle/>
                    <a:p>
                      <a:r>
                        <a:rPr sz="975" b="1" i="0">
                          <a:solidFill>
                            <a:srgbClr val="FFFFFF"/>
                          </a:solidFill>
                          <a:latin typeface="Arial"/>
                        </a:rPr>
                        <a:t>Linked to</a:t>
                      </a:r>
                    </a:p>
                  </a:txBody>
                  <a:tcPr marL="95250" marR="95250" marT="38100" marB="38100" anchor="ctr">
                    <a:solidFill>
                      <a:srgbClr val="051C2C"/>
                    </a:solidFill>
                  </a:tcPr>
                </a:tc>
              </a:tr>
              <a:tr h="533400">
                <a:tc>
                  <a:txBody>
                    <a:bodyPr wrap="square"/>
                    <a:lstStyle/>
                    <a:p>
                      <a:r>
                        <a:rPr sz="975" b="0" i="0">
                          <a:solidFill>
                            <a:srgbClr val="051C2C"/>
                          </a:solidFill>
                          <a:latin typeface="Arial"/>
                        </a:rPr>
                        <a:t>Policy authoring</a:t>
                      </a:r>
                    </a:p>
                  </a:txBody>
                  <a:tcPr marL="95250" marR="95250" marT="38100" marB="38100" anchor="ctr">
                    <a:solidFill>
                      <a:srgbClr val="FFFFFF"/>
                    </a:solidFill>
                  </a:tcPr>
                </a:tc>
                <a:tc>
                  <a:txBody>
                    <a:bodyPr wrap="square"/>
                    <a:lstStyle/>
                    <a:p>
                      <a:r>
                        <a:rPr sz="975" b="0" i="0">
                          <a:solidFill>
                            <a:srgbClr val="051C2C"/>
                          </a:solidFill>
                          <a:latin typeface="Arial"/>
                        </a:rPr>
                        <a:t>Write policies once, in business language, with scope and owner</a:t>
                      </a:r>
                    </a:p>
                  </a:txBody>
                  <a:tcPr marL="95250" marR="95250" marT="38100" marB="38100" anchor="ctr">
                    <a:solidFill>
                      <a:srgbClr val="FFFFFF"/>
                    </a:solidFill>
                  </a:tcPr>
                </a:tc>
                <a:tc>
                  <a:txBody>
                    <a:bodyPr wrap="square"/>
                    <a:lstStyle/>
                    <a:p>
                      <a:r>
                        <a:rPr sz="975" b="0" i="0">
                          <a:solidFill>
                            <a:srgbClr val="051C2C"/>
                          </a:solidFill>
                          <a:latin typeface="Arial"/>
                        </a:rPr>
                        <a:t>Every other capability</a:t>
                      </a:r>
                    </a:p>
                  </a:txBody>
                  <a:tcPr marL="95250" marR="95250" marT="38100" marB="38100" anchor="ctr">
                    <a:solidFill>
                      <a:srgbClr val="FFFFFF"/>
                    </a:solidFill>
                  </a:tcPr>
                </a:tc>
              </a:tr>
              <a:tr h="533400">
                <a:tc>
                  <a:txBody>
                    <a:bodyPr wrap="square"/>
                    <a:lstStyle/>
                    <a:p>
                      <a:r>
                        <a:rPr sz="975" b="0" i="0">
                          <a:solidFill>
                            <a:srgbClr val="051C2C"/>
                          </a:solidFill>
                          <a:latin typeface="Arial"/>
                        </a:rPr>
                        <a:t>Workflow and stewardship</a:t>
                      </a:r>
                    </a:p>
                  </a:txBody>
                  <a:tcPr marL="95250" marR="95250" marT="38100" marB="38100" anchor="ctr">
                    <a:solidFill>
                      <a:srgbClr val="F6F7F9"/>
                    </a:solidFill>
                  </a:tcPr>
                </a:tc>
                <a:tc>
                  <a:txBody>
                    <a:bodyPr wrap="square"/>
                    <a:lstStyle/>
                    <a:p>
                      <a:r>
                        <a:rPr sz="975" b="0" i="0">
                          <a:solidFill>
                            <a:srgbClr val="051C2C"/>
                          </a:solidFill>
                          <a:latin typeface="Arial"/>
                        </a:rPr>
                        <a:t>Tasks, approvals, issue management and escalation</a:t>
                      </a:r>
                    </a:p>
                  </a:txBody>
                  <a:tcPr marL="95250" marR="95250" marT="38100" marB="38100" anchor="ctr">
                    <a:solidFill>
                      <a:srgbClr val="F6F7F9"/>
                    </a:solidFill>
                  </a:tcPr>
                </a:tc>
                <a:tc>
                  <a:txBody>
                    <a:bodyPr wrap="square"/>
                    <a:lstStyle/>
                    <a:p>
                      <a:r>
                        <a:rPr sz="975" b="0" i="0">
                          <a:solidFill>
                            <a:srgbClr val="051C2C"/>
                          </a:solidFill>
                          <a:latin typeface="Arial"/>
                        </a:rPr>
                        <a:t>Owners, stewards, forums</a:t>
                      </a:r>
                    </a:p>
                  </a:txBody>
                  <a:tcPr marL="95250" marR="95250" marT="38100" marB="38100" anchor="ctr">
                    <a:solidFill>
                      <a:srgbClr val="F6F7F9"/>
                    </a:solidFill>
                  </a:tcPr>
                </a:tc>
              </a:tr>
              <a:tr h="533400">
                <a:tc>
                  <a:txBody>
                    <a:bodyPr wrap="square"/>
                    <a:lstStyle/>
                    <a:p>
                      <a:r>
                        <a:rPr sz="975" b="0" i="0">
                          <a:solidFill>
                            <a:srgbClr val="051C2C"/>
                          </a:solidFill>
                          <a:latin typeface="Arial"/>
                        </a:rPr>
                        <a:t>Discovery and classification</a:t>
                      </a:r>
                    </a:p>
                  </a:txBody>
                  <a:tcPr marL="95250" marR="95250" marT="38100" marB="38100" anchor="ctr">
                    <a:solidFill>
                      <a:srgbClr val="FFFFFF"/>
                    </a:solidFill>
                  </a:tcPr>
                </a:tc>
                <a:tc>
                  <a:txBody>
                    <a:bodyPr wrap="square"/>
                    <a:lstStyle/>
                    <a:p>
                      <a:r>
                        <a:rPr sz="975" b="0" i="0">
                          <a:solidFill>
                            <a:srgbClr val="051C2C"/>
                          </a:solidFill>
                          <a:latin typeface="Arial"/>
                        </a:rPr>
                        <a:t>Find data across systems and tag sensitivity automatically</a:t>
                      </a:r>
                    </a:p>
                  </a:txBody>
                  <a:tcPr marL="95250" marR="95250" marT="38100" marB="38100" anchor="ctr">
                    <a:solidFill>
                      <a:srgbClr val="FFFFFF"/>
                    </a:solidFill>
                  </a:tcPr>
                </a:tc>
                <a:tc>
                  <a:txBody>
                    <a:bodyPr wrap="square"/>
                    <a:lstStyle/>
                    <a:p>
                      <a:r>
                        <a:rPr sz="975" b="0" i="0">
                          <a:solidFill>
                            <a:srgbClr val="051C2C"/>
                          </a:solidFill>
                          <a:latin typeface="Arial"/>
                        </a:rPr>
                        <a:t>Security, privacy, access</a:t>
                      </a:r>
                    </a:p>
                  </a:txBody>
                  <a:tcPr marL="95250" marR="95250" marT="38100" marB="38100" anchor="ctr">
                    <a:solidFill>
                      <a:srgbClr val="FFFFFF"/>
                    </a:solidFill>
                  </a:tcPr>
                </a:tc>
              </a:tr>
              <a:tr h="533400">
                <a:tc>
                  <a:txBody>
                    <a:bodyPr wrap="square"/>
                    <a:lstStyle/>
                    <a:p>
                      <a:r>
                        <a:rPr sz="975" b="0" i="0">
                          <a:solidFill>
                            <a:srgbClr val="051C2C"/>
                          </a:solidFill>
                          <a:latin typeface="Arial"/>
                        </a:rPr>
                        <a:t>Lineage</a:t>
                      </a:r>
                    </a:p>
                  </a:txBody>
                  <a:tcPr marL="95250" marR="95250" marT="38100" marB="38100" anchor="ctr">
                    <a:solidFill>
                      <a:srgbClr val="F6F7F9"/>
                    </a:solidFill>
                  </a:tcPr>
                </a:tc>
                <a:tc>
                  <a:txBody>
                    <a:bodyPr wrap="square"/>
                    <a:lstStyle/>
                    <a:p>
                      <a:r>
                        <a:rPr sz="975" b="0" i="0">
                          <a:solidFill>
                            <a:srgbClr val="051C2C"/>
                          </a:solidFill>
                          <a:latin typeface="Arial"/>
                        </a:rPr>
                        <a:t>Trace data from source to report, model and action</a:t>
                      </a:r>
                    </a:p>
                  </a:txBody>
                  <a:tcPr marL="95250" marR="95250" marT="38100" marB="38100" anchor="ctr">
                    <a:solidFill>
                      <a:srgbClr val="F6F7F9"/>
                    </a:solidFill>
                  </a:tcPr>
                </a:tc>
                <a:tc>
                  <a:txBody>
                    <a:bodyPr wrap="square"/>
                    <a:lstStyle/>
                    <a:p>
                      <a:r>
                        <a:rPr sz="975" b="0" i="0">
                          <a:solidFill>
                            <a:srgbClr val="051C2C"/>
                          </a:solidFill>
                          <a:latin typeface="Arial"/>
                        </a:rPr>
                        <a:t>Quality, impact analysis, audit</a:t>
                      </a:r>
                    </a:p>
                  </a:txBody>
                  <a:tcPr marL="95250" marR="95250" marT="38100" marB="38100" anchor="ctr">
                    <a:solidFill>
                      <a:srgbClr val="F6F7F9"/>
                    </a:solidFill>
                  </a:tcPr>
                </a:tc>
              </a:tr>
              <a:tr h="533400">
                <a:tc>
                  <a:txBody>
                    <a:bodyPr wrap="square"/>
                    <a:lstStyle/>
                    <a:p>
                      <a:r>
                        <a:rPr sz="975" b="0" i="0">
                          <a:solidFill>
                            <a:srgbClr val="051C2C"/>
                          </a:solidFill>
                          <a:latin typeface="Arial"/>
                        </a:rPr>
                        <a:t>Monitoring and scoring</a:t>
                      </a:r>
                    </a:p>
                  </a:txBody>
                  <a:tcPr marL="95250" marR="95250" marT="38100" marB="38100" anchor="ctr">
                    <a:solidFill>
                      <a:srgbClr val="FFFFFF"/>
                    </a:solidFill>
                  </a:tcPr>
                </a:tc>
                <a:tc>
                  <a:txBody>
                    <a:bodyPr wrap="square"/>
                    <a:lstStyle/>
                    <a:p>
                      <a:r>
                        <a:rPr sz="975" b="0" i="0">
                          <a:solidFill>
                            <a:srgbClr val="051C2C"/>
                          </a:solidFill>
                          <a:latin typeface="Arial"/>
                        </a:rPr>
                        <a:t>Measure policy compliance and quality over time</a:t>
                      </a:r>
                    </a:p>
                  </a:txBody>
                  <a:tcPr marL="95250" marR="95250" marT="38100" marB="38100" anchor="ctr">
                    <a:solidFill>
                      <a:srgbClr val="FFFFFF"/>
                    </a:solidFill>
                  </a:tcPr>
                </a:tc>
                <a:tc>
                  <a:txBody>
                    <a:bodyPr wrap="square"/>
                    <a:lstStyle/>
                    <a:p>
                      <a:r>
                        <a:rPr sz="975" b="0" i="0">
                          <a:solidFill>
                            <a:srgbClr val="051C2C"/>
                          </a:solidFill>
                          <a:latin typeface="Arial"/>
                        </a:rPr>
                        <a:t>Scorecard, forums</a:t>
                      </a:r>
                    </a:p>
                  </a:txBody>
                  <a:tcPr marL="95250" marR="95250" marT="38100" marB="38100" anchor="ctr">
                    <a:solidFill>
                      <a:srgbClr val="FFFFFF"/>
                    </a:solidFill>
                  </a:tcPr>
                </a:tc>
              </a:tr>
              <a:tr h="533400">
                <a:tc>
                  <a:txBody>
                    <a:bodyPr wrap="square"/>
                    <a:lstStyle/>
                    <a:p>
                      <a:r>
                        <a:rPr sz="975" b="0" i="0">
                          <a:solidFill>
                            <a:srgbClr val="051C2C"/>
                          </a:solidFill>
                          <a:latin typeface="Arial"/>
                        </a:rPr>
                        <a:t>Reporting</a:t>
                      </a:r>
                    </a:p>
                  </a:txBody>
                  <a:tcPr marL="95250" marR="95250" marT="38100" marB="38100" anchor="ctr">
                    <a:solidFill>
                      <a:srgbClr val="F6F7F9"/>
                    </a:solidFill>
                  </a:tcPr>
                </a:tc>
                <a:tc>
                  <a:txBody>
                    <a:bodyPr wrap="square"/>
                    <a:lstStyle/>
                    <a:p>
                      <a:r>
                        <a:rPr sz="975" b="0" i="0">
                          <a:solidFill>
                            <a:srgbClr val="051C2C"/>
                          </a:solidFill>
                          <a:latin typeface="Arial"/>
                        </a:rPr>
                        <a:t>Policy health, open issues and trends by domain</a:t>
                      </a:r>
                    </a:p>
                  </a:txBody>
                  <a:tcPr marL="95250" marR="95250" marT="38100" marB="38100" anchor="ctr">
                    <a:solidFill>
                      <a:srgbClr val="F6F7F9"/>
                    </a:solidFill>
                  </a:tcPr>
                </a:tc>
                <a:tc>
                  <a:txBody>
                    <a:bodyPr wrap="square"/>
                    <a:lstStyle/>
                    <a:p>
                      <a:r>
                        <a:rPr sz="975" b="0" i="0">
                          <a:solidFill>
                            <a:srgbClr val="051C2C"/>
                          </a:solidFill>
                          <a:latin typeface="Arial"/>
                        </a:rPr>
                        <a:t>Executive council, domain councils</a:t>
                      </a:r>
                    </a:p>
                  </a:txBody>
                  <a:tcPr marL="95250" marR="95250" marT="38100" marB="38100" anchor="ctr">
                    <a:solidFill>
                      <a:srgbClr val="F6F7F9"/>
                    </a:solidFill>
                  </a:tcPr>
                </a:tc>
              </a:tr>
              <a:tr h="533400">
                <a:tc>
                  <a:txBody>
                    <a:bodyPr wrap="square"/>
                    <a:lstStyle/>
                    <a:p>
                      <a:r>
                        <a:rPr sz="975" b="0" i="0">
                          <a:solidFill>
                            <a:srgbClr val="051C2C"/>
                          </a:solidFill>
                          <a:latin typeface="Arial"/>
                        </a:rPr>
                        <a:t>Automation</a:t>
                      </a:r>
                    </a:p>
                  </a:txBody>
                  <a:tcPr marL="95250" marR="95250" marT="38100" marB="38100" anchor="ctr">
                    <a:solidFill>
                      <a:srgbClr val="FFFFFF"/>
                    </a:solidFill>
                  </a:tcPr>
                </a:tc>
                <a:tc>
                  <a:txBody>
                    <a:bodyPr wrap="square"/>
                    <a:lstStyle/>
                    <a:p>
                      <a:r>
                        <a:rPr sz="975" b="0" i="0">
                          <a:solidFill>
                            <a:srgbClr val="051C2C"/>
                          </a:solidFill>
                          <a:latin typeface="Arial"/>
                        </a:rPr>
                        <a:t>Enforce policies in pipelines, queries and agent actions</a:t>
                      </a:r>
                    </a:p>
                  </a:txBody>
                  <a:tcPr marL="95250" marR="95250" marT="38100" marB="38100" anchor="ctr">
                    <a:solidFill>
                      <a:srgbClr val="FFFFFF"/>
                    </a:solidFill>
                  </a:tcPr>
                </a:tc>
                <a:tc>
                  <a:txBody>
                    <a:bodyPr wrap="square"/>
                    <a:lstStyle/>
                    <a:p>
                      <a:r>
                        <a:rPr sz="975" b="0" i="0">
                          <a:solidFill>
                            <a:srgbClr val="051C2C"/>
                          </a:solidFill>
                          <a:latin typeface="Arial"/>
                        </a:rPr>
                        <a:t>Engineering, AI governance</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to consolidate</a:t>
            </a:r>
          </a:p>
        </p:txBody>
      </p:sp>
      <p:sp>
        <p:nvSpPr>
          <p:cNvPr id="4" name="Rectangle 3"/>
          <p:cNvSpPr/>
          <p:nvPr/>
        </p:nvSpPr>
        <p:spPr>
          <a:xfrm>
            <a:off x="60960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7" name="TextBox 6"/>
          <p:cNvSpPr txBox="1"/>
          <p:nvPr/>
        </p:nvSpPr>
        <p:spPr>
          <a:xfrm>
            <a:off x="762000"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Inventory</a:t>
            </a:r>
          </a:p>
        </p:txBody>
      </p:sp>
      <p:sp>
        <p:nvSpPr>
          <p:cNvPr id="8" name="TextBox 7"/>
          <p:cNvSpPr txBox="1"/>
          <p:nvPr/>
        </p:nvSpPr>
        <p:spPr>
          <a:xfrm>
            <a:off x="762000" y="3810000"/>
            <a:ext cx="1412875" cy="1428750"/>
          </a:xfrm>
          <a:prstGeom prst="rect">
            <a:avLst/>
          </a:prstGeom>
          <a:noFill/>
        </p:spPr>
        <p:txBody>
          <a:bodyPr wrap="square" lIns="0" rIns="0" tIns="0" bIns="0" anchor="t">
            <a:spAutoFit/>
          </a:bodyPr>
          <a:lstStyle/>
          <a:p>
            <a:pPr algn="l"/>
            <a:r>
              <a:rPr sz="1042" b="0" i="0">
                <a:solidFill>
                  <a:srgbClr val="5B6772"/>
                </a:solidFill>
                <a:latin typeface="Arial"/>
              </a:rPr>
              <a:t>List every governance tool, spreadsheet and manual process, and what each covers.</a:t>
            </a:r>
          </a:p>
        </p:txBody>
      </p:sp>
      <p:sp>
        <p:nvSpPr>
          <p:cNvPr id="9" name="Right Arrow 8"/>
          <p:cNvSpPr/>
          <p:nvPr/>
        </p:nvSpPr>
        <p:spPr>
          <a:xfrm>
            <a:off x="233680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46062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261302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261302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3" name="TextBox 12"/>
          <p:cNvSpPr txBox="1"/>
          <p:nvPr/>
        </p:nvSpPr>
        <p:spPr>
          <a:xfrm>
            <a:off x="261302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Prioritise policies</a:t>
            </a:r>
          </a:p>
        </p:txBody>
      </p:sp>
      <p:sp>
        <p:nvSpPr>
          <p:cNvPr id="14" name="TextBox 13"/>
          <p:cNvSpPr txBox="1"/>
          <p:nvPr/>
        </p:nvSpPr>
        <p:spPr>
          <a:xfrm>
            <a:off x="261302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Pick the two or three policy types the strategy depends on.</a:t>
            </a:r>
          </a:p>
        </p:txBody>
      </p:sp>
      <p:sp>
        <p:nvSpPr>
          <p:cNvPr id="15" name="Right Arrow 14"/>
          <p:cNvSpPr/>
          <p:nvPr/>
        </p:nvSpPr>
        <p:spPr>
          <a:xfrm>
            <a:off x="418782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431165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446405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46405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19" name="TextBox 18"/>
          <p:cNvSpPr txBox="1"/>
          <p:nvPr/>
        </p:nvSpPr>
        <p:spPr>
          <a:xfrm>
            <a:off x="4464050" y="3200400"/>
            <a:ext cx="1412875" cy="571500"/>
          </a:xfrm>
          <a:prstGeom prst="rect">
            <a:avLst/>
          </a:prstGeom>
          <a:noFill/>
        </p:spPr>
        <p:txBody>
          <a:bodyPr wrap="square" lIns="0" rIns="0" tIns="0" bIns="0" anchor="t">
            <a:spAutoFit/>
          </a:bodyPr>
          <a:lstStyle/>
          <a:p>
            <a:pPr algn="l"/>
            <a:r>
              <a:rPr sz="1170" b="1" i="0">
                <a:solidFill>
                  <a:srgbClr val="051C2C"/>
                </a:solidFill>
                <a:latin typeface="Arial"/>
              </a:rPr>
              <a:t>Write persona requirements</a:t>
            </a:r>
          </a:p>
        </p:txBody>
      </p:sp>
      <p:sp>
        <p:nvSpPr>
          <p:cNvPr id="20" name="TextBox 19"/>
          <p:cNvSpPr txBox="1"/>
          <p:nvPr/>
        </p:nvSpPr>
        <p:spPr>
          <a:xfrm>
            <a:off x="4464050"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One checklist per persona, weighted by the priority policies.</a:t>
            </a:r>
          </a:p>
        </p:txBody>
      </p:sp>
      <p:sp>
        <p:nvSpPr>
          <p:cNvPr id="21" name="Right Arrow 20"/>
          <p:cNvSpPr/>
          <p:nvPr/>
        </p:nvSpPr>
        <p:spPr>
          <a:xfrm>
            <a:off x="603885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616267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631507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31507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5" name="TextBox 24"/>
          <p:cNvSpPr txBox="1"/>
          <p:nvPr/>
        </p:nvSpPr>
        <p:spPr>
          <a:xfrm>
            <a:off x="631507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Score options</a:t>
            </a:r>
          </a:p>
        </p:txBody>
      </p:sp>
      <p:sp>
        <p:nvSpPr>
          <p:cNvPr id="26" name="TextBox 25"/>
          <p:cNvSpPr txBox="1"/>
          <p:nvPr/>
        </p:nvSpPr>
        <p:spPr>
          <a:xfrm>
            <a:off x="631507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Score the current estate and candidate platforms against the checklist.</a:t>
            </a:r>
          </a:p>
        </p:txBody>
      </p:sp>
      <p:sp>
        <p:nvSpPr>
          <p:cNvPr id="27" name="Right Arrow 26"/>
          <p:cNvSpPr/>
          <p:nvPr/>
        </p:nvSpPr>
        <p:spPr>
          <a:xfrm>
            <a:off x="788987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8013700" y="2476500"/>
            <a:ext cx="1717675"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81661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1661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5</a:t>
            </a:r>
          </a:p>
        </p:txBody>
      </p:sp>
      <p:sp>
        <p:nvSpPr>
          <p:cNvPr id="31" name="TextBox 30"/>
          <p:cNvSpPr txBox="1"/>
          <p:nvPr/>
        </p:nvSpPr>
        <p:spPr>
          <a:xfrm>
            <a:off x="8166100"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Migrate by domain</a:t>
            </a:r>
          </a:p>
        </p:txBody>
      </p:sp>
      <p:sp>
        <p:nvSpPr>
          <p:cNvPr id="32" name="TextBox 31"/>
          <p:cNvSpPr txBox="1"/>
          <p:nvPr/>
        </p:nvSpPr>
        <p:spPr>
          <a:xfrm>
            <a:off x="8166100"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Move one domain at a time, starting where trust problems cost most.</a:t>
            </a:r>
          </a:p>
        </p:txBody>
      </p:sp>
      <p:sp>
        <p:nvSpPr>
          <p:cNvPr id="33" name="Right Arrow 32"/>
          <p:cNvSpPr/>
          <p:nvPr/>
        </p:nvSpPr>
        <p:spPr>
          <a:xfrm>
            <a:off x="9740900"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9864725" y="2476500"/>
            <a:ext cx="1717675"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0017125"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10017125"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6</a:t>
            </a:r>
          </a:p>
        </p:txBody>
      </p:sp>
      <p:sp>
        <p:nvSpPr>
          <p:cNvPr id="37" name="TextBox 36"/>
          <p:cNvSpPr txBox="1"/>
          <p:nvPr/>
        </p:nvSpPr>
        <p:spPr>
          <a:xfrm>
            <a:off x="10017125" y="3200400"/>
            <a:ext cx="1412875" cy="571500"/>
          </a:xfrm>
          <a:prstGeom prst="rect">
            <a:avLst/>
          </a:prstGeom>
          <a:noFill/>
        </p:spPr>
        <p:txBody>
          <a:bodyPr wrap="square" lIns="0" rIns="0" tIns="0" bIns="0" anchor="t">
            <a:spAutoFit/>
          </a:bodyPr>
          <a:lstStyle/>
          <a:p>
            <a:pPr algn="l"/>
            <a:r>
              <a:rPr sz="1200" b="1" i="0">
                <a:solidFill>
                  <a:srgbClr val="051C2C"/>
                </a:solidFill>
                <a:latin typeface="Arial"/>
              </a:rPr>
              <a:t>Switch off</a:t>
            </a:r>
          </a:p>
        </p:txBody>
      </p:sp>
      <p:sp>
        <p:nvSpPr>
          <p:cNvPr id="38" name="TextBox 37"/>
          <p:cNvSpPr txBox="1"/>
          <p:nvPr/>
        </p:nvSpPr>
        <p:spPr>
          <a:xfrm>
            <a:off x="10017125" y="3810000"/>
            <a:ext cx="1412875" cy="1428750"/>
          </a:xfrm>
          <a:prstGeom prst="rect">
            <a:avLst/>
          </a:prstGeom>
          <a:noFill/>
        </p:spPr>
        <p:txBody>
          <a:bodyPr wrap="square" lIns="0" rIns="0" tIns="0" bIns="0" anchor="t">
            <a:spAutoFit/>
          </a:bodyPr>
          <a:lstStyle/>
          <a:p>
            <a:pPr algn="l"/>
            <a:r>
              <a:rPr sz="1050" b="0" i="0">
                <a:solidFill>
                  <a:srgbClr val="5B6772"/>
                </a:solidFill>
                <a:latin typeface="Arial"/>
              </a:rPr>
              <a:t>Retire the old tools and spreadsheets as each domain moves.</a:t>
            </a:r>
          </a:p>
        </p:txBody>
      </p:sp>
      <p:sp>
        <p:nvSpPr>
          <p:cNvPr id="39" name="Rectangle 38"/>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41" name="TextBox 40"/>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Retiring tools is part of the plan, not an afterthought; otherwise consolidation adds one more tool.</a:t>
            </a:r>
          </a:p>
        </p:txBody>
      </p:sp>
      <p:sp>
        <p:nvSpPr>
          <p:cNvPr id="42" name="TextBox 41"/>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43" name="TextBox 42"/>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44" name="Rectangle 43"/>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Governance capability gap</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Set where each capability is today and where the strategy needs it. Red bars are the deficits to put on the roadmap.</a:t>
            </a:r>
          </a:p>
        </p:txBody>
      </p:sp>
      <p:sp>
        <p:nvSpPr>
          <p:cNvPr id="5" name="TextBox 4"/>
          <p:cNvSpPr txBox="1"/>
          <p:nvPr/>
        </p:nvSpPr>
        <p:spPr>
          <a:xfrm>
            <a:off x="3371850" y="2000250"/>
            <a:ext cx="1143000" cy="190500"/>
          </a:xfrm>
          <a:prstGeom prst="rect">
            <a:avLst/>
          </a:prstGeom>
          <a:noFill/>
        </p:spPr>
        <p:txBody>
          <a:bodyPr wrap="square" lIns="0" rIns="0" tIns="0" bIns="0" anchor="t">
            <a:spAutoFit/>
          </a:bodyPr>
          <a:lstStyle/>
          <a:p>
            <a:pPr algn="ctr"/>
            <a:r>
              <a:rPr sz="825" b="0" i="0">
                <a:solidFill>
                  <a:srgbClr val="8A949E"/>
                </a:solidFill>
                <a:latin typeface="Arial"/>
              </a:rPr>
              <a:t>1 Absent</a:t>
            </a:r>
          </a:p>
        </p:txBody>
      </p:sp>
      <p:sp>
        <p:nvSpPr>
          <p:cNvPr id="6" name="TextBox 5"/>
          <p:cNvSpPr txBox="1"/>
          <p:nvPr/>
        </p:nvSpPr>
        <p:spPr>
          <a:xfrm>
            <a:off x="4876800" y="2000250"/>
            <a:ext cx="1143000" cy="190500"/>
          </a:xfrm>
          <a:prstGeom prst="rect">
            <a:avLst/>
          </a:prstGeom>
          <a:noFill/>
        </p:spPr>
        <p:txBody>
          <a:bodyPr wrap="square" lIns="0" rIns="0" tIns="0" bIns="0" anchor="t">
            <a:spAutoFit/>
          </a:bodyPr>
          <a:lstStyle/>
          <a:p>
            <a:pPr algn="ctr"/>
            <a:r>
              <a:rPr sz="825" b="0" i="0">
                <a:solidFill>
                  <a:srgbClr val="8A949E"/>
                </a:solidFill>
                <a:latin typeface="Arial"/>
              </a:rPr>
              <a:t>2 Manual</a:t>
            </a:r>
          </a:p>
        </p:txBody>
      </p:sp>
      <p:sp>
        <p:nvSpPr>
          <p:cNvPr id="7" name="TextBox 6"/>
          <p:cNvSpPr txBox="1"/>
          <p:nvPr/>
        </p:nvSpPr>
        <p:spPr>
          <a:xfrm>
            <a:off x="6381750" y="2000250"/>
            <a:ext cx="1143000" cy="190500"/>
          </a:xfrm>
          <a:prstGeom prst="rect">
            <a:avLst/>
          </a:prstGeom>
          <a:noFill/>
        </p:spPr>
        <p:txBody>
          <a:bodyPr wrap="square" lIns="0" rIns="0" tIns="0" bIns="0" anchor="t">
            <a:spAutoFit/>
          </a:bodyPr>
          <a:lstStyle/>
          <a:p>
            <a:pPr algn="ctr"/>
            <a:r>
              <a:rPr sz="825" b="0" i="0">
                <a:solidFill>
                  <a:srgbClr val="8A949E"/>
                </a:solidFill>
                <a:latin typeface="Arial"/>
              </a:rPr>
              <a:t>3 Partly tooled</a:t>
            </a:r>
          </a:p>
        </p:txBody>
      </p:sp>
      <p:sp>
        <p:nvSpPr>
          <p:cNvPr id="8" name="TextBox 7"/>
          <p:cNvSpPr txBox="1"/>
          <p:nvPr/>
        </p:nvSpPr>
        <p:spPr>
          <a:xfrm>
            <a:off x="7886700" y="2000250"/>
            <a:ext cx="1143000" cy="190500"/>
          </a:xfrm>
          <a:prstGeom prst="rect">
            <a:avLst/>
          </a:prstGeom>
          <a:noFill/>
        </p:spPr>
        <p:txBody>
          <a:bodyPr wrap="square" lIns="0" rIns="0" tIns="0" bIns="0" anchor="t">
            <a:spAutoFit/>
          </a:bodyPr>
          <a:lstStyle/>
          <a:p>
            <a:pPr algn="ctr"/>
            <a:r>
              <a:rPr sz="825" b="0" i="0">
                <a:solidFill>
                  <a:srgbClr val="8A949E"/>
                </a:solidFill>
                <a:latin typeface="Arial"/>
              </a:rPr>
              <a:t>4 Platform-managed</a:t>
            </a:r>
          </a:p>
        </p:txBody>
      </p:sp>
      <p:sp>
        <p:nvSpPr>
          <p:cNvPr id="9" name="TextBox 8"/>
          <p:cNvSpPr txBox="1"/>
          <p:nvPr/>
        </p:nvSpPr>
        <p:spPr>
          <a:xfrm>
            <a:off x="9391650" y="2000250"/>
            <a:ext cx="1143000" cy="190500"/>
          </a:xfrm>
          <a:prstGeom prst="rect">
            <a:avLst/>
          </a:prstGeom>
          <a:noFill/>
        </p:spPr>
        <p:txBody>
          <a:bodyPr wrap="square" lIns="0" rIns="0" tIns="0" bIns="0" anchor="t">
            <a:spAutoFit/>
          </a:bodyPr>
          <a:lstStyle/>
          <a:p>
            <a:pPr algn="ctr"/>
            <a:r>
              <a:rPr sz="825" b="0" i="0">
                <a:solidFill>
                  <a:srgbClr val="8A949E"/>
                </a:solidFill>
                <a:latin typeface="Arial"/>
              </a:rPr>
              <a:t>5 Automated and measured</a:t>
            </a:r>
          </a:p>
        </p:txBody>
      </p:sp>
      <p:sp>
        <p:nvSpPr>
          <p:cNvPr id="10" name="Rectangle 9"/>
          <p:cNvSpPr/>
          <p:nvPr/>
        </p:nvSpPr>
        <p:spPr>
          <a:xfrm>
            <a:off x="609600" y="2305050"/>
            <a:ext cx="10972800" cy="4357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3900" y="2305050"/>
            <a:ext cx="3143250" cy="435768"/>
          </a:xfrm>
          <a:prstGeom prst="rect">
            <a:avLst/>
          </a:prstGeom>
          <a:noFill/>
        </p:spPr>
        <p:txBody>
          <a:bodyPr wrap="square" lIns="0" rIns="0" tIns="0" bIns="0" anchor="ctr">
            <a:spAutoFit/>
          </a:bodyPr>
          <a:lstStyle/>
          <a:p>
            <a:pPr algn="l"/>
            <a:r>
              <a:rPr sz="1125" b="0" i="0">
                <a:solidFill>
                  <a:srgbClr val="051C2C"/>
                </a:solidFill>
                <a:latin typeface="Arial"/>
              </a:rPr>
              <a:t>Policy authoring</a:t>
            </a:r>
          </a:p>
        </p:txBody>
      </p:sp>
      <p:sp>
        <p:nvSpPr>
          <p:cNvPr id="12" name="Rectangle 11"/>
          <p:cNvSpPr/>
          <p:nvPr/>
        </p:nvSpPr>
        <p:spPr>
          <a:xfrm>
            <a:off x="3943350" y="2513409"/>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48300" y="2494359"/>
            <a:ext cx="300990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372475" y="2437209"/>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5372100" y="2446734"/>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153650" y="2305050"/>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17" name="Rectangle 16"/>
          <p:cNvSpPr/>
          <p:nvPr/>
        </p:nvSpPr>
        <p:spPr>
          <a:xfrm>
            <a:off x="609600" y="2778918"/>
            <a:ext cx="10972800" cy="435768"/>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3900" y="2778918"/>
            <a:ext cx="3143250" cy="435768"/>
          </a:xfrm>
          <a:prstGeom prst="rect">
            <a:avLst/>
          </a:prstGeom>
          <a:noFill/>
        </p:spPr>
        <p:txBody>
          <a:bodyPr wrap="square" lIns="0" rIns="0" tIns="0" bIns="0" anchor="ctr">
            <a:spAutoFit/>
          </a:bodyPr>
          <a:lstStyle/>
          <a:p>
            <a:pPr algn="l"/>
            <a:r>
              <a:rPr sz="1125" b="0" i="0">
                <a:solidFill>
                  <a:srgbClr val="051C2C"/>
                </a:solidFill>
                <a:latin typeface="Arial"/>
              </a:rPr>
              <a:t>Stewardship workflow</a:t>
            </a:r>
          </a:p>
        </p:txBody>
      </p:sp>
      <p:sp>
        <p:nvSpPr>
          <p:cNvPr id="19" name="Rectangle 18"/>
          <p:cNvSpPr/>
          <p:nvPr/>
        </p:nvSpPr>
        <p:spPr>
          <a:xfrm>
            <a:off x="3943350" y="2987278"/>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48300" y="2968228"/>
            <a:ext cx="300990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8372475" y="2911078"/>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5372100" y="2920603"/>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153650" y="2778918"/>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24" name="Rectangle 23"/>
          <p:cNvSpPr/>
          <p:nvPr/>
        </p:nvSpPr>
        <p:spPr>
          <a:xfrm>
            <a:off x="609600" y="3252787"/>
            <a:ext cx="10972800" cy="4357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23900" y="3252787"/>
            <a:ext cx="3143250" cy="435768"/>
          </a:xfrm>
          <a:prstGeom prst="rect">
            <a:avLst/>
          </a:prstGeom>
          <a:noFill/>
        </p:spPr>
        <p:txBody>
          <a:bodyPr wrap="square" lIns="0" rIns="0" tIns="0" bIns="0" anchor="ctr">
            <a:spAutoFit/>
          </a:bodyPr>
          <a:lstStyle/>
          <a:p>
            <a:pPr algn="l"/>
            <a:r>
              <a:rPr sz="1125" b="0" i="0">
                <a:solidFill>
                  <a:srgbClr val="051C2C"/>
                </a:solidFill>
                <a:latin typeface="Arial"/>
              </a:rPr>
              <a:t>Discovery and classification</a:t>
            </a:r>
          </a:p>
        </p:txBody>
      </p:sp>
      <p:sp>
        <p:nvSpPr>
          <p:cNvPr id="26" name="Rectangle 25"/>
          <p:cNvSpPr/>
          <p:nvPr/>
        </p:nvSpPr>
        <p:spPr>
          <a:xfrm>
            <a:off x="3943350" y="3461146"/>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3943350" y="3442096"/>
            <a:ext cx="451485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Oval 27"/>
          <p:cNvSpPr/>
          <p:nvPr/>
        </p:nvSpPr>
        <p:spPr>
          <a:xfrm>
            <a:off x="8372475" y="3384946"/>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3867150" y="3394471"/>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0153650" y="3252787"/>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31" name="Rectangle 30"/>
          <p:cNvSpPr/>
          <p:nvPr/>
        </p:nvSpPr>
        <p:spPr>
          <a:xfrm>
            <a:off x="609600" y="3726656"/>
            <a:ext cx="10972800" cy="435768"/>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23900" y="3726656"/>
            <a:ext cx="3143250" cy="435768"/>
          </a:xfrm>
          <a:prstGeom prst="rect">
            <a:avLst/>
          </a:prstGeom>
          <a:noFill/>
        </p:spPr>
        <p:txBody>
          <a:bodyPr wrap="square" lIns="0" rIns="0" tIns="0" bIns="0" anchor="ctr">
            <a:spAutoFit/>
          </a:bodyPr>
          <a:lstStyle/>
          <a:p>
            <a:pPr algn="l"/>
            <a:r>
              <a:rPr sz="1125" b="0" i="0">
                <a:solidFill>
                  <a:srgbClr val="051C2C"/>
                </a:solidFill>
                <a:latin typeface="Arial"/>
              </a:rPr>
              <a:t>Lineage</a:t>
            </a:r>
          </a:p>
        </p:txBody>
      </p:sp>
      <p:sp>
        <p:nvSpPr>
          <p:cNvPr id="33" name="Rectangle 32"/>
          <p:cNvSpPr/>
          <p:nvPr/>
        </p:nvSpPr>
        <p:spPr>
          <a:xfrm>
            <a:off x="3943350" y="3935015"/>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3943350" y="3915965"/>
            <a:ext cx="451485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8372475" y="3858815"/>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3867150" y="3868340"/>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10153650" y="3726656"/>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38" name="Rectangle 37"/>
          <p:cNvSpPr/>
          <p:nvPr/>
        </p:nvSpPr>
        <p:spPr>
          <a:xfrm>
            <a:off x="609600" y="4200525"/>
            <a:ext cx="10972800" cy="4357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723900" y="4200525"/>
            <a:ext cx="3143250" cy="435768"/>
          </a:xfrm>
          <a:prstGeom prst="rect">
            <a:avLst/>
          </a:prstGeom>
          <a:noFill/>
        </p:spPr>
        <p:txBody>
          <a:bodyPr wrap="square" lIns="0" rIns="0" tIns="0" bIns="0" anchor="ctr">
            <a:spAutoFit/>
          </a:bodyPr>
          <a:lstStyle/>
          <a:p>
            <a:pPr algn="l"/>
            <a:r>
              <a:rPr sz="1125" b="0" i="0">
                <a:solidFill>
                  <a:srgbClr val="051C2C"/>
                </a:solidFill>
                <a:latin typeface="Arial"/>
              </a:rPr>
              <a:t>Quality monitoring</a:t>
            </a:r>
          </a:p>
        </p:txBody>
      </p:sp>
      <p:sp>
        <p:nvSpPr>
          <p:cNvPr id="40" name="Rectangle 39"/>
          <p:cNvSpPr/>
          <p:nvPr/>
        </p:nvSpPr>
        <p:spPr>
          <a:xfrm>
            <a:off x="3943350" y="4408884"/>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5448300" y="4389834"/>
            <a:ext cx="300990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8372475" y="4332684"/>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5372100" y="4342209"/>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10153650" y="4200525"/>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45" name="Rectangle 44"/>
          <p:cNvSpPr/>
          <p:nvPr/>
        </p:nvSpPr>
        <p:spPr>
          <a:xfrm>
            <a:off x="609600" y="4674393"/>
            <a:ext cx="10972800" cy="435768"/>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23900" y="4674393"/>
            <a:ext cx="3143250" cy="435768"/>
          </a:xfrm>
          <a:prstGeom prst="rect">
            <a:avLst/>
          </a:prstGeom>
          <a:noFill/>
        </p:spPr>
        <p:txBody>
          <a:bodyPr wrap="square" lIns="0" rIns="0" tIns="0" bIns="0" anchor="ctr">
            <a:spAutoFit/>
          </a:bodyPr>
          <a:lstStyle/>
          <a:p>
            <a:pPr algn="l"/>
            <a:r>
              <a:rPr sz="1125" b="0" i="0">
                <a:solidFill>
                  <a:srgbClr val="051C2C"/>
                </a:solidFill>
                <a:latin typeface="Arial"/>
              </a:rPr>
              <a:t>Access management</a:t>
            </a:r>
          </a:p>
        </p:txBody>
      </p:sp>
      <p:sp>
        <p:nvSpPr>
          <p:cNvPr id="47" name="Rectangle 46"/>
          <p:cNvSpPr/>
          <p:nvPr/>
        </p:nvSpPr>
        <p:spPr>
          <a:xfrm>
            <a:off x="3943350" y="4882753"/>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5448300" y="4863703"/>
            <a:ext cx="150495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Oval 48"/>
          <p:cNvSpPr/>
          <p:nvPr/>
        </p:nvSpPr>
        <p:spPr>
          <a:xfrm>
            <a:off x="6867525" y="4806553"/>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Oval 49"/>
          <p:cNvSpPr/>
          <p:nvPr/>
        </p:nvSpPr>
        <p:spPr>
          <a:xfrm>
            <a:off x="5372100" y="4816078"/>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153650" y="4674393"/>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52" name="Rectangle 51"/>
          <p:cNvSpPr/>
          <p:nvPr/>
        </p:nvSpPr>
        <p:spPr>
          <a:xfrm>
            <a:off x="609600" y="5148262"/>
            <a:ext cx="10972800" cy="43576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TextBox 52"/>
          <p:cNvSpPr txBox="1"/>
          <p:nvPr/>
        </p:nvSpPr>
        <p:spPr>
          <a:xfrm>
            <a:off x="723900" y="5148262"/>
            <a:ext cx="3143250" cy="435768"/>
          </a:xfrm>
          <a:prstGeom prst="rect">
            <a:avLst/>
          </a:prstGeom>
          <a:noFill/>
        </p:spPr>
        <p:txBody>
          <a:bodyPr wrap="square" lIns="0" rIns="0" tIns="0" bIns="0" anchor="ctr">
            <a:spAutoFit/>
          </a:bodyPr>
          <a:lstStyle/>
          <a:p>
            <a:pPr algn="l"/>
            <a:r>
              <a:rPr sz="1125" b="0" i="0">
                <a:solidFill>
                  <a:srgbClr val="051C2C"/>
                </a:solidFill>
                <a:latin typeface="Arial"/>
              </a:rPr>
              <a:t>Policy reporting</a:t>
            </a:r>
          </a:p>
        </p:txBody>
      </p:sp>
      <p:sp>
        <p:nvSpPr>
          <p:cNvPr id="54" name="Rectangle 53"/>
          <p:cNvSpPr/>
          <p:nvPr/>
        </p:nvSpPr>
        <p:spPr>
          <a:xfrm>
            <a:off x="3943350" y="5356621"/>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Rectangle 54"/>
          <p:cNvSpPr/>
          <p:nvPr/>
        </p:nvSpPr>
        <p:spPr>
          <a:xfrm>
            <a:off x="3943350" y="5337571"/>
            <a:ext cx="300990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Oval 55"/>
          <p:cNvSpPr/>
          <p:nvPr/>
        </p:nvSpPr>
        <p:spPr>
          <a:xfrm>
            <a:off x="6867525" y="5280421"/>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Oval 56"/>
          <p:cNvSpPr/>
          <p:nvPr/>
        </p:nvSpPr>
        <p:spPr>
          <a:xfrm>
            <a:off x="3867150" y="5289946"/>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10153650" y="5148262"/>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59" name="Rectangle 58"/>
          <p:cNvSpPr/>
          <p:nvPr/>
        </p:nvSpPr>
        <p:spPr>
          <a:xfrm>
            <a:off x="609600" y="5622131"/>
            <a:ext cx="10972800" cy="435768"/>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723900" y="5622131"/>
            <a:ext cx="3143250" cy="435768"/>
          </a:xfrm>
          <a:prstGeom prst="rect">
            <a:avLst/>
          </a:prstGeom>
          <a:noFill/>
        </p:spPr>
        <p:txBody>
          <a:bodyPr wrap="square" lIns="0" rIns="0" tIns="0" bIns="0" anchor="ctr">
            <a:spAutoFit/>
          </a:bodyPr>
          <a:lstStyle/>
          <a:p>
            <a:pPr algn="l"/>
            <a:r>
              <a:rPr sz="1125" b="0" i="0">
                <a:solidFill>
                  <a:srgbClr val="051C2C"/>
                </a:solidFill>
                <a:latin typeface="Arial"/>
              </a:rPr>
              <a:t>Automated enforcement</a:t>
            </a:r>
          </a:p>
        </p:txBody>
      </p:sp>
      <p:sp>
        <p:nvSpPr>
          <p:cNvPr id="61" name="Rectangle 60"/>
          <p:cNvSpPr/>
          <p:nvPr/>
        </p:nvSpPr>
        <p:spPr>
          <a:xfrm>
            <a:off x="3943350" y="5830490"/>
            <a:ext cx="6019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Rectangle 61"/>
          <p:cNvSpPr/>
          <p:nvPr/>
        </p:nvSpPr>
        <p:spPr>
          <a:xfrm>
            <a:off x="3943350" y="5811440"/>
            <a:ext cx="3009900" cy="47625"/>
          </a:xfrm>
          <a:prstGeom prst="rect">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3" name="Oval 62"/>
          <p:cNvSpPr/>
          <p:nvPr/>
        </p:nvSpPr>
        <p:spPr>
          <a:xfrm>
            <a:off x="6867525" y="5754290"/>
            <a:ext cx="171450" cy="171450"/>
          </a:xfrm>
          <a:prstGeom prst="ellipse">
            <a:avLst/>
          </a:prstGeom>
          <a:solidFill>
            <a:srgbClr val="FFFFFF"/>
          </a:solidFill>
          <a:ln w="9525">
            <a:solidFill>
              <a:srgbClr val="C8262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4" name="Oval 63"/>
          <p:cNvSpPr/>
          <p:nvPr/>
        </p:nvSpPr>
        <p:spPr>
          <a:xfrm>
            <a:off x="3867150" y="5763815"/>
            <a:ext cx="152400" cy="152400"/>
          </a:xfrm>
          <a:prstGeom prst="ellipse">
            <a:avLst/>
          </a:prstGeom>
          <a:solidFill>
            <a:srgbClr val="C826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10153650" y="5622131"/>
            <a:ext cx="1333500" cy="435768"/>
          </a:xfrm>
          <a:prstGeom prst="rect">
            <a:avLst/>
          </a:prstGeom>
          <a:noFill/>
        </p:spPr>
        <p:txBody>
          <a:bodyPr wrap="square" lIns="0" rIns="0" tIns="0" bIns="0" anchor="ctr">
            <a:spAutoFit/>
          </a:bodyPr>
          <a:lstStyle/>
          <a:p>
            <a:pPr algn="r"/>
            <a:r>
              <a:rPr sz="975" b="1" i="0">
                <a:solidFill>
                  <a:srgbClr val="C8262D"/>
                </a:solidFill>
                <a:latin typeface="Arial"/>
              </a:rPr>
              <a:t>Gap: fix</a:t>
            </a:r>
          </a:p>
        </p:txBody>
      </p:sp>
      <p:sp>
        <p:nvSpPr>
          <p:cNvPr id="66" name="TextBox 65"/>
          <p:cNvSpPr txBox="1"/>
          <p:nvPr/>
        </p:nvSpPr>
        <p:spPr>
          <a:xfrm>
            <a:off x="609600" y="6153150"/>
            <a:ext cx="8572500" cy="171450"/>
          </a:xfrm>
          <a:prstGeom prst="rect">
            <a:avLst/>
          </a:prstGeom>
          <a:noFill/>
        </p:spPr>
        <p:txBody>
          <a:bodyPr wrap="square" lIns="0" rIns="0" tIns="0" bIns="0" anchor="t">
            <a:spAutoFit/>
          </a:bodyPr>
          <a:lstStyle/>
          <a:p>
            <a:pPr algn="l"/>
            <a:r>
              <a:rPr sz="825" b="0" i="0">
                <a:solidFill>
                  <a:srgbClr val="8A949E"/>
                </a:solidFill>
                <a:latin typeface="Arial"/>
              </a:rPr>
              <a:t>Filled dot: current level. Open dot: level the strategy needs. Illustrative defaults; score your own.</a:t>
            </a:r>
          </a:p>
        </p:txBody>
      </p:sp>
      <p:sp>
        <p:nvSpPr>
          <p:cNvPr id="67" name="TextBox 6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8" name="TextBox 6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69" name="Rectangle 6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Closing the gaps that matter</a:t>
            </a:r>
          </a:p>
        </p:txBody>
      </p:sp>
      <p:graphicFrame>
        <p:nvGraphicFramePr>
          <p:cNvPr id="4" name="Table 3"/>
          <p:cNvGraphicFramePr>
            <a:graphicFrameLocks noGrp="1"/>
          </p:cNvGraphicFramePr>
          <p:nvPr/>
        </p:nvGraphicFramePr>
        <p:xfrm>
          <a:off x="609600" y="1504950"/>
          <a:ext cx="10972798" cy="4686300"/>
        </p:xfrm>
        <a:graphic>
          <a:graphicData uri="http://schemas.openxmlformats.org/drawingml/2006/table">
            <a:tbl>
              <a:tblPr firstRow="1" bandRow="1">
                <a:tableStyleId>{5C22544A-7EE6-4342-B048-85BDC9FD1C3A}</a:tableStyleId>
              </a:tblPr>
              <a:tblGrid>
                <a:gridCol w="2270234"/>
                <a:gridCol w="4162096"/>
                <a:gridCol w="4540468"/>
              </a:tblGrid>
              <a:tr h="520700">
                <a:tc>
                  <a:txBody>
                    <a:bodyPr wrap="square"/>
                    <a:lstStyle/>
                    <a:p>
                      <a:r>
                        <a:rPr sz="975" b="1" i="0">
                          <a:solidFill>
                            <a:srgbClr val="FFFFFF"/>
                          </a:solidFill>
                          <a:latin typeface="Arial"/>
                        </a:rPr>
                        <a:t>Capability</a:t>
                      </a:r>
                    </a:p>
                  </a:txBody>
                  <a:tcPr marL="95250" marR="95250" marT="38100" marB="38100" anchor="ctr">
                    <a:solidFill>
                      <a:srgbClr val="051C2C"/>
                    </a:solidFill>
                  </a:tcPr>
                </a:tc>
                <a:tc>
                  <a:txBody>
                    <a:bodyPr wrap="square"/>
                    <a:lstStyle/>
                    <a:p>
                      <a:r>
                        <a:rPr sz="975" b="1" i="0">
                          <a:solidFill>
                            <a:srgbClr val="FFFFFF"/>
                          </a:solidFill>
                          <a:latin typeface="Arial"/>
                        </a:rPr>
                        <a:t>What it covers</a:t>
                      </a:r>
                    </a:p>
                  </a:txBody>
                  <a:tcPr marL="95250" marR="95250" marT="38100" marB="38100" anchor="ctr">
                    <a:solidFill>
                      <a:srgbClr val="051C2C"/>
                    </a:solidFill>
                  </a:tcPr>
                </a:tc>
                <a:tc>
                  <a:txBody>
                    <a:bodyPr wrap="square"/>
                    <a:lstStyle/>
                    <a:p>
                      <a:r>
                        <a:rPr sz="975" b="1" i="0">
                          <a:solidFill>
                            <a:srgbClr val="FFFFFF"/>
                          </a:solidFill>
                          <a:latin typeface="Arial"/>
                        </a:rPr>
                        <a:t>First fix</a:t>
                      </a:r>
                    </a:p>
                  </a:txBody>
                  <a:tcPr marL="95250" marR="95250" marT="38100" marB="38100" anchor="ctr">
                    <a:solidFill>
                      <a:srgbClr val="051C2C"/>
                    </a:solidFill>
                  </a:tcPr>
                </a:tc>
              </a:tr>
              <a:tr h="520700">
                <a:tc>
                  <a:txBody>
                    <a:bodyPr wrap="square"/>
                    <a:lstStyle/>
                    <a:p>
                      <a:r>
                        <a:rPr sz="975" b="0" i="0">
                          <a:solidFill>
                            <a:srgbClr val="051C2C"/>
                          </a:solidFill>
                          <a:latin typeface="Arial"/>
                        </a:rPr>
                        <a:t>Policy authoring</a:t>
                      </a:r>
                    </a:p>
                  </a:txBody>
                  <a:tcPr marL="95250" marR="95250" marT="38100" marB="38100" anchor="ctr">
                    <a:solidFill>
                      <a:srgbClr val="FFFFFF"/>
                    </a:solidFill>
                  </a:tcPr>
                </a:tc>
                <a:tc>
                  <a:txBody>
                    <a:bodyPr wrap="square"/>
                    <a:lstStyle/>
                    <a:p>
                      <a:r>
                        <a:rPr sz="975" b="0" i="0">
                          <a:solidFill>
                            <a:srgbClr val="051C2C"/>
                          </a:solidFill>
                          <a:latin typeface="Arial"/>
                        </a:rPr>
                        <a:t>Policies written once, owned, and linked to the data they govern</a:t>
                      </a:r>
                    </a:p>
                  </a:txBody>
                  <a:tcPr marL="95250" marR="95250" marT="38100" marB="38100" anchor="ctr">
                    <a:solidFill>
                      <a:srgbClr val="FFFFFF"/>
                    </a:solidFill>
                  </a:tcPr>
                </a:tc>
                <a:tc>
                  <a:txBody>
                    <a:bodyPr wrap="square"/>
                    <a:lstStyle/>
                    <a:p>
                      <a:r>
                        <a:rPr sz="975" b="0" i="0">
                          <a:solidFill>
                            <a:srgbClr val="051C2C"/>
                          </a:solidFill>
                          <a:latin typeface="Arial"/>
                        </a:rPr>
                        <a:t>Move the top ten policies into one register with owners and scope.</a:t>
                      </a:r>
                    </a:p>
                  </a:txBody>
                  <a:tcPr marL="95250" marR="95250" marT="38100" marB="38100" anchor="ctr">
                    <a:solidFill>
                      <a:srgbClr val="FFFFFF"/>
                    </a:solidFill>
                  </a:tcPr>
                </a:tc>
              </a:tr>
              <a:tr h="520700">
                <a:tc>
                  <a:txBody>
                    <a:bodyPr wrap="square"/>
                    <a:lstStyle/>
                    <a:p>
                      <a:r>
                        <a:rPr sz="975" b="0" i="0">
                          <a:solidFill>
                            <a:srgbClr val="051C2C"/>
                          </a:solidFill>
                          <a:latin typeface="Arial"/>
                        </a:rPr>
                        <a:t>Stewardship workflow</a:t>
                      </a:r>
                    </a:p>
                  </a:txBody>
                  <a:tcPr marL="95250" marR="95250" marT="38100" marB="38100" anchor="ctr">
                    <a:solidFill>
                      <a:srgbClr val="F6F7F9"/>
                    </a:solidFill>
                  </a:tcPr>
                </a:tc>
                <a:tc>
                  <a:txBody>
                    <a:bodyPr wrap="square"/>
                    <a:lstStyle/>
                    <a:p>
                      <a:r>
                        <a:rPr sz="975" b="0" i="0">
                          <a:solidFill>
                            <a:srgbClr val="051C2C"/>
                          </a:solidFill>
                          <a:latin typeface="Arial"/>
                        </a:rPr>
                        <a:t>Tasks, approvals and issues tracked to closure</a:t>
                      </a:r>
                    </a:p>
                  </a:txBody>
                  <a:tcPr marL="95250" marR="95250" marT="38100" marB="38100" anchor="ctr">
                    <a:solidFill>
                      <a:srgbClr val="F6F7F9"/>
                    </a:solidFill>
                  </a:tcPr>
                </a:tc>
                <a:tc>
                  <a:txBody>
                    <a:bodyPr wrap="square"/>
                    <a:lstStyle/>
                    <a:p>
                      <a:r>
                        <a:rPr sz="975" b="0" i="0">
                          <a:solidFill>
                            <a:srgbClr val="051C2C"/>
                          </a:solidFill>
                          <a:latin typeface="Arial"/>
                        </a:rPr>
                        <a:t>Route all data issues for one domain through a single queue with target times.</a:t>
                      </a:r>
                    </a:p>
                  </a:txBody>
                  <a:tcPr marL="95250" marR="95250" marT="38100" marB="38100" anchor="ctr">
                    <a:solidFill>
                      <a:srgbClr val="F6F7F9"/>
                    </a:solidFill>
                  </a:tcPr>
                </a:tc>
              </a:tr>
              <a:tr h="520700">
                <a:tc>
                  <a:txBody>
                    <a:bodyPr wrap="square"/>
                    <a:lstStyle/>
                    <a:p>
                      <a:r>
                        <a:rPr sz="975" b="0" i="0">
                          <a:solidFill>
                            <a:srgbClr val="051C2C"/>
                          </a:solidFill>
                          <a:latin typeface="Arial"/>
                        </a:rPr>
                        <a:t>Discovery and classification</a:t>
                      </a:r>
                    </a:p>
                  </a:txBody>
                  <a:tcPr marL="95250" marR="95250" marT="38100" marB="38100" anchor="ctr">
                    <a:solidFill>
                      <a:srgbClr val="FFFFFF"/>
                    </a:solidFill>
                  </a:tcPr>
                </a:tc>
                <a:tc>
                  <a:txBody>
                    <a:bodyPr wrap="square"/>
                    <a:lstStyle/>
                    <a:p>
                      <a:r>
                        <a:rPr sz="975" b="0" i="0">
                          <a:solidFill>
                            <a:srgbClr val="051C2C"/>
                          </a:solidFill>
                          <a:latin typeface="Arial"/>
                        </a:rPr>
                        <a:t>Sensitive data found and tagged automatically</a:t>
                      </a:r>
                    </a:p>
                  </a:txBody>
                  <a:tcPr marL="95250" marR="95250" marT="38100" marB="38100" anchor="ctr">
                    <a:solidFill>
                      <a:srgbClr val="FFFFFF"/>
                    </a:solidFill>
                  </a:tcPr>
                </a:tc>
                <a:tc>
                  <a:txBody>
                    <a:bodyPr wrap="square"/>
                    <a:lstStyle/>
                    <a:p>
                      <a:r>
                        <a:rPr sz="975" b="0" i="0">
                          <a:solidFill>
                            <a:srgbClr val="051C2C"/>
                          </a:solidFill>
                          <a:latin typeface="Arial"/>
                        </a:rPr>
                        <a:t>Scan the systems holding customer or patient data and classify them first.</a:t>
                      </a:r>
                    </a:p>
                  </a:txBody>
                  <a:tcPr marL="95250" marR="95250" marT="38100" marB="38100" anchor="ctr">
                    <a:solidFill>
                      <a:srgbClr val="FFFFFF"/>
                    </a:solidFill>
                  </a:tcPr>
                </a:tc>
              </a:tr>
              <a:tr h="520700">
                <a:tc>
                  <a:txBody>
                    <a:bodyPr wrap="square"/>
                    <a:lstStyle/>
                    <a:p>
                      <a:r>
                        <a:rPr sz="975" b="0" i="0">
                          <a:solidFill>
                            <a:srgbClr val="051C2C"/>
                          </a:solidFill>
                          <a:latin typeface="Arial"/>
                        </a:rPr>
                        <a:t>Lineage</a:t>
                      </a:r>
                    </a:p>
                  </a:txBody>
                  <a:tcPr marL="95250" marR="95250" marT="38100" marB="38100" anchor="ctr">
                    <a:solidFill>
                      <a:srgbClr val="F6F7F9"/>
                    </a:solidFill>
                  </a:tcPr>
                </a:tc>
                <a:tc>
                  <a:txBody>
                    <a:bodyPr wrap="square"/>
                    <a:lstStyle/>
                    <a:p>
                      <a:r>
                        <a:rPr sz="975" b="0" i="0">
                          <a:solidFill>
                            <a:srgbClr val="051C2C"/>
                          </a:solidFill>
                          <a:latin typeface="Arial"/>
                        </a:rPr>
                        <a:t>Source-to-report trace for critical metrics</a:t>
                      </a:r>
                    </a:p>
                  </a:txBody>
                  <a:tcPr marL="95250" marR="95250" marT="38100" marB="38100" anchor="ctr">
                    <a:solidFill>
                      <a:srgbClr val="F6F7F9"/>
                    </a:solidFill>
                  </a:tcPr>
                </a:tc>
                <a:tc>
                  <a:txBody>
                    <a:bodyPr wrap="square"/>
                    <a:lstStyle/>
                    <a:p>
                      <a:r>
                        <a:rPr sz="975" b="0" i="0">
                          <a:solidFill>
                            <a:srgbClr val="051C2C"/>
                          </a:solidFill>
                          <a:latin typeface="Arial"/>
                        </a:rPr>
                        <a:t>Capture lineage for the metrics on the executive scorecard.</a:t>
                      </a:r>
                    </a:p>
                  </a:txBody>
                  <a:tcPr marL="95250" marR="95250" marT="38100" marB="38100" anchor="ctr">
                    <a:solidFill>
                      <a:srgbClr val="F6F7F9"/>
                    </a:solidFill>
                  </a:tcPr>
                </a:tc>
              </a:tr>
              <a:tr h="520700">
                <a:tc>
                  <a:txBody>
                    <a:bodyPr wrap="square"/>
                    <a:lstStyle/>
                    <a:p>
                      <a:r>
                        <a:rPr sz="975" b="0" i="0">
                          <a:solidFill>
                            <a:srgbClr val="051C2C"/>
                          </a:solidFill>
                          <a:latin typeface="Arial"/>
                        </a:rPr>
                        <a:t>Quality monitoring</a:t>
                      </a:r>
                    </a:p>
                  </a:txBody>
                  <a:tcPr marL="95250" marR="95250" marT="38100" marB="38100" anchor="ctr">
                    <a:solidFill>
                      <a:srgbClr val="FFFFFF"/>
                    </a:solidFill>
                  </a:tcPr>
                </a:tc>
                <a:tc>
                  <a:txBody>
                    <a:bodyPr wrap="square"/>
                    <a:lstStyle/>
                    <a:p>
                      <a:r>
                        <a:rPr sz="975" b="0" i="0">
                          <a:solidFill>
                            <a:srgbClr val="051C2C"/>
                          </a:solidFill>
                          <a:latin typeface="Arial"/>
                        </a:rPr>
                        <a:t>Rules and published scores on critical data</a:t>
                      </a:r>
                    </a:p>
                  </a:txBody>
                  <a:tcPr marL="95250" marR="95250" marT="38100" marB="38100" anchor="ctr">
                    <a:solidFill>
                      <a:srgbClr val="FFFFFF"/>
                    </a:solidFill>
                  </a:tcPr>
                </a:tc>
                <a:tc>
                  <a:txBody>
                    <a:bodyPr wrap="square"/>
                    <a:lstStyle/>
                    <a:p>
                      <a:r>
                        <a:rPr sz="975" b="0" i="0">
                          <a:solidFill>
                            <a:srgbClr val="051C2C"/>
                          </a:solidFill>
                          <a:latin typeface="Arial"/>
                        </a:rPr>
                        <a:t>Publish quality scores for the critical data elements behind the top objectives.</a:t>
                      </a:r>
                    </a:p>
                  </a:txBody>
                  <a:tcPr marL="95250" marR="95250" marT="38100" marB="38100" anchor="ctr">
                    <a:solidFill>
                      <a:srgbClr val="FFFFFF"/>
                    </a:solidFill>
                  </a:tcPr>
                </a:tc>
              </a:tr>
              <a:tr h="520700">
                <a:tc>
                  <a:txBody>
                    <a:bodyPr wrap="square"/>
                    <a:lstStyle/>
                    <a:p>
                      <a:r>
                        <a:rPr sz="975" b="0" i="0">
                          <a:solidFill>
                            <a:srgbClr val="051C2C"/>
                          </a:solidFill>
                          <a:latin typeface="Arial"/>
                        </a:rPr>
                        <a:t>Access management</a:t>
                      </a:r>
                    </a:p>
                  </a:txBody>
                  <a:tcPr marL="95250" marR="95250" marT="38100" marB="38100" anchor="ctr">
                    <a:solidFill>
                      <a:srgbClr val="F6F7F9"/>
                    </a:solidFill>
                  </a:tcPr>
                </a:tc>
                <a:tc>
                  <a:txBody>
                    <a:bodyPr wrap="square"/>
                    <a:lstStyle/>
                    <a:p>
                      <a:r>
                        <a:rPr sz="975" b="0" i="0">
                          <a:solidFill>
                            <a:srgbClr val="051C2C"/>
                          </a:solidFill>
                          <a:latin typeface="Arial"/>
                        </a:rPr>
                        <a:t>Purpose-based access with regular reviews</a:t>
                      </a:r>
                    </a:p>
                  </a:txBody>
                  <a:tcPr marL="95250" marR="95250" marT="38100" marB="38100" anchor="ctr">
                    <a:solidFill>
                      <a:srgbClr val="F6F7F9"/>
                    </a:solidFill>
                  </a:tcPr>
                </a:tc>
                <a:tc>
                  <a:txBody>
                    <a:bodyPr wrap="square"/>
                    <a:lstStyle/>
                    <a:p>
                      <a:r>
                        <a:rPr sz="975" b="0" i="0">
                          <a:solidFill>
                            <a:srgbClr val="051C2C"/>
                          </a:solidFill>
                          <a:latin typeface="Arial"/>
                        </a:rPr>
                        <a:t>Run an access review on the most sensitive data products.</a:t>
                      </a:r>
                    </a:p>
                  </a:txBody>
                  <a:tcPr marL="95250" marR="95250" marT="38100" marB="38100" anchor="ctr">
                    <a:solidFill>
                      <a:srgbClr val="F6F7F9"/>
                    </a:solidFill>
                  </a:tcPr>
                </a:tc>
              </a:tr>
              <a:tr h="520700">
                <a:tc>
                  <a:txBody>
                    <a:bodyPr wrap="square"/>
                    <a:lstStyle/>
                    <a:p>
                      <a:r>
                        <a:rPr sz="975" b="0" i="0">
                          <a:solidFill>
                            <a:srgbClr val="051C2C"/>
                          </a:solidFill>
                          <a:latin typeface="Arial"/>
                        </a:rPr>
                        <a:t>Policy reporting</a:t>
                      </a:r>
                    </a:p>
                  </a:txBody>
                  <a:tcPr marL="95250" marR="95250" marT="38100" marB="38100" anchor="ctr">
                    <a:solidFill>
                      <a:srgbClr val="FFFFFF"/>
                    </a:solidFill>
                  </a:tcPr>
                </a:tc>
                <a:tc>
                  <a:txBody>
                    <a:bodyPr wrap="square"/>
                    <a:lstStyle/>
                    <a:p>
                      <a:r>
                        <a:rPr sz="975" b="0" i="0">
                          <a:solidFill>
                            <a:srgbClr val="051C2C"/>
                          </a:solidFill>
                          <a:latin typeface="Arial"/>
                        </a:rPr>
                        <a:t>Policy health visible to the governance forums</a:t>
                      </a:r>
                    </a:p>
                  </a:txBody>
                  <a:tcPr marL="95250" marR="95250" marT="38100" marB="38100" anchor="ctr">
                    <a:solidFill>
                      <a:srgbClr val="FFFFFF"/>
                    </a:solidFill>
                  </a:tcPr>
                </a:tc>
                <a:tc>
                  <a:txBody>
                    <a:bodyPr wrap="square"/>
                    <a:lstStyle/>
                    <a:p>
                      <a:r>
                        <a:rPr sz="975" b="0" i="0">
                          <a:solidFill>
                            <a:srgbClr val="051C2C"/>
                          </a:solidFill>
                          <a:latin typeface="Arial"/>
                        </a:rPr>
                        <a:t>Add a governance section to the monthly data scorecard.</a:t>
                      </a:r>
                    </a:p>
                  </a:txBody>
                  <a:tcPr marL="95250" marR="95250" marT="38100" marB="38100" anchor="ctr">
                    <a:solidFill>
                      <a:srgbClr val="FFFFFF"/>
                    </a:solidFill>
                  </a:tcPr>
                </a:tc>
              </a:tr>
              <a:tr h="520700">
                <a:tc>
                  <a:txBody>
                    <a:bodyPr wrap="square"/>
                    <a:lstStyle/>
                    <a:p>
                      <a:r>
                        <a:rPr sz="975" b="0" i="0">
                          <a:solidFill>
                            <a:srgbClr val="051C2C"/>
                          </a:solidFill>
                          <a:latin typeface="Arial"/>
                        </a:rPr>
                        <a:t>Automated enforcement</a:t>
                      </a:r>
                    </a:p>
                  </a:txBody>
                  <a:tcPr marL="95250" marR="95250" marT="38100" marB="38100" anchor="ctr">
                    <a:solidFill>
                      <a:srgbClr val="F6F7F9"/>
                    </a:solidFill>
                  </a:tcPr>
                </a:tc>
                <a:tc>
                  <a:txBody>
                    <a:bodyPr wrap="square"/>
                    <a:lstStyle/>
                    <a:p>
                      <a:r>
                        <a:rPr sz="975" b="0" i="0">
                          <a:solidFill>
                            <a:srgbClr val="051C2C"/>
                          </a:solidFill>
                          <a:latin typeface="Arial"/>
                        </a:rPr>
                        <a:t>Policies enforced in pipelines, queries and agent actions</a:t>
                      </a:r>
                    </a:p>
                  </a:txBody>
                  <a:tcPr marL="95250" marR="95250" marT="38100" marB="38100" anchor="ctr">
                    <a:solidFill>
                      <a:srgbClr val="F6F7F9"/>
                    </a:solidFill>
                  </a:tcPr>
                </a:tc>
                <a:tc>
                  <a:txBody>
                    <a:bodyPr wrap="square"/>
                    <a:lstStyle/>
                    <a:p>
                      <a:r>
                        <a:rPr sz="975" b="0" i="0">
                          <a:solidFill>
                            <a:srgbClr val="051C2C"/>
                          </a:solidFill>
                          <a:latin typeface="Arial"/>
                        </a:rPr>
                        <a:t>Add policy checks to the deployment path of new pipelines.</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We have chosen the two or three policy types the strategy depends on most.</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Governance requirements are written per persona, not as a generic feature list.</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Policies are linked to the data they govern and their compliance is monitored.</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Stewardship work is tracked in one workflow, not by email and spreadsheets.</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We know which governance tools overlap and have a plan to consolidate them.</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Quality and supplier data rules differ by plant and live in local spreadsheets.</a:t>
                      </a:r>
                    </a:p>
                  </a:txBody>
                  <a:tcPr marL="95250" marR="95250" marT="38100" marB="38100" anchor="ctr">
                    <a:solidFill>
                      <a:srgbClr val="FFFFFF"/>
                    </a:solidFill>
                  </a:tcPr>
                </a:tc>
                <a:tc>
                  <a:txBody>
                    <a:bodyPr wrap="square"/>
                    <a:lstStyle/>
                    <a:p>
                      <a:r>
                        <a:rPr sz="900" b="0" i="0">
                          <a:solidFill>
                            <a:srgbClr val="051C2C"/>
                          </a:solidFill>
                          <a:latin typeface="Arial"/>
                        </a:rPr>
                        <a:t>Lead on quality policies; one stewardship workflow for product and supplier data across the five plants.</a:t>
                      </a:r>
                    </a:p>
                  </a:txBody>
                  <a:tcPr marL="95250" marR="95250" marT="38100" marB="38100" anchor="ctr">
                    <a:solidFill>
                      <a:srgbClr val="FFFFFF"/>
                    </a:solidFill>
                  </a:tcPr>
                </a:tc>
                <a:tc>
                  <a:txBody>
                    <a:bodyPr wrap="square"/>
                    <a:lstStyle/>
                    <a:p>
                      <a:r>
                        <a:rPr sz="900" b="0" i="0">
                          <a:solidFill>
                            <a:srgbClr val="051C2C"/>
                          </a:solidFill>
                          <a:latin typeface="Arial"/>
                        </a:rPr>
                        <a:t>Share of critical product data elements with published quality scores</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Supervisory findings on risk data aggregation; evidence is assembled by hand each quarter.</a:t>
                      </a:r>
                    </a:p>
                  </a:txBody>
                  <a:tcPr marL="95250" marR="95250" marT="38100" marB="38100" anchor="ctr">
                    <a:solidFill>
                      <a:srgbClr val="F6F7F9"/>
                    </a:solidFill>
                  </a:tcPr>
                </a:tc>
                <a:tc>
                  <a:txBody>
                    <a:bodyPr wrap="square"/>
                    <a:lstStyle/>
                    <a:p>
                      <a:r>
                        <a:rPr sz="900" b="0" i="0">
                          <a:solidFill>
                            <a:srgbClr val="051C2C"/>
                          </a:solidFill>
                          <a:latin typeface="Arial"/>
                        </a:rPr>
                        <a:t>Lead on quality, lineage and access; consolidate governance tooling so audit evidence comes from the platform.</a:t>
                      </a:r>
                    </a:p>
                  </a:txBody>
                  <a:tcPr marL="95250" marR="95250" marT="38100" marB="38100" anchor="ctr">
                    <a:solidFill>
                      <a:srgbClr val="F6F7F9"/>
                    </a:solidFill>
                  </a:tcPr>
                </a:tc>
                <a:tc>
                  <a:txBody>
                    <a:bodyPr wrap="square"/>
                    <a:lstStyle/>
                    <a:p>
                      <a:r>
                        <a:rPr sz="900" b="0" i="0">
                          <a:solidFill>
                            <a:srgbClr val="051C2C"/>
                          </a:solidFill>
                          <a:latin typeface="Arial"/>
                        </a:rPr>
                        <a:t>Days to produce supervisory evidence for a risk metric</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Loyalty data drives personalisation, but consent is recorded differently online and in store.</a:t>
                      </a:r>
                    </a:p>
                  </a:txBody>
                  <a:tcPr marL="95250" marR="95250" marT="38100" marB="38100" anchor="ctr">
                    <a:solidFill>
                      <a:srgbClr val="FFFFFF"/>
                    </a:solidFill>
                  </a:tcPr>
                </a:tc>
                <a:tc>
                  <a:txBody>
                    <a:bodyPr wrap="square"/>
                    <a:lstStyle/>
                    <a:p>
                      <a:r>
                        <a:rPr sz="900" b="0" i="0">
                          <a:solidFill>
                            <a:srgbClr val="051C2C"/>
                          </a:solidFill>
                          <a:latin typeface="Arial"/>
                        </a:rPr>
                        <a:t>Lead on privacy and access: one consent policy enforced wherever customer data is used.</a:t>
                      </a:r>
                    </a:p>
                  </a:txBody>
                  <a:tcPr marL="95250" marR="95250" marT="38100" marB="38100" anchor="ctr">
                    <a:solidFill>
                      <a:srgbClr val="FFFFFF"/>
                    </a:solidFill>
                  </a:tcPr>
                </a:tc>
                <a:tc>
                  <a:txBody>
                    <a:bodyPr wrap="square"/>
                    <a:lstStyle/>
                    <a:p>
                      <a:r>
                        <a:rPr sz="900" b="0" i="0">
                          <a:solidFill>
                            <a:srgbClr val="051C2C"/>
                          </a:solidFill>
                          <a:latin typeface="Arial"/>
                        </a:rPr>
                        <a:t>Share of personalised campaigns checked against recorded consent</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A privacy incident and a coding audit put data governance on the board agenda.</a:t>
                      </a:r>
                    </a:p>
                  </a:txBody>
                  <a:tcPr marL="95250" marR="95250" marT="38100" marB="38100" anchor="ctr">
                    <a:solidFill>
                      <a:srgbClr val="F6F7F9"/>
                    </a:solidFill>
                  </a:tcPr>
                </a:tc>
                <a:tc>
                  <a:txBody>
                    <a:bodyPr wrap="square"/>
                    <a:lstStyle/>
                    <a:p>
                      <a:r>
                        <a:rPr sz="900" b="0" i="0">
                          <a:solidFill>
                            <a:srgbClr val="051C2C"/>
                          </a:solidFill>
                          <a:latin typeface="Arial"/>
                        </a:rPr>
                        <a:t>Lead on privacy, security and quality; classify patient data first and report policy health to the board.</a:t>
                      </a:r>
                    </a:p>
                  </a:txBody>
                  <a:tcPr marL="95250" marR="95250" marT="38100" marB="38100" anchor="ctr">
                    <a:solidFill>
                      <a:srgbClr val="F6F7F9"/>
                    </a:solidFill>
                  </a:tcPr>
                </a:tc>
                <a:tc>
                  <a:txBody>
                    <a:bodyPr wrap="square"/>
                    <a:lstStyle/>
                    <a:p>
                      <a:r>
                        <a:rPr sz="900" b="0" i="0">
                          <a:solidFill>
                            <a:srgbClr val="051C2C"/>
                          </a:solidFill>
                          <a:latin typeface="Arial"/>
                        </a:rPr>
                        <a:t>Share of patient data assets classified with enforced access policies</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Consent records are incomplete across three billing and CRM stacks.</a:t>
                      </a:r>
                    </a:p>
                  </a:txBody>
                  <a:tcPr marL="95250" marR="95250" marT="38100" marB="38100" anchor="ctr">
                    <a:solidFill>
                      <a:srgbClr val="FFFFFF"/>
                    </a:solidFill>
                  </a:tcPr>
                </a:tc>
                <a:tc>
                  <a:txBody>
                    <a:bodyPr wrap="square"/>
                    <a:lstStyle/>
                    <a:p>
                      <a:r>
                        <a:rPr sz="900" b="0" i="0">
                          <a:solidFill>
                            <a:srgbClr val="051C2C"/>
                          </a:solidFill>
                          <a:latin typeface="Arial"/>
                        </a:rPr>
                        <a:t>Lead on privacy and retention; resolve consent per customer and enforce it in every campaign and model.</a:t>
                      </a:r>
                    </a:p>
                  </a:txBody>
                  <a:tcPr marL="95250" marR="95250" marT="38100" marB="38100" anchor="ctr">
                    <a:solidFill>
                      <a:srgbClr val="FFFFFF"/>
                    </a:solidFill>
                  </a:tcPr>
                </a:tc>
                <a:tc>
                  <a:txBody>
                    <a:bodyPr wrap="square"/>
                    <a:lstStyle/>
                    <a:p>
                      <a:r>
                        <a:rPr sz="900" b="0" i="0">
                          <a:solidFill>
                            <a:srgbClr val="051C2C"/>
                          </a:solidFill>
                          <a:latin typeface="Arial"/>
                        </a:rPr>
                        <a:t>Share of active customers with a complete, resolved consent record</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The conduct supervisor expects evidence of fair pricing and claims handling.</a:t>
                      </a:r>
                    </a:p>
                  </a:txBody>
                  <a:tcPr marL="95250" marR="95250" marT="38100" marB="38100" anchor="ctr">
                    <a:solidFill>
                      <a:srgbClr val="F6F7F9"/>
                    </a:solidFill>
                  </a:tcPr>
                </a:tc>
                <a:tc>
                  <a:txBody>
                    <a:bodyPr wrap="square"/>
                    <a:lstStyle/>
                    <a:p>
                      <a:r>
                        <a:rPr sz="900" b="0" i="0">
                          <a:solidFill>
                            <a:srgbClr val="051C2C"/>
                          </a:solidFill>
                          <a:latin typeface="Arial"/>
                        </a:rPr>
                        <a:t>Lead on ethics and quality: oversight of pricing and fraud models, with lineage and decision audit trails.</a:t>
                      </a:r>
                    </a:p>
                  </a:txBody>
                  <a:tcPr marL="95250" marR="95250" marT="38100" marB="38100" anchor="ctr">
                    <a:solidFill>
                      <a:srgbClr val="F6F7F9"/>
                    </a:solidFill>
                  </a:tcPr>
                </a:tc>
                <a:tc>
                  <a:txBody>
                    <a:bodyPr wrap="square"/>
                    <a:lstStyle/>
                    <a:p>
                      <a:r>
                        <a:rPr sz="900" b="0" i="0">
                          <a:solidFill>
                            <a:srgbClr val="051C2C"/>
                          </a:solidFill>
                          <a:latin typeface="Arial"/>
                        </a:rPr>
                        <a:t>Share of pricing and claims models with documented oversight and lineage</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267200"/>
        </p:xfrm>
        <a:graphic>
          <a:graphicData uri="http://schemas.openxmlformats.org/drawingml/2006/table">
            <a:tbl>
              <a:tblPr firstRow="1" bandRow="1">
                <a:tableStyleId>{5C22544A-7EE6-4342-B048-85BDC9FD1C3A}</a:tableStyleId>
              </a:tblPr>
              <a:tblGrid>
                <a:gridCol w="2793076"/>
                <a:gridCol w="6783185"/>
                <a:gridCol w="1396538"/>
              </a:tblGrid>
              <a:tr h="5334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33400">
                <a:tc>
                  <a:txBody>
                    <a:bodyPr wrap="square"/>
                    <a:lstStyle/>
                    <a:p>
                      <a:r>
                        <a:rPr sz="975" b="0" i="0">
                          <a:solidFill>
                            <a:srgbClr val="051C2C"/>
                          </a:solidFill>
                          <a:latin typeface="Arial"/>
                        </a:rPr>
                        <a:t>Policies under management</a:t>
                      </a:r>
                    </a:p>
                  </a:txBody>
                  <a:tcPr marL="95250" marR="95250" marT="38100" marB="38100" anchor="ctr">
                    <a:solidFill>
                      <a:srgbClr val="FFFFFF"/>
                    </a:solidFill>
                  </a:tcPr>
                </a:tc>
                <a:tc>
                  <a:txBody>
                    <a:bodyPr wrap="square"/>
                    <a:lstStyle/>
                    <a:p>
                      <a:r>
                        <a:rPr sz="975" b="0" i="0">
                          <a:solidFill>
                            <a:srgbClr val="051C2C"/>
                          </a:solidFill>
                          <a:latin typeface="Arial"/>
                        </a:rPr>
                        <a:t>Share of priority policies authored, owned and linked to data in the platform</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Classification coverage</a:t>
                      </a:r>
                    </a:p>
                  </a:txBody>
                  <a:tcPr marL="95250" marR="95250" marT="38100" marB="38100" anchor="ctr">
                    <a:solidFill>
                      <a:srgbClr val="F6F7F9"/>
                    </a:solidFill>
                  </a:tcPr>
                </a:tc>
                <a:tc>
                  <a:txBody>
                    <a:bodyPr wrap="square"/>
                    <a:lstStyle/>
                    <a:p>
                      <a:r>
                        <a:rPr sz="975" b="0" i="0">
                          <a:solidFill>
                            <a:srgbClr val="051C2C"/>
                          </a:solidFill>
                          <a:latin typeface="Arial"/>
                        </a:rPr>
                        <a:t>Share of sensitive data assets classified automatically</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Issue closure time</a:t>
                      </a:r>
                    </a:p>
                  </a:txBody>
                  <a:tcPr marL="95250" marR="95250" marT="38100" marB="38100" anchor="ctr">
                    <a:solidFill>
                      <a:srgbClr val="FFFFFF"/>
                    </a:solidFill>
                  </a:tcPr>
                </a:tc>
                <a:tc>
                  <a:txBody>
                    <a:bodyPr wrap="square"/>
                    <a:lstStyle/>
                    <a:p>
                      <a:r>
                        <a:rPr sz="975" b="0" i="0">
                          <a:solidFill>
                            <a:srgbClr val="051C2C"/>
                          </a:solidFill>
                          <a:latin typeface="Arial"/>
                        </a:rPr>
                        <a:t>Median days to close a data issue in the stewardship workflow</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33400">
                <a:tc>
                  <a:txBody>
                    <a:bodyPr wrap="square"/>
                    <a:lstStyle/>
                    <a:p>
                      <a:r>
                        <a:rPr sz="975" b="0" i="0">
                          <a:solidFill>
                            <a:srgbClr val="051C2C"/>
                          </a:solidFill>
                          <a:latin typeface="Arial"/>
                        </a:rPr>
                        <a:t>Tools consolidated</a:t>
                      </a:r>
                    </a:p>
                  </a:txBody>
                  <a:tcPr marL="95250" marR="95250" marT="38100" marB="38100" anchor="ctr">
                    <a:solidFill>
                      <a:srgbClr val="F6F7F9"/>
                    </a:solidFill>
                  </a:tcPr>
                </a:tc>
                <a:tc>
                  <a:txBody>
                    <a:bodyPr wrap="square"/>
                    <a:lstStyle/>
                    <a:p>
                      <a:r>
                        <a:rPr sz="975" b="0" i="0">
                          <a:solidFill>
                            <a:srgbClr val="051C2C"/>
                          </a:solidFill>
                          <a:latin typeface="Arial"/>
                        </a:rPr>
                        <a:t>Governance tools and spreadsheets retired against the plan</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33400">
                <a:tc>
                  <a:txBody>
                    <a:bodyPr wrap="square"/>
                    <a:lstStyle/>
                    <a:p>
                      <a:r>
                        <a:rPr sz="975" b="0" i="0">
                          <a:solidFill>
                            <a:srgbClr val="051C2C"/>
                          </a:solidFill>
                          <a:latin typeface="Arial"/>
                        </a:rPr>
                        <a:t>Policy compliance score</a:t>
                      </a:r>
                    </a:p>
                  </a:txBody>
                  <a:tcPr marL="95250" marR="95250" marT="38100" marB="38100" anchor="ctr">
                    <a:solidFill>
                      <a:srgbClr val="FFFFFF"/>
                    </a:solidFill>
                  </a:tcPr>
                </a:tc>
                <a:tc>
                  <a:txBody>
                    <a:bodyPr wrap="square"/>
                    <a:lstStyle/>
                    <a:p>
                      <a:r>
                        <a:rPr sz="975" b="0" i="0">
                          <a:solidFill>
                            <a:srgbClr val="051C2C"/>
                          </a:solidFill>
                          <a:latin typeface="Arial"/>
                        </a:rPr>
                        <a:t>Share of monitored checks passing, by domain and policy type</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33400">
                <a:tc>
                  <a:txBody>
                    <a:bodyPr wrap="square"/>
                    <a:lstStyle/>
                    <a:p>
                      <a:r>
                        <a:rPr sz="975" b="0" i="0">
                          <a:solidFill>
                            <a:srgbClr val="051C2C"/>
                          </a:solidFill>
                          <a:latin typeface="Arial"/>
                        </a:rPr>
                        <a:t>Audit evidence effort</a:t>
                      </a:r>
                    </a:p>
                  </a:txBody>
                  <a:tcPr marL="95250" marR="95250" marT="38100" marB="38100" anchor="ctr">
                    <a:solidFill>
                      <a:srgbClr val="F6F7F9"/>
                    </a:solidFill>
                  </a:tcPr>
                </a:tc>
                <a:tc>
                  <a:txBody>
                    <a:bodyPr wrap="square"/>
                    <a:lstStyle/>
                    <a:p>
                      <a:r>
                        <a:rPr sz="975" b="0" i="0">
                          <a:solidFill>
                            <a:srgbClr val="051C2C"/>
                          </a:solidFill>
                          <a:latin typeface="Arial"/>
                        </a:rPr>
                        <a:t>Person-days to produce evidence for a regulatory or internal audit</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r h="533400">
                <a:tc>
                  <a:txBody>
                    <a:bodyPr wrap="square"/>
                    <a:lstStyle/>
                    <a:p>
                      <a:r>
                        <a:rPr sz="975" b="0" i="0">
                          <a:solidFill>
                            <a:srgbClr val="051C2C"/>
                          </a:solidFill>
                          <a:latin typeface="Arial"/>
                        </a:rPr>
                        <a:t>Trust in data</a:t>
                      </a:r>
                    </a:p>
                  </a:txBody>
                  <a:tcPr marL="95250" marR="95250" marT="38100" marB="38100" anchor="ctr">
                    <a:solidFill>
                      <a:srgbClr val="FFFFFF"/>
                    </a:solidFill>
                  </a:tcPr>
                </a:tc>
                <a:tc>
                  <a:txBody>
                    <a:bodyPr wrap="square"/>
                    <a:lstStyle/>
                    <a:p>
                      <a:r>
                        <a:rPr sz="975" b="0" i="0">
                          <a:solidFill>
                            <a:srgbClr val="051C2C"/>
                          </a:solidFill>
                          <a:latin typeface="Arial"/>
                        </a:rPr>
                        <a:t>Share of surveyed users who trust the data they use for decisions</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Feature-list buying</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162" b="0" i="0">
                <a:solidFill>
                  <a:srgbClr val="5B6772"/>
                </a:solidFill>
                <a:latin typeface="Arial"/>
              </a:rPr>
              <a:t>The platform is chosen on the longest feature list. Counter-move: Score options against persona requirements weighted by the priority policies.</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All policies at once</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155" b="0" i="0">
                <a:solidFill>
                  <a:srgbClr val="5B6772"/>
                </a:solidFill>
                <a:latin typeface="Arial"/>
              </a:rPr>
              <a:t>Six policy programmes start together and none finishes. Counter-move: Lead with two or three policy types tied to the strategy; sequence the rest.</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One more tool</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192" b="0" i="0">
                <a:solidFill>
                  <a:srgbClr val="5B6772"/>
                </a:solidFill>
                <a:latin typeface="Arial"/>
              </a:rPr>
              <a:t>A new platform is added but the old tools stay. Counter-move: Plan retirement by domain and track tools consolidated on the scorecard.</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Governance by documents</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177" b="0" i="0">
                <a:solidFill>
                  <a:srgbClr val="5B6772"/>
                </a:solidFill>
                <a:latin typeface="Arial"/>
              </a:rPr>
              <a:t>Policies exist but are never enforced or measured. Counter-move: Link each policy to data, monitor compliance and report it to the forums.</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Stewards without time</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185" b="0" i="0">
                <a:solidFill>
                  <a:srgbClr val="5B6772"/>
                </a:solidFill>
                <a:latin typeface="Arial"/>
              </a:rPr>
              <a:t>Stewardship is added to day jobs with no capacity. Counter-move: Size stewardship effort per domain and agree it with the domain owner.</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282" b="1" i="0">
                <a:solidFill>
                  <a:srgbClr val="051C2C"/>
                </a:solidFill>
                <a:latin typeface="Arial"/>
              </a:rPr>
              <a:t>Days 1-30: Inventory and prioritise</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List governance tools, spreadsheets and manual processes</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Choose the priority policy types with the executive council</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Name owners and stewards for the first domain</a:t>
            </a:r>
          </a:p>
        </p:txBody>
      </p:sp>
      <p:sp>
        <p:nvSpPr>
          <p:cNvPr id="13" name="Rectangle 12"/>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89450" y="1676400"/>
            <a:ext cx="3213100" cy="476250"/>
          </a:xfrm>
          <a:prstGeom prst="rect">
            <a:avLst/>
          </a:prstGeom>
          <a:noFill/>
        </p:spPr>
        <p:txBody>
          <a:bodyPr wrap="square" lIns="0" rIns="0" tIns="0" bIns="0" anchor="t">
            <a:spAutoFit/>
          </a:bodyPr>
          <a:lstStyle/>
          <a:p>
            <a:pPr algn="l"/>
            <a:r>
              <a:rPr sz="1267" b="1" i="0">
                <a:solidFill>
                  <a:srgbClr val="051C2C"/>
                </a:solidFill>
                <a:latin typeface="Arial"/>
              </a:rPr>
              <a:t>Days 31-60: Requirements and scoring</a:t>
            </a:r>
          </a:p>
        </p:txBody>
      </p:sp>
      <p:sp>
        <p:nvSpPr>
          <p:cNvPr id="16" name="Rectangle 15"/>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6418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Write persona requirement checklists</a:t>
            </a:r>
          </a:p>
        </p:txBody>
      </p:sp>
      <p:sp>
        <p:nvSpPr>
          <p:cNvPr id="18" name="Rectangle 17"/>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Score the current estate and candidate options</a:t>
            </a:r>
          </a:p>
        </p:txBody>
      </p:sp>
      <p:sp>
        <p:nvSpPr>
          <p:cNvPr id="20" name="Rectangle 19"/>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the consolidation plan and the first domain</a:t>
            </a:r>
          </a:p>
        </p:txBody>
      </p:sp>
      <p:sp>
        <p:nvSpPr>
          <p:cNvPr id="22" name="Rectangle 21"/>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97850" y="1676400"/>
            <a:ext cx="3213100" cy="476250"/>
          </a:xfrm>
          <a:prstGeom prst="rect">
            <a:avLst/>
          </a:prstGeom>
          <a:noFill/>
        </p:spPr>
        <p:txBody>
          <a:bodyPr wrap="square" lIns="0" rIns="0" tIns="0" bIns="0" anchor="t">
            <a:spAutoFit/>
          </a:bodyPr>
          <a:lstStyle/>
          <a:p>
            <a:pPr algn="l"/>
            <a:r>
              <a:rPr sz="1350" b="1" i="0">
                <a:solidFill>
                  <a:srgbClr val="051C2C"/>
                </a:solidFill>
                <a:latin typeface="Arial"/>
              </a:rPr>
              <a:t>Days 61-90: First domain live</a:t>
            </a:r>
          </a:p>
        </p:txBody>
      </p:sp>
      <p:sp>
        <p:nvSpPr>
          <p:cNvPr id="25" name="Rectangle 24"/>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50250" y="2266950"/>
            <a:ext cx="3060700" cy="666750"/>
          </a:xfrm>
          <a:prstGeom prst="rect">
            <a:avLst/>
          </a:prstGeom>
          <a:noFill/>
        </p:spPr>
        <p:txBody>
          <a:bodyPr wrap="square" lIns="0" rIns="0" tIns="0" bIns="0" anchor="t">
            <a:spAutoFit/>
          </a:bodyPr>
          <a:lstStyle/>
          <a:p>
            <a:pPr algn="l"/>
            <a:r>
              <a:rPr sz="1125" b="0" i="0">
                <a:solidFill>
                  <a:srgbClr val="051C2C"/>
                </a:solidFill>
                <a:latin typeface="Arial"/>
              </a:rPr>
              <a:t>Move priority policies for one domain into the platform</a:t>
            </a:r>
          </a:p>
        </p:txBody>
      </p:sp>
      <p:sp>
        <p:nvSpPr>
          <p:cNvPr id="27" name="Rectangle 26"/>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502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Start the stewardship workflow and quality scores</a:t>
            </a:r>
          </a:p>
        </p:txBody>
      </p:sp>
      <p:sp>
        <p:nvSpPr>
          <p:cNvPr id="29" name="Rectangle 28"/>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Retire the first redundant tool</a:t>
            </a:r>
          </a:p>
        </p:txBody>
      </p:sp>
      <p:sp>
        <p:nvSpPr>
          <p:cNvPr id="31" name="Rectangle 30"/>
          <p:cNvSpPr/>
          <p:nvPr/>
        </p:nvSpPr>
        <p:spPr>
          <a:xfrm>
            <a:off x="8197850" y="43624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350250" y="4267200"/>
            <a:ext cx="3060700" cy="666750"/>
          </a:xfrm>
          <a:prstGeom prst="rect">
            <a:avLst/>
          </a:prstGeom>
          <a:noFill/>
        </p:spPr>
        <p:txBody>
          <a:bodyPr wrap="square" lIns="0" rIns="0" tIns="0" bIns="0" anchor="t">
            <a:spAutoFit/>
          </a:bodyPr>
          <a:lstStyle/>
          <a:p>
            <a:pPr algn="l"/>
            <a:r>
              <a:rPr sz="1125" b="0" i="0">
                <a:solidFill>
                  <a:srgbClr val="051C2C"/>
                </a:solidFill>
                <a:latin typeface="Arial"/>
              </a:rPr>
              <a:t>Report policy health at the monthly review</a:t>
            </a:r>
          </a:p>
        </p:txBody>
      </p:sp>
      <p:sp>
        <p:nvSpPr>
          <p:cNvPr id="33" name="TextBox 3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34" name="TextBox 3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35" name="Rectangle 3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GOVERNANCE PLATFORM</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Governance Gate</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080" b="0" i="0">
                <a:solidFill>
                  <a:srgbClr val="5B6772"/>
                </a:solidFill>
                <a:latin typeface="Arial"/>
              </a:rPr>
              <a:t>Identity and access, classification, privacy, policy and compliance checks, approvals and audit before anything is executed.</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Enterprise Discovery Engine</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Automatic classification, lineage including SQL lineage, ownership and criticality across sources.</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07" b="1" i="0">
                <a:solidFill>
                  <a:srgbClr val="051C2C"/>
                </a:solidFill>
                <a:latin typeface="Arial"/>
              </a:rPr>
              <a:t>Semantic and Ontology Construction</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A governed glossary and ontology editor with maker-checker approval and provenance on every object.</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Outcome and Observability</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Measures outcomes against baselines, so policy health and its effect can be reported to the forums.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scikiq.org/data-strategy#track-governance</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Governance platform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