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TRACKS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Capabilities and gaps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Assess each data capability twice: where it is today, and where the chosen value proposition actually needs it to be. The gaps that matter become the roadmap; the rest are deliberately left alone.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TRACK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Fix only the gaps the chosen value proposition depends on, and write down the gaps you are deliberately leaving open.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WHERE IT PLUGS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Part of stage 1: Baseline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92" b="0" i="0">
                <a:solidFill>
                  <a:srgbClr val="5B6772"/>
                </a:solidFill>
                <a:latin typeface="Arial"/>
              </a:rPr>
              <a:t>Maturity assessments usually produce a long list of weaknesses and an implied instruction to fix them all. That spreads money thin and ignores the strategy. Comparing current capability with the level the strategy requires turns a maturity score into a set of choices: invest where a gap blocks a strategic goal, hold where the capability is good enough, and stop over-investing where it already exceeds what is needed.</a:t>
            </a:r>
          </a:p>
        </p:txBody>
      </p:sp>
      <p:sp>
        <p:nvSpPr>
          <p:cNvPr id="5" name="Pentagon 4"/>
          <p:cNvSpPr/>
          <p:nvPr/>
        </p:nvSpPr>
        <p:spPr>
          <a:xfrm>
            <a:off x="609600" y="1981200"/>
            <a:ext cx="1781175" cy="742950"/>
          </a:xfrm>
          <a:prstGeom prst="homePlat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rial"/>
              </a:rPr>
              <a:t>1  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  <a:latin typeface="Arial"/>
              </a:rPr>
              <a:t>Where are we now?</a:t>
            </a:r>
          </a:p>
        </p:txBody>
      </p:sp>
      <p:sp>
        <p:nvSpPr>
          <p:cNvPr id="8" name="Chevron 7"/>
          <p:cNvSpPr/>
          <p:nvPr/>
        </p:nvSpPr>
        <p:spPr>
          <a:xfrm>
            <a:off x="2447925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95575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2  Anchor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5575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What does the business need?</a:t>
            </a:r>
          </a:p>
        </p:txBody>
      </p:sp>
      <p:sp>
        <p:nvSpPr>
          <p:cNvPr id="11" name="Chevron 10"/>
          <p:cNvSpPr/>
          <p:nvPr/>
        </p:nvSpPr>
        <p:spPr>
          <a:xfrm>
            <a:off x="4286250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33900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3  Prioritise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3900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Where will data create the most value?</a:t>
            </a:r>
          </a:p>
        </p:txBody>
      </p:sp>
      <p:sp>
        <p:nvSpPr>
          <p:cNvPr id="14" name="Chevron 13"/>
          <p:cNvSpPr/>
          <p:nvPr/>
        </p:nvSpPr>
        <p:spPr>
          <a:xfrm>
            <a:off x="6124575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2225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4  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2225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What must be true to deliver it?</a:t>
            </a:r>
          </a:p>
        </p:txBody>
      </p:sp>
      <p:sp>
        <p:nvSpPr>
          <p:cNvPr id="17" name="Chevron 16"/>
          <p:cNvSpPr/>
          <p:nvPr/>
        </p:nvSpPr>
        <p:spPr>
          <a:xfrm>
            <a:off x="7962900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10550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5  Sequence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10550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In what order, and how will we know?</a:t>
            </a:r>
          </a:p>
        </p:txBody>
      </p:sp>
      <p:sp>
        <p:nvSpPr>
          <p:cNvPr id="20" name="Chevron 19"/>
          <p:cNvSpPr/>
          <p:nvPr/>
        </p:nvSpPr>
        <p:spPr>
          <a:xfrm>
            <a:off x="9801225" y="1981200"/>
            <a:ext cx="1781175" cy="742950"/>
          </a:xfrm>
          <a:prstGeom prst="chevron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48875" y="2076450"/>
            <a:ext cx="136207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51C2C"/>
                </a:solidFill>
                <a:latin typeface="Arial"/>
              </a:rPr>
              <a:t>6  Mobilise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48875" y="2324100"/>
            <a:ext cx="1362075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How do we bring people with us?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2971800"/>
            <a:ext cx="857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QUESTIONS THIS TRACK ANSWERS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34004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9150" y="32766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Which capabilities does our chosen value proposition depend on most?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38957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9150" y="37719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Where is each capability today, on evidence rather than opinion?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600" y="43910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9150" y="42672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What level does the strategy actually need for each, not the highest possible level?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9600" y="48863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9150" y="47625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Which gaps block a strategic goal now, and which can wait?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5381625"/>
            <a:ext cx="85725" cy="8572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9150" y="5257800"/>
            <a:ext cx="10287000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Where are we over-invested relative to what the strategy needs?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2857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0" b="0" i="0">
                <a:solidFill>
                  <a:srgbClr val="2251FF"/>
                </a:solidFill>
                <a:latin typeface="Georgia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9500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900" b="0" i="0">
                <a:solidFill>
                  <a:srgbClr val="051C2C"/>
                </a:solidFill>
                <a:latin typeface="Georgia"/>
              </a:rPr>
              <a:t>The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15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5B6772"/>
                </a:solidFill>
                <a:latin typeface="Arial"/>
              </a:rPr>
              <a:t>Compare what you have with what the strategy needs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From assessment to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Five steps turn a maturity score into strategic choices.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Choose the capabilities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19" b="0" i="0">
                <a:solidFill>
                  <a:srgbClr val="5B6772"/>
                </a:solidFill>
                <a:latin typeface="Arial"/>
              </a:rPr>
              <a:t>Use a short, stable list that covers strategy, governance, meaning, quality, integration, analytics, people and operating model.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70700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30830" y="2476500"/>
            <a:ext cx="208788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8323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8323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323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Score today on 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8323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47" b="0" i="0">
                <a:solidFill>
                  <a:srgbClr val="5B6772"/>
                </a:solidFill>
                <a:latin typeface="Arial"/>
              </a:rPr>
              <a:t>Rate each capability on a five-level scale, citing artefacts and examples, not impressions.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92823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5206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20446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0446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46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Set the needed level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0446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For each capability, decide the level the value proposition requires within the strategy horizon.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7149464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73289" y="2476500"/>
            <a:ext cx="208788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425689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25689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25689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Classify the gap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25689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Mark each capability as ahead of need, on target, or short of need.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937069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494520" y="2476500"/>
            <a:ext cx="208788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64692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4692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6920" y="3200400"/>
            <a:ext cx="178308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Prioritise and sequence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46920" y="3810000"/>
            <a:ext cx="178308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5" b="0" i="0">
                <a:solidFill>
                  <a:srgbClr val="5B6772"/>
                </a:solidFill>
                <a:latin typeface="Arial"/>
              </a:rPr>
              <a:t>Turn only the gaps that block strategic goals into roadmap items with owners and measures.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The needed level is a strategic choice; debate it with theme owners, not just the data team.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Three states, three responses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56000" cy="4171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Ahead of need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038350"/>
            <a:ext cx="3213100" cy="350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Capability exceeds what the strategy requires. Hold investment steady or redeploy effort to a gap.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504950"/>
            <a:ext cx="3556000" cy="4171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180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94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On target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9450" y="2038350"/>
            <a:ext cx="3213100" cy="350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Capability matches the need. Sustain it, monitor it, and avoid gold-plating.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6400" y="1504950"/>
            <a:ext cx="3556000" cy="4171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264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78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Short of need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7850" y="2038350"/>
            <a:ext cx="3213100" cy="350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92" b="0" i="0">
                <a:solidFill>
                  <a:srgbClr val="5B6772"/>
                </a:solidFill>
                <a:latin typeface="Arial"/>
              </a:rPr>
              <a:t>Capability falls below what the strategy requires. Fix it if a strategic goal depends on it; otherwise record it as an accepted gap.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Reporting all three states keeps the conversation balanced and makes over-investment visible.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needed level depends on the value proposition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Illustrative emphasis: the same capability can need a different level under each role.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28800"/>
          <a:ext cx="109728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Foundation leads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Enabler leads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Growth engine leads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Governance and trust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High: certified and controlled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Medium: core shared, rest fit for purpose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Medium: guardrails, tight at go-live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Metadata and meaning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High: full lineage and glossary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Medium: around priority processes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Medium: discoverability first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quality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 across reported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 in the processes served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Variable: good enough to test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Integration and architecture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High: resilient and standard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Medium: process-shaped products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High: fast access to new data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Analytics and AI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Low to medium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Medium to high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People and literacy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Engineering and operations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Domain and process skills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science and product skills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Do not set every capability to the top level; the strategy needs a profile, not a perfect score.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Prioritise the gaps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Plot each gap by how much the strategy depends on it and how large it is.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1828800"/>
            <a:ext cx="5219700" cy="1704975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00150" y="1962150"/>
            <a:ext cx="48768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Quick fixes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0150" y="2266950"/>
            <a:ext cx="4876800" cy="1171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Close these early; they unblock strategic goals at modest cost.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362700" y="1828800"/>
            <a:ext cx="5219700" cy="1704975"/>
          </a:xfrm>
          <a:prstGeom prst="rect">
            <a:avLst/>
          </a:prstGeom>
          <a:solidFill>
            <a:srgbClr val="DCE4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62150"/>
            <a:ext cx="48768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2251FF"/>
                </a:solidFill>
                <a:latin typeface="Arial"/>
              </a:rPr>
              <a:t>Strategic programmes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4150" y="2266950"/>
            <a:ext cx="4876800" cy="1171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Fund as roadmap programmes with owners, stage gates and measures.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28700" y="3648075"/>
            <a:ext cx="5219700" cy="1704975"/>
          </a:xfrm>
          <a:prstGeom prst="rect">
            <a:avLst/>
          </a:prstGeom>
          <a:solidFill>
            <a:srgbClr val="F6F7F9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00150" y="3781425"/>
            <a:ext cx="48768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Monitor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0150" y="4086225"/>
            <a:ext cx="4876800" cy="1171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Accept for now; review at the next refresh.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62700" y="3648075"/>
            <a:ext cx="5219700" cy="1704975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4150" y="3781425"/>
            <a:ext cx="48768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25" b="1" i="0">
                <a:solidFill>
                  <a:srgbClr val="051C2C"/>
                </a:solidFill>
                <a:latin typeface="Arial"/>
              </a:rPr>
              <a:t>Accepted gaps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4150" y="4086225"/>
            <a:ext cx="4876800" cy="1171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Record the decision not to fix and the risk it carries; revisit if the strategy changes.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5350" y="1828800"/>
            <a:ext cx="19050" cy="35242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28700" y="5448300"/>
            <a:ext cx="10553700" cy="1905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28700" y="5486400"/>
            <a:ext cx="52768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Small gap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5550" y="5486400"/>
            <a:ext cx="52768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>
                <a:solidFill>
                  <a:srgbClr val="051C2C"/>
                </a:solidFill>
                <a:latin typeface="Arial"/>
              </a:rPr>
              <a:t>Large gap  &gt;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-342900" y="2781300"/>
            <a:ext cx="2095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 i="0">
                <a:solidFill>
                  <a:srgbClr val="051C2C"/>
                </a:solidFill>
                <a:latin typeface="Arial"/>
              </a:rPr>
              <a:t>Strategy depends on it a lot  &gt;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342900" y="4305300"/>
            <a:ext cx="2095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5B6772"/>
                </a:solidFill>
                <a:latin typeface="Arial"/>
              </a:rPr>
              <a:t>Strategy depends on it a little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Writing down the accepted gaps is as important as funding the strategic programmes.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Scoring on evidence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5372100" cy="40767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6954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Evidence that counts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2764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1717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Artefacts in use: policies, definitions, lineage, service levels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2886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2781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Measured results: quality scores, access times, adoption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8200" y="3495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8700" y="3390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Decisions changed by the capability, with examples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4105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8700" y="4000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Independent views from business users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0300" y="1504950"/>
            <a:ext cx="5372100" cy="40767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16954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Evidence that does not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38900" y="22764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29400" y="21717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Tools purchased but not adopted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38900" y="28860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27813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Plans and roadmaps not yet delivered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38900" y="3495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29400" y="3390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The data team's own optimism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38900" y="4105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29400" y="4000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One strong team generalised to the whole organisation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Score the weakest common practice, not the best example, or the gap will be hidden.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2857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0" b="0" i="0">
                <a:solidFill>
                  <a:srgbClr val="2251FF"/>
                </a:solidFill>
                <a:latin typeface="Georgia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9500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900" b="0" i="0">
                <a:solidFill>
                  <a:srgbClr val="051C2C"/>
                </a:solidFill>
                <a:latin typeface="Georgia"/>
              </a:rPr>
              <a:t>Tools and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15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5B6772"/>
                </a:solidFill>
                <a:latin typeface="Arial"/>
              </a:rPr>
              <a:t>Score it, measure it, see it in six industries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Capability gap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30" b="0" i="0">
                <a:solidFill>
                  <a:srgbClr val="5B6772"/>
                </a:solidFill>
                <a:latin typeface="Arial"/>
              </a:rPr>
              <a:t>Set where each capability is today and the level your strategy needs. Gaps that matter rise to the top. Defaults are placeholders: replace them with your own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7185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1 Ad hoc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680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2 Emerging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175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3 Defined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8670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4 Managed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1650" y="200025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25" b="0" i="0">
                <a:solidFill>
                  <a:srgbClr val="8A949E"/>
                </a:solidFill>
                <a:latin typeface="Arial"/>
              </a:rPr>
              <a:t>5 Optimised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2305050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3900" y="2305050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Strategy and 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43350" y="2513409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48300" y="2494359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72475" y="2437209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72100" y="2446734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53650" y="2305050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" y="2778918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3900" y="2778918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Governance and trust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43350" y="2987278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48300" y="2968228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72475" y="2911078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372100" y="2920603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53650" y="2778918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600" y="3252787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3900" y="3252787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Metadata and meaning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43350" y="3461146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943350" y="3442096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867525" y="3384946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867150" y="3394471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153650" y="3252787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09600" y="3726656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23900" y="3726656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Data quality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43350" y="3935015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48300" y="3915965"/>
            <a:ext cx="300990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72475" y="3858815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372100" y="3868340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153650" y="3726656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9600" y="4200525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23900" y="4200525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Integration and architecture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943350" y="4408884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867525" y="4332684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877050" y="4342209"/>
            <a:ext cx="152400" cy="1524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153650" y="4200525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2251FF"/>
                </a:solidFill>
                <a:latin typeface="Arial"/>
              </a:rPr>
              <a:t>Matches need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09600" y="4674393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23900" y="4674393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Analytics and AI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43350" y="4882753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448300" y="4863703"/>
            <a:ext cx="15049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867525" y="4806553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5372100" y="4816078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153650" y="4674393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9600" y="5148262"/>
            <a:ext cx="10972800" cy="4357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23900" y="5148262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People and literacy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43350" y="5356621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448300" y="5337571"/>
            <a:ext cx="15049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867525" y="5280421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5372100" y="5289946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153650" y="5148262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09600" y="5622131"/>
            <a:ext cx="10972800" cy="435768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23900" y="5622131"/>
            <a:ext cx="314325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Operating model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943350" y="5830490"/>
            <a:ext cx="6019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5448300" y="5811440"/>
            <a:ext cx="1504950" cy="47625"/>
          </a:xfrm>
          <a:prstGeom prst="rect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867525" y="5754290"/>
            <a:ext cx="171450" cy="1714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C826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5372100" y="5763815"/>
            <a:ext cx="152400" cy="152400"/>
          </a:xfrm>
          <a:prstGeom prst="ellipse">
            <a:avLst/>
          </a:prstGeom>
          <a:solidFill>
            <a:srgbClr val="C826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153650" y="5622131"/>
            <a:ext cx="1333500" cy="43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75" b="1" i="0">
                <a:solidFill>
                  <a:srgbClr val="C8262D"/>
                </a:solidFill>
                <a:latin typeface="Arial"/>
              </a:rPr>
              <a:t>Gap: fix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9600" y="6153150"/>
            <a:ext cx="857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Filled dot: current level. Open dot: level the strategy needs. Illustrative defaults; score your own.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TOOL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Closing the gaps that matter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0234"/>
                <a:gridCol w="4162096"/>
                <a:gridCol w="454046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What it covers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First fix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Strategy and 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initiatives are derived from business goals, prioritised on value and tracked against baselines.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Link every funded initiative to a strategic goal and a measured baseline.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Governance and trust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Ownership, decision rights, policies and certified definitions are in place and used.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Name owners and stewards for the critical data behind the top objectives.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Metadata and meaning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 shared glossary, catalogue and lineage let people find, understand and trust data.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Publish a glossary and lineage for the metrics the executive team reviews.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Data quality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Quality rules on critical data are measured, published and acted on.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Define quality rules and publish scores for critical data elements.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Analytics and AI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Analytics and models reach production and are monitored for value and risk.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Take one high-value use case to production with monitoring and an owner.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People and literacy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Roles, skills and literacy match what the strategy requires.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Run a literacy baseline and a targeted programme for decision makers.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Operating model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Central and business teams know who does what, and how to engage.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Agree the operating model and publish the engagement path for business units.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SELF-CHECK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Is this in place today?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Score each statement 1 (not at all) to 4 (fully, evidenced).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82880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1101"/>
                <a:gridCol w="9109494"/>
                <a:gridCol w="1242203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Statement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Score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 assess data capabilities on evidence, not on impressions or tools owned.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For each capability we have agreed the level the strategy needs, not just the current level.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Our roadmap addresses the gaps that block strategic goals, and only those.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Gaps we have chosen not to fix are written down with the risk they carry.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We repeat the assessment at each annual refresh and track movement.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ILLUSTRATIVE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How it looks in six industries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7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825"/>
                <a:gridCol w="3539612"/>
                <a:gridCol w="3539612"/>
                <a:gridCol w="230074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Industry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The move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Manufacturer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Strong plant systems but weak shared product and customer definitions across five plants.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Close the gap in metadata and quality on product and price data; hold plant integration at its current level.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Quotes priced from certified product and cost data.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Retail bank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Supervisory findings expose weak lineage and quality on risk data.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Treat governance, metadata and quality as strategic programmes; accept a gap in advanced analytics for a year.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Risk reports with full lineage and passing quality rules.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Retailer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Advanced analytics talent, but stock data split between stores and online.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Fix integration of one stock pool first; analytics capability is already ahead of need.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Share of stock visible and sellable across channels.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Hospital group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Privacy incident and coding audit reveal governance and quality gaps.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Raise governance, quality and literacy for clinical coders and managers; defer predictive work.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Coding accuracy and privacy incidents per quarter.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Telecom operator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Good network analytics, separate billing and CRM per line of business.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Close the gap in a shared customer view and metadata; hold network analytics steady.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Customers with a single view across mobile, broadband and business.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Insurer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Strong pricing models, weak claims data quality and slow broker data flows.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Prioritise quality and integration in claims and broker data; models are already ahead of the data feeding them.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 b="0" i="0">
                          <a:solidFill>
                            <a:srgbClr val="051C2C"/>
                          </a:solidFill>
                          <a:latin typeface="Arial"/>
                        </a:rPr>
                        <a:t>Claims records passing quality rules; broker quote turnaround.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14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MEASURES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Measures for the data scorecard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504950"/>
          <a:ext cx="109727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3076"/>
                <a:gridCol w="6783185"/>
                <a:gridCol w="1396538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Definition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1" i="0">
                          <a:solidFill>
                            <a:srgbClr val="FFFFFF"/>
                          </a:solidFill>
                          <a:latin typeface="Arial"/>
                        </a:rPr>
                        <a:t>Lead or lag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Capabilities assessed on evidence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capabilities scored with cited artefacts and measured results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Strategic gaps with owners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strategy-blocking gaps with a named owner and roadmap item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Gap closure progress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Average movement toward the needed level on prioritised capabilities, per quarter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Accepted gaps recorded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unaddressed gaps with a written decision and risk note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Over-investment flagged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Number of capabilities ahead of need with spend reviewed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Lead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Goals unblocked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Strategic goals whose blocking capability gaps have closed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Capability profile met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Share of capabilities at or above the needed level at the annual refresh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75" b="0" i="0">
                          <a:solidFill>
                            <a:srgbClr val="051C2C"/>
                          </a:solidFill>
                          <a:latin typeface="Arial"/>
                        </a:rPr>
                        <a:t>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15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905000"/>
            <a:ext cx="28575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0" b="0" i="0">
                <a:solidFill>
                  <a:srgbClr val="2251FF"/>
                </a:solidFill>
                <a:latin typeface="Georgia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19500"/>
            <a:ext cx="95250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900" b="0" i="0">
                <a:solidFill>
                  <a:srgbClr val="051C2C"/>
                </a:solidFill>
                <a:latin typeface="Georgia"/>
              </a:rPr>
              <a:t>Making it happen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3815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5B6772"/>
                </a:solidFill>
                <a:latin typeface="Arial"/>
              </a:rPr>
              <a:t>Traps, the first 90 days and where SCIKIQ 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Traps to avoid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Fix everything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03835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87" b="0" i="0">
                <a:solidFill>
                  <a:srgbClr val="5B6772"/>
                </a:solidFill>
                <a:latin typeface="Arial"/>
              </a:rPr>
              <a:t>Every weakness becomes a project and money is spread too thin to move anything. Counter-move: Fund only the gaps that block strategic goals and record the rest as accepted.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0" y="150495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180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894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Top level everywhere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9450" y="203835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95" b="0" i="0">
                <a:solidFill>
                  <a:srgbClr val="5B6772"/>
                </a:solidFill>
                <a:latin typeface="Arial"/>
              </a:rPr>
              <a:t>Every needed level is set to the maximum, so the gaps look enormous and arbitrary. Counter-move: Set the needed level from the value proposition, capability by capability.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6400" y="150495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264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97850" y="169545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Scoring by opinion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7850" y="203835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62" b="0" i="0">
                <a:solidFill>
                  <a:srgbClr val="5B6772"/>
                </a:solidFill>
                <a:latin typeface="Arial"/>
              </a:rPr>
              <a:t>Scores reflect who filled in the survey, not what is in use. Counter-move: Require evidence for each score and calibrate across business units.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392430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600" y="3924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1050" y="4114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Ignoring over-investment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050" y="445770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77" b="0" i="0">
                <a:solidFill>
                  <a:srgbClr val="5B6772"/>
                </a:solidFill>
                <a:latin typeface="Arial"/>
              </a:rPr>
              <a:t>Capabilities ahead of need keep absorbing budget. Counter-move: Report the ahead-of-need state and redeploy effort to the gaps that matter.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8000" y="3924300"/>
            <a:ext cx="35560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18000" y="3924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9450" y="4114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A one-off exercise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9450" y="4457700"/>
            <a:ext cx="3213100" cy="1600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47" b="0" i="0">
                <a:solidFill>
                  <a:srgbClr val="5B6772"/>
                </a:solidFill>
                <a:latin typeface="Arial"/>
              </a:rPr>
              <a:t>The assessment is filed and never repeated, so progress is unknown. Counter-move: Repeat it at each annual refresh and show movement on the scorecard.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first 90 days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3556000" cy="45910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764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051C2C"/>
                </a:solidFill>
                <a:latin typeface="Arial"/>
              </a:rPr>
              <a:t>Days 1-30: Assess on evidence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7810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3450" y="22669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Agree the capability list and the five-level scale</a:t>
            </a:r>
          </a:p>
        </p:txBody>
      </p:sp>
      <p:sp>
        <p:nvSpPr>
          <p:cNvPr id="9" name="Rectangle 8"/>
          <p:cNvSpPr/>
          <p:nvPr/>
        </p:nvSpPr>
        <p:spPr>
          <a:xfrm>
            <a:off x="7810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50" y="29337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17" b="0" i="0">
                <a:solidFill>
                  <a:srgbClr val="051C2C"/>
                </a:solidFill>
                <a:latin typeface="Arial"/>
              </a:rPr>
              <a:t>Collect evidence and score current levels with business input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10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33450" y="36004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Calibrate scores across units in one session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18000" y="1504950"/>
            <a:ext cx="3556000" cy="45910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180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89450" y="16764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89" b="1" i="0">
                <a:solidFill>
                  <a:srgbClr val="051C2C"/>
                </a:solidFill>
                <a:latin typeface="Arial"/>
              </a:rPr>
              <a:t>Days 31-60: Set the needed profile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894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41850" y="22669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Set needed levels from the chosen value proposition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894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41850" y="29337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Classify each capability as ahead, on target or short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894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41850" y="36004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Plot gaps by strategic dependence and size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26400" y="1504950"/>
            <a:ext cx="3556000" cy="45910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26400" y="150495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97850" y="1676400"/>
            <a:ext cx="32131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5" b="1" i="0">
                <a:solidFill>
                  <a:srgbClr val="051C2C"/>
                </a:solidFill>
                <a:latin typeface="Arial"/>
              </a:rPr>
              <a:t>Days 61-90: Build the gap roadmap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850" y="23622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50250" y="22669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Turn strategy-blocking gaps into roadmap items with owners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97850" y="302895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50250" y="293370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Record accepted gaps with their risks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197850" y="3695700"/>
            <a:ext cx="66675" cy="66675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50250" y="3600450"/>
            <a:ext cx="30607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051C2C"/>
                </a:solidFill>
                <a:latin typeface="Arial"/>
              </a:rPr>
              <a:t>Add gap closure measures to the data scorecard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857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CAPABILITIES AND GAPS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78105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Where SCIKIQ fits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Enterprise Discovery Engine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95" b="0" i="0">
                <a:solidFill>
                  <a:srgbClr val="5B6772"/>
                </a:solidFill>
                <a:latin typeface="Arial"/>
              </a:rPr>
              <a:t>Profiles and maps the existing estate, giving an evidence base for current capability scores rather than survey opinion.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09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909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23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7" b="1" i="0">
                <a:solidFill>
                  <a:srgbClr val="051C2C"/>
                </a:solidFill>
                <a:latin typeface="Arial"/>
              </a:rPr>
              <a:t>Semantic and Ontology Construction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23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Builds the shared glossary, concepts and business rules that close gaps in metadata and meaning.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36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Governance Gate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80" b="0" i="0">
                <a:solidFill>
                  <a:srgbClr val="5B6772"/>
                </a:solidFill>
                <a:latin typeface="Arial"/>
              </a:rPr>
              <a:t>Applies policies and approvals consistently, raising governance and trust capability without a manual process for each team.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953500" y="1504950"/>
            <a:ext cx="2628900" cy="46863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53500" y="1504950"/>
            <a:ext cx="26289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4950" y="1695450"/>
            <a:ext cx="228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Outcome and Observability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24950" y="2038350"/>
            <a:ext cx="2286000" cy="401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0">
                <a:solidFill>
                  <a:srgbClr val="5B6772"/>
                </a:solidFill>
                <a:latin typeface="Arial"/>
              </a:rPr>
              <a:t>Measures quality, usage and outcomes over time, so gap closure is tracked on evidence.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Take it further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The SCIKIQ Data Strategy Framework: the cascade this track plugs into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Strategy Cascade and Scorecard Workbook: add this track's objectives and measures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Run the interactive tool and self-check at scikiq.org/data-strategy#track-gaps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Capabilities and gaps Track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