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DATA STRATEGY TRACKS</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From insight to decision automation</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Most data strategies still stop at the dashboard: a person reads a number and decides what to do. This track decides which decisions should stay with people, which should be recommended and which should be taken by systems that act within guardrails, with people supervising.</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TRACK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287" b="0" i="0">
                <a:solidFill>
                  <a:srgbClr val="051C2C"/>
                </a:solidFill>
                <a:latin typeface="Georgia"/>
              </a:rPr>
              <a:t>Pick the decisions first, set the mode for each one on frequency and the cost of being wrong, and fund the guardrails and outcome measures together with the models.</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WHERE IT PLUGS IN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Part of stage 3: Prioritise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944" b="0" i="0">
                <a:solidFill>
                  <a:srgbClr val="5B6772"/>
                </a:solidFill>
                <a:latin typeface="Arial"/>
              </a:rPr>
              <a:t>Value is created when a decision changes, not when a report is published. As analytics, AI and agents mature, the bottleneck moves from producing insight to turning it into action, reliably and accountably. A data strategy that does not choose its decision modes deliberately will either automate the wrong things or leave its best models unused on a shelf.</a:t>
            </a:r>
          </a:p>
        </p:txBody>
      </p:sp>
      <p:sp>
        <p:nvSpPr>
          <p:cNvPr id="5" name="Pentagon 4"/>
          <p:cNvSpPr/>
          <p:nvPr/>
        </p:nvSpPr>
        <p:spPr>
          <a:xfrm>
            <a:off x="609600" y="1981200"/>
            <a:ext cx="1781175" cy="742950"/>
          </a:xfrm>
          <a:prstGeom prst="homePlate">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572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1  Baseline</a:t>
            </a:r>
          </a:p>
        </p:txBody>
      </p:sp>
      <p:sp>
        <p:nvSpPr>
          <p:cNvPr id="7" name="TextBox 6"/>
          <p:cNvSpPr txBox="1"/>
          <p:nvPr/>
        </p:nvSpPr>
        <p:spPr>
          <a:xfrm>
            <a:off x="8572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are we now?</a:t>
            </a:r>
          </a:p>
        </p:txBody>
      </p:sp>
      <p:sp>
        <p:nvSpPr>
          <p:cNvPr id="8" name="Chevron 7"/>
          <p:cNvSpPr/>
          <p:nvPr/>
        </p:nvSpPr>
        <p:spPr>
          <a:xfrm>
            <a:off x="24479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6955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2  Anchor</a:t>
            </a:r>
          </a:p>
        </p:txBody>
      </p:sp>
      <p:sp>
        <p:nvSpPr>
          <p:cNvPr id="10" name="TextBox 9"/>
          <p:cNvSpPr txBox="1"/>
          <p:nvPr/>
        </p:nvSpPr>
        <p:spPr>
          <a:xfrm>
            <a:off x="26955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What does the business need?</a:t>
            </a:r>
          </a:p>
        </p:txBody>
      </p:sp>
      <p:sp>
        <p:nvSpPr>
          <p:cNvPr id="11" name="Chevron 10"/>
          <p:cNvSpPr/>
          <p:nvPr/>
        </p:nvSpPr>
        <p:spPr>
          <a:xfrm>
            <a:off x="4286250" y="1981200"/>
            <a:ext cx="1781175" cy="742950"/>
          </a:xfrm>
          <a:prstGeom prst="chevron">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33900" y="2076450"/>
            <a:ext cx="1362075" cy="228600"/>
          </a:xfrm>
          <a:prstGeom prst="rect">
            <a:avLst/>
          </a:prstGeom>
          <a:noFill/>
        </p:spPr>
        <p:txBody>
          <a:bodyPr wrap="square" lIns="0" rIns="0" tIns="0" bIns="0" anchor="t">
            <a:spAutoFit/>
          </a:bodyPr>
          <a:lstStyle/>
          <a:p>
            <a:pPr algn="l"/>
            <a:r>
              <a:rPr sz="1200" b="1" i="0">
                <a:solidFill>
                  <a:srgbClr val="FFFFFF"/>
                </a:solidFill>
                <a:latin typeface="Arial"/>
              </a:rPr>
              <a:t>3  Prioritise</a:t>
            </a:r>
          </a:p>
        </p:txBody>
      </p:sp>
      <p:sp>
        <p:nvSpPr>
          <p:cNvPr id="13" name="TextBox 12"/>
          <p:cNvSpPr txBox="1"/>
          <p:nvPr/>
        </p:nvSpPr>
        <p:spPr>
          <a:xfrm>
            <a:off x="4533900" y="2324100"/>
            <a:ext cx="1362075" cy="342900"/>
          </a:xfrm>
          <a:prstGeom prst="rect">
            <a:avLst/>
          </a:prstGeom>
          <a:noFill/>
        </p:spPr>
        <p:txBody>
          <a:bodyPr wrap="square" lIns="0" rIns="0" tIns="0" bIns="0" anchor="t">
            <a:spAutoFit/>
          </a:bodyPr>
          <a:lstStyle/>
          <a:p>
            <a:pPr algn="l"/>
            <a:r>
              <a:rPr sz="900" b="0" i="0">
                <a:solidFill>
                  <a:srgbClr val="FFFFFF"/>
                </a:solidFill>
                <a:latin typeface="Arial"/>
              </a:rPr>
              <a:t>Where will data create the most value?</a:t>
            </a:r>
          </a:p>
        </p:txBody>
      </p:sp>
      <p:sp>
        <p:nvSpPr>
          <p:cNvPr id="14" name="Chevron 13"/>
          <p:cNvSpPr/>
          <p:nvPr/>
        </p:nvSpPr>
        <p:spPr>
          <a:xfrm>
            <a:off x="612457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7222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4  Design</a:t>
            </a:r>
          </a:p>
        </p:txBody>
      </p:sp>
      <p:sp>
        <p:nvSpPr>
          <p:cNvPr id="16" name="TextBox 15"/>
          <p:cNvSpPr txBox="1"/>
          <p:nvPr/>
        </p:nvSpPr>
        <p:spPr>
          <a:xfrm>
            <a:off x="637222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What must be true to deliver it?</a:t>
            </a:r>
          </a:p>
        </p:txBody>
      </p:sp>
      <p:sp>
        <p:nvSpPr>
          <p:cNvPr id="17" name="Chevron 16"/>
          <p:cNvSpPr/>
          <p:nvPr/>
        </p:nvSpPr>
        <p:spPr>
          <a:xfrm>
            <a:off x="796290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105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5  Sequence</a:t>
            </a:r>
          </a:p>
        </p:txBody>
      </p:sp>
      <p:sp>
        <p:nvSpPr>
          <p:cNvPr id="19" name="TextBox 18"/>
          <p:cNvSpPr txBox="1"/>
          <p:nvPr/>
        </p:nvSpPr>
        <p:spPr>
          <a:xfrm>
            <a:off x="82105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In what order, and how will we know?</a:t>
            </a:r>
          </a:p>
        </p:txBody>
      </p:sp>
      <p:sp>
        <p:nvSpPr>
          <p:cNvPr id="20" name="Chevron 19"/>
          <p:cNvSpPr/>
          <p:nvPr/>
        </p:nvSpPr>
        <p:spPr>
          <a:xfrm>
            <a:off x="98012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0488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6  Mobilise</a:t>
            </a:r>
          </a:p>
        </p:txBody>
      </p:sp>
      <p:sp>
        <p:nvSpPr>
          <p:cNvPr id="22" name="TextBox 21"/>
          <p:cNvSpPr txBox="1"/>
          <p:nvPr/>
        </p:nvSpPr>
        <p:spPr>
          <a:xfrm>
            <a:off x="100488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How do we bring people with us?</a:t>
            </a:r>
          </a:p>
        </p:txBody>
      </p:sp>
      <p:sp>
        <p:nvSpPr>
          <p:cNvPr id="23" name="TextBox 22"/>
          <p:cNvSpPr txBox="1"/>
          <p:nvPr/>
        </p:nvSpPr>
        <p:spPr>
          <a:xfrm>
            <a:off x="609600" y="2971800"/>
            <a:ext cx="8572500" cy="209550"/>
          </a:xfrm>
          <a:prstGeom prst="rect">
            <a:avLst/>
          </a:prstGeom>
          <a:noFill/>
        </p:spPr>
        <p:txBody>
          <a:bodyPr wrap="square" lIns="0" rIns="0" tIns="0" bIns="0" anchor="t">
            <a:spAutoFit/>
          </a:bodyPr>
          <a:lstStyle/>
          <a:p>
            <a:pPr algn="l"/>
            <a:r>
              <a:rPr sz="900" b="1" i="0">
                <a:solidFill>
                  <a:srgbClr val="2251FF"/>
                </a:solidFill>
                <a:latin typeface="Arial"/>
              </a:rPr>
              <a:t>QUESTIONS THIS TRACK ANSWERS</a:t>
            </a:r>
          </a:p>
        </p:txBody>
      </p:sp>
      <p:sp>
        <p:nvSpPr>
          <p:cNvPr id="24" name="Rectangle 23"/>
          <p:cNvSpPr/>
          <p:nvPr/>
        </p:nvSpPr>
        <p:spPr>
          <a:xfrm>
            <a:off x="609600" y="34004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9150" y="3276600"/>
            <a:ext cx="10287000" cy="473075"/>
          </a:xfrm>
          <a:prstGeom prst="rect">
            <a:avLst/>
          </a:prstGeom>
          <a:noFill/>
        </p:spPr>
        <p:txBody>
          <a:bodyPr wrap="square" lIns="0" rIns="0" tIns="0" bIns="0" anchor="t">
            <a:spAutoFit/>
          </a:bodyPr>
          <a:lstStyle/>
          <a:p>
            <a:pPr algn="l"/>
            <a:r>
              <a:rPr sz="1350" b="0" i="0">
                <a:solidFill>
                  <a:srgbClr val="051C2C"/>
                </a:solidFill>
                <a:latin typeface="Arial"/>
              </a:rPr>
              <a:t>Which of our recurring decisions create or destroy the most value, and who makes them today?</a:t>
            </a:r>
          </a:p>
        </p:txBody>
      </p:sp>
      <p:sp>
        <p:nvSpPr>
          <p:cNvPr id="26" name="Rectangle 25"/>
          <p:cNvSpPr/>
          <p:nvPr/>
        </p:nvSpPr>
        <p:spPr>
          <a:xfrm>
            <a:off x="609600" y="3873500"/>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9150" y="3749675"/>
            <a:ext cx="10287000" cy="473075"/>
          </a:xfrm>
          <a:prstGeom prst="rect">
            <a:avLst/>
          </a:prstGeom>
          <a:noFill/>
        </p:spPr>
        <p:txBody>
          <a:bodyPr wrap="square" lIns="0" rIns="0" tIns="0" bIns="0" anchor="t">
            <a:spAutoFit/>
          </a:bodyPr>
          <a:lstStyle/>
          <a:p>
            <a:pPr algn="l"/>
            <a:r>
              <a:rPr sz="1312" b="0" i="0">
                <a:solidFill>
                  <a:srgbClr val="051C2C"/>
                </a:solidFill>
                <a:latin typeface="Arial"/>
              </a:rPr>
              <a:t>For each, what is the right mode: describe, diagnose, recommend, act with approval, or act within guardrails?</a:t>
            </a:r>
          </a:p>
        </p:txBody>
      </p:sp>
      <p:sp>
        <p:nvSpPr>
          <p:cNvPr id="28" name="Rectangle 27"/>
          <p:cNvSpPr/>
          <p:nvPr/>
        </p:nvSpPr>
        <p:spPr>
          <a:xfrm>
            <a:off x="609600" y="434657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19150" y="4222750"/>
            <a:ext cx="10287000" cy="473075"/>
          </a:xfrm>
          <a:prstGeom prst="rect">
            <a:avLst/>
          </a:prstGeom>
          <a:noFill/>
        </p:spPr>
        <p:txBody>
          <a:bodyPr wrap="square" lIns="0" rIns="0" tIns="0" bIns="0" anchor="t">
            <a:spAutoFit/>
          </a:bodyPr>
          <a:lstStyle/>
          <a:p>
            <a:pPr algn="l"/>
            <a:r>
              <a:rPr sz="1350" b="0" i="0">
                <a:solidFill>
                  <a:srgbClr val="051C2C"/>
                </a:solidFill>
                <a:latin typeface="Arial"/>
              </a:rPr>
              <a:t>What must be true of the data, the rules and the explanations before a system may act?</a:t>
            </a:r>
          </a:p>
        </p:txBody>
      </p:sp>
      <p:sp>
        <p:nvSpPr>
          <p:cNvPr id="30" name="Rectangle 29"/>
          <p:cNvSpPr/>
          <p:nvPr/>
        </p:nvSpPr>
        <p:spPr>
          <a:xfrm>
            <a:off x="609600" y="4819650"/>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9150" y="4695825"/>
            <a:ext cx="10287000" cy="473075"/>
          </a:xfrm>
          <a:prstGeom prst="rect">
            <a:avLst/>
          </a:prstGeom>
          <a:noFill/>
        </p:spPr>
        <p:txBody>
          <a:bodyPr wrap="square" lIns="0" rIns="0" tIns="0" bIns="0" anchor="t">
            <a:spAutoFit/>
          </a:bodyPr>
          <a:lstStyle/>
          <a:p>
            <a:pPr algn="l"/>
            <a:r>
              <a:rPr sz="1350" b="0" i="0">
                <a:solidFill>
                  <a:srgbClr val="051C2C"/>
                </a:solidFill>
                <a:latin typeface="Arial"/>
              </a:rPr>
              <a:t>Who is accountable when an automated decision goes wrong, and how is it reversed?</a:t>
            </a:r>
          </a:p>
        </p:txBody>
      </p:sp>
      <p:sp>
        <p:nvSpPr>
          <p:cNvPr id="32" name="Rectangle 31"/>
          <p:cNvSpPr/>
          <p:nvPr/>
        </p:nvSpPr>
        <p:spPr>
          <a:xfrm>
            <a:off x="609600" y="52927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19150" y="5168900"/>
            <a:ext cx="10287000" cy="473075"/>
          </a:xfrm>
          <a:prstGeom prst="rect">
            <a:avLst/>
          </a:prstGeom>
          <a:noFill/>
        </p:spPr>
        <p:txBody>
          <a:bodyPr wrap="square" lIns="0" rIns="0" tIns="0" bIns="0" anchor="t">
            <a:spAutoFit/>
          </a:bodyPr>
          <a:lstStyle/>
          <a:p>
            <a:pPr algn="l"/>
            <a:r>
              <a:rPr sz="1350" b="0" i="0">
                <a:solidFill>
                  <a:srgbClr val="051C2C"/>
                </a:solidFill>
                <a:latin typeface="Arial"/>
              </a:rPr>
              <a:t>How will we measure the outcome of a decision rather than the activity around it?</a:t>
            </a:r>
          </a:p>
        </p:txBody>
      </p:sp>
      <p:sp>
        <p:nvSpPr>
          <p:cNvPr id="34" name="Rectangle 33"/>
          <p:cNvSpPr/>
          <p:nvPr/>
        </p:nvSpPr>
        <p:spPr>
          <a:xfrm>
            <a:off x="609600" y="5765799"/>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19150" y="5641974"/>
            <a:ext cx="10287000" cy="473075"/>
          </a:xfrm>
          <a:prstGeom prst="rect">
            <a:avLst/>
          </a:prstGeom>
          <a:noFill/>
        </p:spPr>
        <p:txBody>
          <a:bodyPr wrap="square" lIns="0" rIns="0" tIns="0" bIns="0" anchor="t">
            <a:spAutoFit/>
          </a:bodyPr>
          <a:lstStyle/>
          <a:p>
            <a:pPr algn="l"/>
            <a:r>
              <a:rPr sz="1350" b="0" i="0">
                <a:solidFill>
                  <a:srgbClr val="051C2C"/>
                </a:solidFill>
                <a:latin typeface="Arial"/>
              </a:rPr>
              <a:t>Which partners can help us redesign decisions in our domain, rather than install more tools?</a:t>
            </a:r>
          </a:p>
        </p:txBody>
      </p:sp>
      <p:sp>
        <p:nvSpPr>
          <p:cNvPr id="36" name="TextBox 3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37" name="TextBox 3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38" name="Rectangle 3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1</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The method</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Decision modes, guardrails and closed-loop value</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Open loop versus closed loop</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The same insight, used in two very different ways.</a:t>
            </a:r>
          </a:p>
        </p:txBody>
      </p:sp>
      <p:sp>
        <p:nvSpPr>
          <p:cNvPr id="5" name="Rectangle 4"/>
          <p:cNvSpPr/>
          <p:nvPr/>
        </p:nvSpPr>
        <p:spPr>
          <a:xfrm>
            <a:off x="609600" y="1828800"/>
            <a:ext cx="5372100" cy="37528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38200" y="2019300"/>
            <a:ext cx="4914900" cy="285750"/>
          </a:xfrm>
          <a:prstGeom prst="rect">
            <a:avLst/>
          </a:prstGeom>
          <a:noFill/>
        </p:spPr>
        <p:txBody>
          <a:bodyPr wrap="square" lIns="0" rIns="0" tIns="0" bIns="0" anchor="t">
            <a:spAutoFit/>
          </a:bodyPr>
          <a:lstStyle/>
          <a:p>
            <a:pPr algn="l"/>
            <a:r>
              <a:rPr sz="1500" b="1" i="0">
                <a:solidFill>
                  <a:srgbClr val="2251FF"/>
                </a:solidFill>
                <a:latin typeface="Arial"/>
              </a:rPr>
              <a:t>Open loop: decision support</a:t>
            </a:r>
          </a:p>
        </p:txBody>
      </p:sp>
      <p:sp>
        <p:nvSpPr>
          <p:cNvPr id="7" name="Rectangle 6"/>
          <p:cNvSpPr/>
          <p:nvPr/>
        </p:nvSpPr>
        <p:spPr>
          <a:xfrm>
            <a:off x="838200" y="26003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28700" y="2495550"/>
            <a:ext cx="4686300" cy="541020"/>
          </a:xfrm>
          <a:prstGeom prst="rect">
            <a:avLst/>
          </a:prstGeom>
          <a:noFill/>
        </p:spPr>
        <p:txBody>
          <a:bodyPr wrap="square" lIns="0" rIns="0" tIns="0" bIns="0" anchor="t">
            <a:spAutoFit/>
          </a:bodyPr>
          <a:lstStyle/>
          <a:p>
            <a:pPr algn="l"/>
            <a:r>
              <a:rPr sz="1350" b="0" i="0">
                <a:solidFill>
                  <a:srgbClr val="051C2C"/>
                </a:solidFill>
                <a:latin typeface="Arial"/>
              </a:rPr>
              <a:t>A dashboard or report shows what happened</a:t>
            </a:r>
          </a:p>
        </p:txBody>
      </p:sp>
      <p:sp>
        <p:nvSpPr>
          <p:cNvPr id="9" name="Rectangle 8"/>
          <p:cNvSpPr/>
          <p:nvPr/>
        </p:nvSpPr>
        <p:spPr>
          <a:xfrm>
            <a:off x="838200" y="314134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28700" y="3036570"/>
            <a:ext cx="4686300" cy="541020"/>
          </a:xfrm>
          <a:prstGeom prst="rect">
            <a:avLst/>
          </a:prstGeom>
          <a:noFill/>
        </p:spPr>
        <p:txBody>
          <a:bodyPr wrap="square" lIns="0" rIns="0" tIns="0" bIns="0" anchor="t">
            <a:spAutoFit/>
          </a:bodyPr>
          <a:lstStyle/>
          <a:p>
            <a:pPr algn="l"/>
            <a:r>
              <a:rPr sz="1350" b="0" i="0">
                <a:solidFill>
                  <a:srgbClr val="051C2C"/>
                </a:solidFill>
                <a:latin typeface="Arial"/>
              </a:rPr>
              <a:t>A person interprets it, often late and inconsistently</a:t>
            </a:r>
          </a:p>
        </p:txBody>
      </p:sp>
      <p:sp>
        <p:nvSpPr>
          <p:cNvPr id="11" name="Rectangle 10"/>
          <p:cNvSpPr/>
          <p:nvPr/>
        </p:nvSpPr>
        <p:spPr>
          <a:xfrm>
            <a:off x="838200" y="368236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28700" y="3577590"/>
            <a:ext cx="4686300" cy="541020"/>
          </a:xfrm>
          <a:prstGeom prst="rect">
            <a:avLst/>
          </a:prstGeom>
          <a:noFill/>
        </p:spPr>
        <p:txBody>
          <a:bodyPr wrap="square" lIns="0" rIns="0" tIns="0" bIns="0" anchor="t">
            <a:spAutoFit/>
          </a:bodyPr>
          <a:lstStyle/>
          <a:p>
            <a:pPr algn="l"/>
            <a:r>
              <a:rPr sz="1350" b="0" i="0">
                <a:solidFill>
                  <a:srgbClr val="051C2C"/>
                </a:solidFill>
                <a:latin typeface="Arial"/>
              </a:rPr>
              <a:t>Action happens in another system, if at all</a:t>
            </a:r>
          </a:p>
        </p:txBody>
      </p:sp>
      <p:sp>
        <p:nvSpPr>
          <p:cNvPr id="13" name="Rectangle 12"/>
          <p:cNvSpPr/>
          <p:nvPr/>
        </p:nvSpPr>
        <p:spPr>
          <a:xfrm>
            <a:off x="838200" y="422338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28700" y="4118610"/>
            <a:ext cx="4686300" cy="541020"/>
          </a:xfrm>
          <a:prstGeom prst="rect">
            <a:avLst/>
          </a:prstGeom>
          <a:noFill/>
        </p:spPr>
        <p:txBody>
          <a:bodyPr wrap="square" lIns="0" rIns="0" tIns="0" bIns="0" anchor="t">
            <a:spAutoFit/>
          </a:bodyPr>
          <a:lstStyle/>
          <a:p>
            <a:pPr algn="l"/>
            <a:r>
              <a:rPr sz="1350" b="0" i="0">
                <a:solidFill>
                  <a:srgbClr val="051C2C"/>
                </a:solidFill>
                <a:latin typeface="Arial"/>
              </a:rPr>
              <a:t>Nobody records which insight drove which decision</a:t>
            </a:r>
          </a:p>
        </p:txBody>
      </p:sp>
      <p:sp>
        <p:nvSpPr>
          <p:cNvPr id="15" name="Rectangle 14"/>
          <p:cNvSpPr/>
          <p:nvPr/>
        </p:nvSpPr>
        <p:spPr>
          <a:xfrm>
            <a:off x="838200" y="476440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28700" y="4659630"/>
            <a:ext cx="4686300" cy="541020"/>
          </a:xfrm>
          <a:prstGeom prst="rect">
            <a:avLst/>
          </a:prstGeom>
          <a:noFill/>
        </p:spPr>
        <p:txBody>
          <a:bodyPr wrap="square" lIns="0" rIns="0" tIns="0" bIns="0" anchor="t">
            <a:spAutoFit/>
          </a:bodyPr>
          <a:lstStyle/>
          <a:p>
            <a:pPr algn="l"/>
            <a:r>
              <a:rPr sz="1350" b="0" i="0">
                <a:solidFill>
                  <a:srgbClr val="051C2C"/>
                </a:solidFill>
                <a:latin typeface="Arial"/>
              </a:rPr>
              <a:t>Success is measured in reports built and users logged in</a:t>
            </a:r>
          </a:p>
        </p:txBody>
      </p:sp>
      <p:sp>
        <p:nvSpPr>
          <p:cNvPr id="17" name="Rectangle 16"/>
          <p:cNvSpPr/>
          <p:nvPr/>
        </p:nvSpPr>
        <p:spPr>
          <a:xfrm>
            <a:off x="6210300" y="1828800"/>
            <a:ext cx="5372100" cy="37528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38900" y="2019300"/>
            <a:ext cx="4914900" cy="285750"/>
          </a:xfrm>
          <a:prstGeom prst="rect">
            <a:avLst/>
          </a:prstGeom>
          <a:noFill/>
        </p:spPr>
        <p:txBody>
          <a:bodyPr wrap="square" lIns="0" rIns="0" tIns="0" bIns="0" anchor="t">
            <a:spAutoFit/>
          </a:bodyPr>
          <a:lstStyle/>
          <a:p>
            <a:pPr algn="l"/>
            <a:r>
              <a:rPr sz="1500" b="1" i="0">
                <a:solidFill>
                  <a:srgbClr val="051C2C"/>
                </a:solidFill>
                <a:latin typeface="Arial"/>
              </a:rPr>
              <a:t>Closed loop: decision automation</a:t>
            </a:r>
          </a:p>
        </p:txBody>
      </p:sp>
      <p:sp>
        <p:nvSpPr>
          <p:cNvPr id="19" name="Rectangle 18"/>
          <p:cNvSpPr/>
          <p:nvPr/>
        </p:nvSpPr>
        <p:spPr>
          <a:xfrm>
            <a:off x="6438900" y="26003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29400" y="2495550"/>
            <a:ext cx="4686300" cy="541020"/>
          </a:xfrm>
          <a:prstGeom prst="rect">
            <a:avLst/>
          </a:prstGeom>
          <a:noFill/>
        </p:spPr>
        <p:txBody>
          <a:bodyPr wrap="square" lIns="0" rIns="0" tIns="0" bIns="0" anchor="t">
            <a:spAutoFit/>
          </a:bodyPr>
          <a:lstStyle/>
          <a:p>
            <a:pPr algn="l"/>
            <a:r>
              <a:rPr sz="1350" b="0" i="0">
                <a:solidFill>
                  <a:srgbClr val="051C2C"/>
                </a:solidFill>
                <a:latin typeface="Arial"/>
              </a:rPr>
              <a:t>The decision itself is modelled: inputs, rules, options, owner</a:t>
            </a:r>
          </a:p>
        </p:txBody>
      </p:sp>
      <p:sp>
        <p:nvSpPr>
          <p:cNvPr id="21" name="Rectangle 20"/>
          <p:cNvSpPr/>
          <p:nvPr/>
        </p:nvSpPr>
        <p:spPr>
          <a:xfrm>
            <a:off x="6438900" y="314134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629400" y="3036570"/>
            <a:ext cx="4686300" cy="541020"/>
          </a:xfrm>
          <a:prstGeom prst="rect">
            <a:avLst/>
          </a:prstGeom>
          <a:noFill/>
        </p:spPr>
        <p:txBody>
          <a:bodyPr wrap="square" lIns="0" rIns="0" tIns="0" bIns="0" anchor="t">
            <a:spAutoFit/>
          </a:bodyPr>
          <a:lstStyle/>
          <a:p>
            <a:pPr algn="l"/>
            <a:r>
              <a:rPr sz="1350" b="0" i="0">
                <a:solidFill>
                  <a:srgbClr val="051C2C"/>
                </a:solidFill>
                <a:latin typeface="Arial"/>
              </a:rPr>
              <a:t>A system recommends or acts, within limits a person has set</a:t>
            </a:r>
          </a:p>
        </p:txBody>
      </p:sp>
      <p:sp>
        <p:nvSpPr>
          <p:cNvPr id="23" name="Rectangle 22"/>
          <p:cNvSpPr/>
          <p:nvPr/>
        </p:nvSpPr>
        <p:spPr>
          <a:xfrm>
            <a:off x="6438900" y="368236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629400" y="3577590"/>
            <a:ext cx="4686300" cy="541020"/>
          </a:xfrm>
          <a:prstGeom prst="rect">
            <a:avLst/>
          </a:prstGeom>
          <a:noFill/>
        </p:spPr>
        <p:txBody>
          <a:bodyPr wrap="square" lIns="0" rIns="0" tIns="0" bIns="0" anchor="t">
            <a:spAutoFit/>
          </a:bodyPr>
          <a:lstStyle/>
          <a:p>
            <a:pPr algn="l"/>
            <a:r>
              <a:rPr sz="1350" b="0" i="0">
                <a:solidFill>
                  <a:srgbClr val="051C2C"/>
                </a:solidFill>
                <a:latin typeface="Arial"/>
              </a:rPr>
              <a:t>Action lands in the operational system directly</a:t>
            </a:r>
          </a:p>
        </p:txBody>
      </p:sp>
      <p:sp>
        <p:nvSpPr>
          <p:cNvPr id="25" name="Rectangle 24"/>
          <p:cNvSpPr/>
          <p:nvPr/>
        </p:nvSpPr>
        <p:spPr>
          <a:xfrm>
            <a:off x="6438900" y="422338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29400" y="4118610"/>
            <a:ext cx="4686300" cy="541020"/>
          </a:xfrm>
          <a:prstGeom prst="rect">
            <a:avLst/>
          </a:prstGeom>
          <a:noFill/>
        </p:spPr>
        <p:txBody>
          <a:bodyPr wrap="square" lIns="0" rIns="0" tIns="0" bIns="0" anchor="t">
            <a:spAutoFit/>
          </a:bodyPr>
          <a:lstStyle/>
          <a:p>
            <a:pPr algn="l"/>
            <a:r>
              <a:rPr sz="1350" b="0" i="0">
                <a:solidFill>
                  <a:srgbClr val="051C2C"/>
                </a:solidFill>
                <a:latin typeface="Arial"/>
              </a:rPr>
              <a:t>Every decision is recorded with its evidence and outcome</a:t>
            </a:r>
          </a:p>
        </p:txBody>
      </p:sp>
      <p:sp>
        <p:nvSpPr>
          <p:cNvPr id="27" name="Rectangle 26"/>
          <p:cNvSpPr/>
          <p:nvPr/>
        </p:nvSpPr>
        <p:spPr>
          <a:xfrm>
            <a:off x="6438900" y="476440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629400" y="4659630"/>
            <a:ext cx="4686300" cy="541020"/>
          </a:xfrm>
          <a:prstGeom prst="rect">
            <a:avLst/>
          </a:prstGeom>
          <a:noFill/>
        </p:spPr>
        <p:txBody>
          <a:bodyPr wrap="square" lIns="0" rIns="0" tIns="0" bIns="0" anchor="t">
            <a:spAutoFit/>
          </a:bodyPr>
          <a:lstStyle/>
          <a:p>
            <a:pPr algn="l"/>
            <a:r>
              <a:rPr sz="1350" b="0" i="0">
                <a:solidFill>
                  <a:srgbClr val="051C2C"/>
                </a:solidFill>
                <a:latin typeface="Arial"/>
              </a:rPr>
              <a:t>Success is measured in outcomes, and the loop learns from them</a:t>
            </a:r>
          </a:p>
        </p:txBody>
      </p:sp>
      <p:sp>
        <p:nvSpPr>
          <p:cNvPr id="29" name="Rectangle 28"/>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1" name="TextBox 30"/>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Closing the loop is not about removing people; it is about making every decision traceable from evidence to outcome.</a:t>
            </a:r>
          </a:p>
        </p:txBody>
      </p:sp>
      <p:sp>
        <p:nvSpPr>
          <p:cNvPr id="32" name="TextBox 31"/>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33" name="TextBox 32"/>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34" name="Rectangle 33"/>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decision ladder: five modes</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Each rung hands a little more of the decision to the system, and asks a little more of the data and the guardrails.</a:t>
            </a:r>
          </a:p>
        </p:txBody>
      </p:sp>
      <p:sp>
        <p:nvSpPr>
          <p:cNvPr id="5" name="Rectangle 4"/>
          <p:cNvSpPr/>
          <p:nvPr/>
        </p:nvSpPr>
        <p:spPr>
          <a:xfrm>
            <a:off x="609600" y="2476500"/>
            <a:ext cx="2087880"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620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1</a:t>
            </a:r>
          </a:p>
        </p:txBody>
      </p:sp>
      <p:sp>
        <p:nvSpPr>
          <p:cNvPr id="8" name="TextBox 7"/>
          <p:cNvSpPr txBox="1"/>
          <p:nvPr/>
        </p:nvSpPr>
        <p:spPr>
          <a:xfrm>
            <a:off x="762000"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Describe</a:t>
            </a:r>
          </a:p>
        </p:txBody>
      </p:sp>
      <p:sp>
        <p:nvSpPr>
          <p:cNvPr id="9" name="TextBox 8"/>
          <p:cNvSpPr txBox="1"/>
          <p:nvPr/>
        </p:nvSpPr>
        <p:spPr>
          <a:xfrm>
            <a:off x="762000" y="3810000"/>
            <a:ext cx="1783080" cy="1428750"/>
          </a:xfrm>
          <a:prstGeom prst="rect">
            <a:avLst/>
          </a:prstGeom>
          <a:noFill/>
        </p:spPr>
        <p:txBody>
          <a:bodyPr wrap="square" lIns="0" rIns="0" tIns="0" bIns="0" anchor="t">
            <a:spAutoFit/>
          </a:bodyPr>
          <a:lstStyle/>
          <a:p>
            <a:pPr algn="l"/>
            <a:r>
              <a:rPr sz="1162" b="0" i="0">
                <a:solidFill>
                  <a:srgbClr val="5B6772"/>
                </a:solidFill>
                <a:latin typeface="Arial"/>
              </a:rPr>
              <a:t>Show what happened, consistently, from certified data. The person does all the thinking.</a:t>
            </a:r>
          </a:p>
        </p:txBody>
      </p:sp>
      <p:sp>
        <p:nvSpPr>
          <p:cNvPr id="10" name="Right Arrow 9"/>
          <p:cNvSpPr/>
          <p:nvPr/>
        </p:nvSpPr>
        <p:spPr>
          <a:xfrm>
            <a:off x="270700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2830830" y="2476500"/>
            <a:ext cx="2087880"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8323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98323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2</a:t>
            </a:r>
          </a:p>
        </p:txBody>
      </p:sp>
      <p:sp>
        <p:nvSpPr>
          <p:cNvPr id="14" name="TextBox 13"/>
          <p:cNvSpPr txBox="1"/>
          <p:nvPr/>
        </p:nvSpPr>
        <p:spPr>
          <a:xfrm>
            <a:off x="2983230"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Diagnose</a:t>
            </a:r>
          </a:p>
        </p:txBody>
      </p:sp>
      <p:sp>
        <p:nvSpPr>
          <p:cNvPr id="15" name="TextBox 14"/>
          <p:cNvSpPr txBox="1"/>
          <p:nvPr/>
        </p:nvSpPr>
        <p:spPr>
          <a:xfrm>
            <a:off x="2983230" y="3810000"/>
            <a:ext cx="1783080" cy="1428750"/>
          </a:xfrm>
          <a:prstGeom prst="rect">
            <a:avLst/>
          </a:prstGeom>
          <a:noFill/>
        </p:spPr>
        <p:txBody>
          <a:bodyPr wrap="square" lIns="0" rIns="0" tIns="0" bIns="0" anchor="t">
            <a:spAutoFit/>
          </a:bodyPr>
          <a:lstStyle/>
          <a:p>
            <a:pPr algn="l"/>
            <a:r>
              <a:rPr sz="1139" b="0" i="0">
                <a:solidFill>
                  <a:srgbClr val="5B6772"/>
                </a:solidFill>
                <a:latin typeface="Arial"/>
              </a:rPr>
              <a:t>Explain why it happened: drivers, segments, exceptions. The person still decides what to do.</a:t>
            </a:r>
          </a:p>
        </p:txBody>
      </p:sp>
      <p:sp>
        <p:nvSpPr>
          <p:cNvPr id="16" name="Right Arrow 15"/>
          <p:cNvSpPr/>
          <p:nvPr/>
        </p:nvSpPr>
        <p:spPr>
          <a:xfrm>
            <a:off x="492823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052060" y="2476500"/>
            <a:ext cx="2087880"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520446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20446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3</a:t>
            </a:r>
          </a:p>
        </p:txBody>
      </p:sp>
      <p:sp>
        <p:nvSpPr>
          <p:cNvPr id="20" name="TextBox 19"/>
          <p:cNvSpPr txBox="1"/>
          <p:nvPr/>
        </p:nvSpPr>
        <p:spPr>
          <a:xfrm>
            <a:off x="5204460"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Recommend</a:t>
            </a:r>
          </a:p>
        </p:txBody>
      </p:sp>
      <p:sp>
        <p:nvSpPr>
          <p:cNvPr id="21" name="TextBox 20"/>
          <p:cNvSpPr txBox="1"/>
          <p:nvPr/>
        </p:nvSpPr>
        <p:spPr>
          <a:xfrm>
            <a:off x="5204460" y="3810000"/>
            <a:ext cx="1783080" cy="1428750"/>
          </a:xfrm>
          <a:prstGeom prst="rect">
            <a:avLst/>
          </a:prstGeom>
          <a:noFill/>
        </p:spPr>
        <p:txBody>
          <a:bodyPr wrap="square" lIns="0" rIns="0" tIns="0" bIns="0" anchor="t">
            <a:spAutoFit/>
          </a:bodyPr>
          <a:lstStyle/>
          <a:p>
            <a:pPr algn="l"/>
            <a:r>
              <a:rPr sz="1155" b="0" i="0">
                <a:solidFill>
                  <a:srgbClr val="5B6772"/>
                </a:solidFill>
                <a:latin typeface="Arial"/>
              </a:rPr>
              <a:t>Propose the best option with its reasons and expected effect. The person chooses and acts.</a:t>
            </a:r>
          </a:p>
        </p:txBody>
      </p:sp>
      <p:sp>
        <p:nvSpPr>
          <p:cNvPr id="22" name="Right Arrow 21"/>
          <p:cNvSpPr/>
          <p:nvPr/>
        </p:nvSpPr>
        <p:spPr>
          <a:xfrm>
            <a:off x="7149464"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273289" y="2476500"/>
            <a:ext cx="2087880"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7425689"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425689"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4</a:t>
            </a:r>
          </a:p>
        </p:txBody>
      </p:sp>
      <p:sp>
        <p:nvSpPr>
          <p:cNvPr id="26" name="TextBox 25"/>
          <p:cNvSpPr txBox="1"/>
          <p:nvPr/>
        </p:nvSpPr>
        <p:spPr>
          <a:xfrm>
            <a:off x="7425689"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Act with approval</a:t>
            </a:r>
          </a:p>
        </p:txBody>
      </p:sp>
      <p:sp>
        <p:nvSpPr>
          <p:cNvPr id="27" name="TextBox 26"/>
          <p:cNvSpPr txBox="1"/>
          <p:nvPr/>
        </p:nvSpPr>
        <p:spPr>
          <a:xfrm>
            <a:off x="7425689" y="3810000"/>
            <a:ext cx="1783080" cy="1428750"/>
          </a:xfrm>
          <a:prstGeom prst="rect">
            <a:avLst/>
          </a:prstGeom>
          <a:noFill/>
        </p:spPr>
        <p:txBody>
          <a:bodyPr wrap="square" lIns="0" rIns="0" tIns="0" bIns="0" anchor="t">
            <a:spAutoFit/>
          </a:bodyPr>
          <a:lstStyle/>
          <a:p>
            <a:pPr algn="l"/>
            <a:r>
              <a:rPr sz="1200" b="0" i="0">
                <a:solidFill>
                  <a:srgbClr val="5B6772"/>
                </a:solidFill>
                <a:latin typeface="Arial"/>
              </a:rPr>
              <a:t>Prepare the action in the target system; a named person approves before it runs.</a:t>
            </a:r>
          </a:p>
        </p:txBody>
      </p:sp>
      <p:sp>
        <p:nvSpPr>
          <p:cNvPr id="28" name="Right Arrow 27"/>
          <p:cNvSpPr/>
          <p:nvPr/>
        </p:nvSpPr>
        <p:spPr>
          <a:xfrm>
            <a:off x="937069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9494520" y="2476500"/>
            <a:ext cx="2087880"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964692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64692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5</a:t>
            </a:r>
          </a:p>
        </p:txBody>
      </p:sp>
      <p:sp>
        <p:nvSpPr>
          <p:cNvPr id="32" name="TextBox 31"/>
          <p:cNvSpPr txBox="1"/>
          <p:nvPr/>
        </p:nvSpPr>
        <p:spPr>
          <a:xfrm>
            <a:off x="9646920"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Act within guardrails</a:t>
            </a:r>
          </a:p>
        </p:txBody>
      </p:sp>
      <p:sp>
        <p:nvSpPr>
          <p:cNvPr id="33" name="TextBox 32"/>
          <p:cNvSpPr txBox="1"/>
          <p:nvPr/>
        </p:nvSpPr>
        <p:spPr>
          <a:xfrm>
            <a:off x="9646920" y="3810000"/>
            <a:ext cx="1783080" cy="1428750"/>
          </a:xfrm>
          <a:prstGeom prst="rect">
            <a:avLst/>
          </a:prstGeom>
          <a:noFill/>
        </p:spPr>
        <p:txBody>
          <a:bodyPr wrap="square" lIns="0" rIns="0" tIns="0" bIns="0" anchor="t">
            <a:spAutoFit/>
          </a:bodyPr>
          <a:lstStyle/>
          <a:p>
            <a:pPr algn="l"/>
            <a:r>
              <a:rPr sz="1102" b="0" i="0">
                <a:solidFill>
                  <a:srgbClr val="5B6772"/>
                </a:solidFill>
                <a:latin typeface="Arial"/>
              </a:rPr>
              <a:t>Act autonomously inside set limits, escalate anything outside them, and record everything for review.</a:t>
            </a:r>
          </a:p>
        </p:txBody>
      </p:sp>
      <p:sp>
        <p:nvSpPr>
          <p:cNvPr id="34" name="Rectangle 3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6" name="TextBox 3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Move a decision up the ladder one rung at a time, and only when the evidence from the rung below supports it.</a:t>
            </a:r>
          </a:p>
        </p:txBody>
      </p:sp>
      <p:sp>
        <p:nvSpPr>
          <p:cNvPr id="37" name="TextBox 3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38" name="TextBox 3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39" name="Rectangle 3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Three phases of the shift</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How technology, skills and the operating model change as organisations move from analysis to action.</a:t>
            </a:r>
          </a:p>
        </p:txBody>
      </p:sp>
      <p:graphicFrame>
        <p:nvGraphicFramePr>
          <p:cNvPr id="5" name="Table 4"/>
          <p:cNvGraphicFramePr>
            <a:graphicFrameLocks noGrp="1"/>
          </p:cNvGraphicFramePr>
          <p:nvPr/>
        </p:nvGraphicFramePr>
        <p:xfrm>
          <a:off x="609600" y="1828800"/>
          <a:ext cx="10972800" cy="2133600"/>
        </p:xfrm>
        <a:graphic>
          <a:graphicData uri="http://schemas.openxmlformats.org/drawingml/2006/table">
            <a:tbl>
              <a:tblPr firstRow="1" bandRow="1">
                <a:tableStyleId>{5C22544A-7EE6-4342-B048-85BDC9FD1C3A}</a:tableStyleId>
              </a:tblPr>
              <a:tblGrid>
                <a:gridCol w="2743200"/>
                <a:gridCol w="2743200"/>
                <a:gridCol w="2743200"/>
                <a:gridCol w="2743200"/>
              </a:tblGrid>
              <a:tr h="533400">
                <a:tc>
                  <a:txBody>
                    <a:bodyPr wrap="square"/>
                    <a:lstStyle/>
                    <a:p>
                      <a:r>
                        <a:rPr sz="975" b="1" i="0">
                          <a:solidFill>
                            <a:srgbClr val="FFFFFF"/>
                          </a:solidFill>
                          <a:latin typeface="Arial"/>
                        </a:rPr>
                        <a:t>Phase</a:t>
                      </a:r>
                    </a:p>
                  </a:txBody>
                  <a:tcPr marL="95250" marR="95250" marT="38100" marB="38100" anchor="ctr">
                    <a:solidFill>
                      <a:srgbClr val="051C2C"/>
                    </a:solidFill>
                  </a:tcPr>
                </a:tc>
                <a:tc>
                  <a:txBody>
                    <a:bodyPr wrap="square"/>
                    <a:lstStyle/>
                    <a:p>
                      <a:r>
                        <a:rPr sz="975" b="1" i="0">
                          <a:solidFill>
                            <a:srgbClr val="FFFFFF"/>
                          </a:solidFill>
                          <a:latin typeface="Arial"/>
                        </a:rPr>
                        <a:t>What the technology does</a:t>
                      </a:r>
                    </a:p>
                  </a:txBody>
                  <a:tcPr marL="95250" marR="95250" marT="38100" marB="38100" anchor="ctr">
                    <a:solidFill>
                      <a:srgbClr val="051C2C"/>
                    </a:solidFill>
                  </a:tcPr>
                </a:tc>
                <a:tc>
                  <a:txBody>
                    <a:bodyPr wrap="square"/>
                    <a:lstStyle/>
                    <a:p>
                      <a:r>
                        <a:rPr sz="975" b="1" i="0">
                          <a:solidFill>
                            <a:srgbClr val="FFFFFF"/>
                          </a:solidFill>
                          <a:latin typeface="Arial"/>
                        </a:rPr>
                        <a:t>Skills that matter</a:t>
                      </a:r>
                    </a:p>
                  </a:txBody>
                  <a:tcPr marL="95250" marR="95250" marT="38100" marB="38100" anchor="ctr">
                    <a:solidFill>
                      <a:srgbClr val="051C2C"/>
                    </a:solidFill>
                  </a:tcPr>
                </a:tc>
                <a:tc>
                  <a:txBody>
                    <a:bodyPr wrap="square"/>
                    <a:lstStyle/>
                    <a:p>
                      <a:r>
                        <a:rPr sz="975" b="1" i="0">
                          <a:solidFill>
                            <a:srgbClr val="FFFFFF"/>
                          </a:solidFill>
                          <a:latin typeface="Arial"/>
                        </a:rPr>
                        <a:t>Operating model</a:t>
                      </a:r>
                    </a:p>
                  </a:txBody>
                  <a:tcPr marL="95250" marR="95250" marT="38100" marB="38100" anchor="ctr">
                    <a:solidFill>
                      <a:srgbClr val="051C2C"/>
                    </a:solidFill>
                  </a:tcPr>
                </a:tc>
              </a:tr>
              <a:tr h="533400">
                <a:tc>
                  <a:txBody>
                    <a:bodyPr wrap="square"/>
                    <a:lstStyle/>
                    <a:p>
                      <a:r>
                        <a:rPr sz="975" b="0" i="0">
                          <a:solidFill>
                            <a:srgbClr val="051C2C"/>
                          </a:solidFill>
                          <a:latin typeface="Arial"/>
                        </a:rPr>
                        <a:t>Augmented analysis</a:t>
                      </a:r>
                    </a:p>
                  </a:txBody>
                  <a:tcPr marL="95250" marR="95250" marT="38100" marB="38100" anchor="ctr">
                    <a:solidFill>
                      <a:srgbClr val="FFFFFF"/>
                    </a:solidFill>
                  </a:tcPr>
                </a:tc>
                <a:tc>
                  <a:txBody>
                    <a:bodyPr wrap="square"/>
                    <a:lstStyle/>
                    <a:p>
                      <a:r>
                        <a:rPr sz="975" b="0" i="0">
                          <a:solidFill>
                            <a:srgbClr val="051C2C"/>
                          </a:solidFill>
                          <a:latin typeface="Arial"/>
                        </a:rPr>
                        <a:t>Automates data preparation, finds patterns and explains drivers in plain language</a:t>
                      </a:r>
                    </a:p>
                  </a:txBody>
                  <a:tcPr marL="95250" marR="95250" marT="38100" marB="38100" anchor="ctr">
                    <a:solidFill>
                      <a:srgbClr val="FFFFFF"/>
                    </a:solidFill>
                  </a:tcPr>
                </a:tc>
                <a:tc>
                  <a:txBody>
                    <a:bodyPr wrap="square"/>
                    <a:lstStyle/>
                    <a:p>
                      <a:r>
                        <a:rPr sz="975" b="0" i="0">
                          <a:solidFill>
                            <a:srgbClr val="051C2C"/>
                          </a:solidFill>
                          <a:latin typeface="Arial"/>
                        </a:rPr>
                        <a:t>Analysts who frame good questions and judge evidence</a:t>
                      </a:r>
                    </a:p>
                  </a:txBody>
                  <a:tcPr marL="95250" marR="95250" marT="38100" marB="38100" anchor="ctr">
                    <a:solidFill>
                      <a:srgbClr val="FFFFFF"/>
                    </a:solidFill>
                  </a:tcPr>
                </a:tc>
                <a:tc>
                  <a:txBody>
                    <a:bodyPr wrap="square"/>
                    <a:lstStyle/>
                    <a:p>
                      <a:r>
                        <a:rPr sz="975" b="0" i="0">
                          <a:solidFill>
                            <a:srgbClr val="051C2C"/>
                          </a:solidFill>
                          <a:latin typeface="Arial"/>
                        </a:rPr>
                        <a:t>A central team serving the business with faster answers</a:t>
                      </a:r>
                    </a:p>
                  </a:txBody>
                  <a:tcPr marL="95250" marR="95250" marT="38100" marB="38100" anchor="ctr">
                    <a:solidFill>
                      <a:srgbClr val="FFFFFF"/>
                    </a:solidFill>
                  </a:tcPr>
                </a:tc>
              </a:tr>
              <a:tr h="533400">
                <a:tc>
                  <a:txBody>
                    <a:bodyPr wrap="square"/>
                    <a:lstStyle/>
                    <a:p>
                      <a:r>
                        <a:rPr sz="975" b="0" i="0">
                          <a:solidFill>
                            <a:srgbClr val="051C2C"/>
                          </a:solidFill>
                          <a:latin typeface="Arial"/>
                        </a:rPr>
                        <a:t>Augmented decision-makers</a:t>
                      </a:r>
                    </a:p>
                  </a:txBody>
                  <a:tcPr marL="95250" marR="95250" marT="38100" marB="38100" anchor="ctr">
                    <a:solidFill>
                      <a:srgbClr val="F6F7F9"/>
                    </a:solidFill>
                  </a:tcPr>
                </a:tc>
                <a:tc>
                  <a:txBody>
                    <a:bodyPr wrap="square"/>
                    <a:lstStyle/>
                    <a:p>
                      <a:r>
                        <a:rPr sz="975" b="0" i="0">
                          <a:solidFill>
                            <a:srgbClr val="051C2C"/>
                          </a:solidFill>
                          <a:latin typeface="Arial"/>
                        </a:rPr>
                        <a:t>Puts recommendations inside the tools where decisions are taken, for everyone, not just analysts</a:t>
                      </a:r>
                    </a:p>
                  </a:txBody>
                  <a:tcPr marL="95250" marR="95250" marT="38100" marB="38100" anchor="ctr">
                    <a:solidFill>
                      <a:srgbClr val="F6F7F9"/>
                    </a:solidFill>
                  </a:tcPr>
                </a:tc>
                <a:tc>
                  <a:txBody>
                    <a:bodyPr wrap="square"/>
                    <a:lstStyle/>
                    <a:p>
                      <a:r>
                        <a:rPr sz="975" b="0" i="0">
                          <a:solidFill>
                            <a:srgbClr val="051C2C"/>
                          </a:solidFill>
                          <a:latin typeface="Arial"/>
                        </a:rPr>
                        <a:t>Business owners who trust, challenge and override recommendations</a:t>
                      </a:r>
                    </a:p>
                  </a:txBody>
                  <a:tcPr marL="95250" marR="95250" marT="38100" marB="38100" anchor="ctr">
                    <a:solidFill>
                      <a:srgbClr val="F6F7F9"/>
                    </a:solidFill>
                  </a:tcPr>
                </a:tc>
                <a:tc>
                  <a:txBody>
                    <a:bodyPr wrap="square"/>
                    <a:lstStyle/>
                    <a:p>
                      <a:r>
                        <a:rPr sz="975" b="0" i="0">
                          <a:solidFill>
                            <a:srgbClr val="051C2C"/>
                          </a:solidFill>
                          <a:latin typeface="Arial"/>
                        </a:rPr>
                        <a:t>Domain teams own decisions; the data team owns the platform and standards</a:t>
                      </a:r>
                    </a:p>
                  </a:txBody>
                  <a:tcPr marL="95250" marR="95250" marT="38100" marB="38100" anchor="ctr">
                    <a:solidFill>
                      <a:srgbClr val="F6F7F9"/>
                    </a:solidFill>
                  </a:tcPr>
                </a:tc>
              </a:tr>
              <a:tr h="533400">
                <a:tc>
                  <a:txBody>
                    <a:bodyPr wrap="square"/>
                    <a:lstStyle/>
                    <a:p>
                      <a:r>
                        <a:rPr sz="975" b="0" i="0">
                          <a:solidFill>
                            <a:srgbClr val="051C2C"/>
                          </a:solidFill>
                          <a:latin typeface="Arial"/>
                        </a:rPr>
                        <a:t>Generative and agentic</a:t>
                      </a:r>
                    </a:p>
                  </a:txBody>
                  <a:tcPr marL="95250" marR="95250" marT="38100" marB="38100" anchor="ctr">
                    <a:solidFill>
                      <a:srgbClr val="FFFFFF"/>
                    </a:solidFill>
                  </a:tcPr>
                </a:tc>
                <a:tc>
                  <a:txBody>
                    <a:bodyPr wrap="square"/>
                    <a:lstStyle/>
                    <a:p>
                      <a:r>
                        <a:rPr sz="975" b="0" i="0">
                          <a:solidFill>
                            <a:srgbClr val="051C2C"/>
                          </a:solidFill>
                          <a:latin typeface="Arial"/>
                        </a:rPr>
                        <a:t>Agents converse, plan and take governed actions across systems, with people supervising</a:t>
                      </a:r>
                    </a:p>
                  </a:txBody>
                  <a:tcPr marL="95250" marR="95250" marT="38100" marB="38100" anchor="ctr">
                    <a:solidFill>
                      <a:srgbClr val="FFFFFF"/>
                    </a:solidFill>
                  </a:tcPr>
                </a:tc>
                <a:tc>
                  <a:txBody>
                    <a:bodyPr wrap="square"/>
                    <a:lstStyle/>
                    <a:p>
                      <a:r>
                        <a:rPr sz="975" b="0" i="0">
                          <a:solidFill>
                            <a:srgbClr val="051C2C"/>
                          </a:solidFill>
                          <a:latin typeface="Arial"/>
                        </a:rPr>
                        <a:t>Decision designers, policy owners and supervisors of automated work</a:t>
                      </a:r>
                    </a:p>
                  </a:txBody>
                  <a:tcPr marL="95250" marR="95250" marT="38100" marB="38100" anchor="ctr">
                    <a:solidFill>
                      <a:srgbClr val="FFFFFF"/>
                    </a:solidFill>
                  </a:tcPr>
                </a:tc>
                <a:tc>
                  <a:txBody>
                    <a:bodyPr wrap="square"/>
                    <a:lstStyle/>
                    <a:p>
                      <a:r>
                        <a:rPr sz="975" b="0" i="0">
                          <a:solidFill>
                            <a:srgbClr val="051C2C"/>
                          </a:solidFill>
                          <a:latin typeface="Arial"/>
                        </a:rPr>
                        <a:t>Decisions are products: designed, owned, monitored and retired</a:t>
                      </a:r>
                    </a:p>
                  </a:txBody>
                  <a:tcPr marL="95250" marR="95250" marT="38100" marB="38100" anchor="ctr">
                    <a:solidFill>
                      <a:srgbClr val="FFFFFF"/>
                    </a:solidFill>
                  </a:tcPr>
                </a:tc>
              </a:tr>
            </a:tbl>
          </a:graphicData>
        </a:graphic>
      </p:graphicFrame>
      <p:sp>
        <p:nvSpPr>
          <p:cNvPr id="6" name="Rectangle 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8" name="TextBox 7"/>
          <p:cNvSpPr txBox="1"/>
          <p:nvPr/>
        </p:nvSpPr>
        <p:spPr>
          <a:xfrm>
            <a:off x="1809750" y="5772150"/>
            <a:ext cx="9582150" cy="495300"/>
          </a:xfrm>
          <a:prstGeom prst="rect">
            <a:avLst/>
          </a:prstGeom>
          <a:noFill/>
        </p:spPr>
        <p:txBody>
          <a:bodyPr wrap="square" lIns="0" rIns="0" tIns="0" bIns="0" anchor="ctr">
            <a:spAutoFit/>
          </a:bodyPr>
          <a:lstStyle/>
          <a:p>
            <a:pPr algn="l"/>
            <a:r>
              <a:rPr sz="1125" b="0" i="0">
                <a:solidFill>
                  <a:srgbClr val="FFFFFF"/>
                </a:solidFill>
                <a:latin typeface="Arial"/>
              </a:rPr>
              <a:t>Most organisations run all three phases at once in different domains; plan skills and governance for the most advanced one you intend to reach.</a:t>
            </a:r>
          </a:p>
        </p:txBody>
      </p:sp>
      <p:sp>
        <p:nvSpPr>
          <p:cNvPr id="9" name="TextBox 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10" name="TextBox 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11" name="Rectangle 1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Two ideas that are converging</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Explained plainly, because both are often sold as products rather than understood as practices.</a:t>
            </a:r>
          </a:p>
        </p:txBody>
      </p:sp>
      <p:sp>
        <p:nvSpPr>
          <p:cNvPr id="5" name="Rectangle 4"/>
          <p:cNvSpPr/>
          <p:nvPr/>
        </p:nvSpPr>
        <p:spPr>
          <a:xfrm>
            <a:off x="609600" y="1828800"/>
            <a:ext cx="2628900" cy="38481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18288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2019300"/>
            <a:ext cx="2286000" cy="285750"/>
          </a:xfrm>
          <a:prstGeom prst="rect">
            <a:avLst/>
          </a:prstGeom>
          <a:noFill/>
        </p:spPr>
        <p:txBody>
          <a:bodyPr wrap="square" lIns="0" rIns="0" tIns="0" bIns="0" anchor="t">
            <a:spAutoFit/>
          </a:bodyPr>
          <a:lstStyle/>
          <a:p>
            <a:pPr algn="l"/>
            <a:r>
              <a:rPr sz="1575" b="1" i="0">
                <a:solidFill>
                  <a:srgbClr val="051C2C"/>
                </a:solidFill>
                <a:latin typeface="Arial"/>
              </a:rPr>
              <a:t>Decision intelligence</a:t>
            </a:r>
          </a:p>
        </p:txBody>
      </p:sp>
      <p:sp>
        <p:nvSpPr>
          <p:cNvPr id="8" name="TextBox 7"/>
          <p:cNvSpPr txBox="1"/>
          <p:nvPr/>
        </p:nvSpPr>
        <p:spPr>
          <a:xfrm>
            <a:off x="781050" y="2362200"/>
            <a:ext cx="2286000" cy="3181350"/>
          </a:xfrm>
          <a:prstGeom prst="rect">
            <a:avLst/>
          </a:prstGeom>
          <a:noFill/>
        </p:spPr>
        <p:txBody>
          <a:bodyPr wrap="square" lIns="0" rIns="0" tIns="0" bIns="0" anchor="t">
            <a:spAutoFit/>
          </a:bodyPr>
          <a:lstStyle/>
          <a:p>
            <a:pPr algn="l"/>
            <a:r>
              <a:rPr sz="975" b="0" i="0">
                <a:solidFill>
                  <a:srgbClr val="5B6772"/>
                </a:solidFill>
                <a:latin typeface="Arial"/>
              </a:rPr>
              <a:t>Treat decisions as things you design, measure and improve: model the inputs, the options, the rules and the expected outcomes, then learn from what actually happened.</a:t>
            </a:r>
          </a:p>
        </p:txBody>
      </p:sp>
      <p:sp>
        <p:nvSpPr>
          <p:cNvPr id="9" name="Rectangle 8"/>
          <p:cNvSpPr/>
          <p:nvPr/>
        </p:nvSpPr>
        <p:spPr>
          <a:xfrm>
            <a:off x="3390900" y="1828800"/>
            <a:ext cx="2628900" cy="38481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390900" y="18288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562350" y="2019300"/>
            <a:ext cx="2286000" cy="285750"/>
          </a:xfrm>
          <a:prstGeom prst="rect">
            <a:avLst/>
          </a:prstGeom>
          <a:noFill/>
        </p:spPr>
        <p:txBody>
          <a:bodyPr wrap="square" lIns="0" rIns="0" tIns="0" bIns="0" anchor="t">
            <a:spAutoFit/>
          </a:bodyPr>
          <a:lstStyle/>
          <a:p>
            <a:pPr algn="l"/>
            <a:r>
              <a:rPr sz="1575" b="1" i="0">
                <a:solidFill>
                  <a:srgbClr val="051C2C"/>
                </a:solidFill>
                <a:latin typeface="Arial"/>
              </a:rPr>
              <a:t>Data fabric</a:t>
            </a:r>
          </a:p>
        </p:txBody>
      </p:sp>
      <p:sp>
        <p:nvSpPr>
          <p:cNvPr id="12" name="TextBox 11"/>
          <p:cNvSpPr txBox="1"/>
          <p:nvPr/>
        </p:nvSpPr>
        <p:spPr>
          <a:xfrm>
            <a:off x="3562350" y="2362200"/>
            <a:ext cx="2286000" cy="3181350"/>
          </a:xfrm>
          <a:prstGeom prst="rect">
            <a:avLst/>
          </a:prstGeom>
          <a:noFill/>
        </p:spPr>
        <p:txBody>
          <a:bodyPr wrap="square" lIns="0" rIns="0" tIns="0" bIns="0" anchor="t">
            <a:spAutoFit/>
          </a:bodyPr>
          <a:lstStyle/>
          <a:p>
            <a:pPr algn="l"/>
            <a:r>
              <a:rPr sz="1005" b="0" i="0">
                <a:solidFill>
                  <a:srgbClr val="5B6772"/>
                </a:solidFill>
                <a:latin typeface="Arial"/>
              </a:rPr>
              <a:t>Connect data where it lives through shared metadata and meaning, so any decision can draw on the right, governed data without a new pipeline each time.</a:t>
            </a:r>
          </a:p>
        </p:txBody>
      </p:sp>
      <p:sp>
        <p:nvSpPr>
          <p:cNvPr id="13" name="Rectangle 12"/>
          <p:cNvSpPr/>
          <p:nvPr/>
        </p:nvSpPr>
        <p:spPr>
          <a:xfrm>
            <a:off x="6172200" y="1828800"/>
            <a:ext cx="2628900" cy="38481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72200" y="18288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43650" y="2019300"/>
            <a:ext cx="2286000" cy="285750"/>
          </a:xfrm>
          <a:prstGeom prst="rect">
            <a:avLst/>
          </a:prstGeom>
          <a:noFill/>
        </p:spPr>
        <p:txBody>
          <a:bodyPr wrap="square" lIns="0" rIns="0" tIns="0" bIns="0" anchor="t">
            <a:spAutoFit/>
          </a:bodyPr>
          <a:lstStyle/>
          <a:p>
            <a:pPr algn="l"/>
            <a:r>
              <a:rPr sz="1575" b="1" i="0">
                <a:solidFill>
                  <a:srgbClr val="051C2C"/>
                </a:solidFill>
                <a:latin typeface="Arial"/>
              </a:rPr>
              <a:t>Why they meet</a:t>
            </a:r>
          </a:p>
        </p:txBody>
      </p:sp>
      <p:sp>
        <p:nvSpPr>
          <p:cNvPr id="16" name="TextBox 15"/>
          <p:cNvSpPr txBox="1"/>
          <p:nvPr/>
        </p:nvSpPr>
        <p:spPr>
          <a:xfrm>
            <a:off x="6343650" y="2362200"/>
            <a:ext cx="2286000" cy="3181350"/>
          </a:xfrm>
          <a:prstGeom prst="rect">
            <a:avLst/>
          </a:prstGeom>
          <a:noFill/>
        </p:spPr>
        <p:txBody>
          <a:bodyPr wrap="square" lIns="0" rIns="0" tIns="0" bIns="0" anchor="t">
            <a:spAutoFit/>
          </a:bodyPr>
          <a:lstStyle/>
          <a:p>
            <a:pPr algn="l"/>
            <a:r>
              <a:rPr sz="1027" b="0" i="0">
                <a:solidFill>
                  <a:srgbClr val="5B6772"/>
                </a:solidFill>
                <a:latin typeface="Arial"/>
              </a:rPr>
              <a:t>Decision intelligence says what a decision needs; the fabric delivers it, in context, at the moment of decision. One without the other stalls.</a:t>
            </a:r>
          </a:p>
        </p:txBody>
      </p:sp>
      <p:sp>
        <p:nvSpPr>
          <p:cNvPr id="17" name="Rectangle 16"/>
          <p:cNvSpPr/>
          <p:nvPr/>
        </p:nvSpPr>
        <p:spPr>
          <a:xfrm>
            <a:off x="8953500" y="1828800"/>
            <a:ext cx="2628900" cy="38481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953500" y="18288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24950" y="2019300"/>
            <a:ext cx="2286000" cy="285750"/>
          </a:xfrm>
          <a:prstGeom prst="rect">
            <a:avLst/>
          </a:prstGeom>
          <a:noFill/>
        </p:spPr>
        <p:txBody>
          <a:bodyPr wrap="square" lIns="0" rIns="0" tIns="0" bIns="0" anchor="t">
            <a:spAutoFit/>
          </a:bodyPr>
          <a:lstStyle/>
          <a:p>
            <a:pPr algn="l"/>
            <a:r>
              <a:rPr sz="1575" b="1" i="0">
                <a:solidFill>
                  <a:srgbClr val="051C2C"/>
                </a:solidFill>
                <a:latin typeface="Arial"/>
              </a:rPr>
              <a:t>Composable architecture</a:t>
            </a:r>
          </a:p>
        </p:txBody>
      </p:sp>
      <p:sp>
        <p:nvSpPr>
          <p:cNvPr id="20" name="TextBox 19"/>
          <p:cNvSpPr txBox="1"/>
          <p:nvPr/>
        </p:nvSpPr>
        <p:spPr>
          <a:xfrm>
            <a:off x="9124950" y="2362200"/>
            <a:ext cx="2286000" cy="3181350"/>
          </a:xfrm>
          <a:prstGeom prst="rect">
            <a:avLst/>
          </a:prstGeom>
          <a:noFill/>
        </p:spPr>
        <p:txBody>
          <a:bodyPr wrap="square" lIns="0" rIns="0" tIns="0" bIns="0" anchor="t">
            <a:spAutoFit/>
          </a:bodyPr>
          <a:lstStyle/>
          <a:p>
            <a:pPr algn="l"/>
            <a:r>
              <a:rPr sz="1035" b="0" i="0">
                <a:solidFill>
                  <a:srgbClr val="5B6772"/>
                </a:solidFill>
                <a:latin typeface="Arial"/>
              </a:rPr>
              <a:t>Build decisions from reusable parts: data products, rules, models and actions that can be recombined, rather than one monolith per use case.</a:t>
            </a:r>
          </a:p>
        </p:txBody>
      </p:sp>
      <p:sp>
        <p:nvSpPr>
          <p:cNvPr id="21" name="Rectangle 20"/>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3" name="TextBox 22"/>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Fund the shared meaning and the reusable parts once; every new automated decision then costs less than the last.</a:t>
            </a:r>
          </a:p>
        </p:txBody>
      </p:sp>
      <p:sp>
        <p:nvSpPr>
          <p:cNvPr id="24" name="TextBox 2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25" name="TextBox 2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26" name="Rectangle 2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Which decisions to automate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Place each candidate decision by how often it is made and how costly a wrong call would be.</a:t>
            </a:r>
          </a:p>
        </p:txBody>
      </p:sp>
      <p:sp>
        <p:nvSpPr>
          <p:cNvPr id="5" name="Rectangle 4"/>
          <p:cNvSpPr/>
          <p:nvPr/>
        </p:nvSpPr>
        <p:spPr>
          <a:xfrm>
            <a:off x="1028700" y="1828800"/>
            <a:ext cx="5219700" cy="1704975"/>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00150" y="1962150"/>
            <a:ext cx="4876800" cy="266700"/>
          </a:xfrm>
          <a:prstGeom prst="rect">
            <a:avLst/>
          </a:prstGeom>
          <a:noFill/>
        </p:spPr>
        <p:txBody>
          <a:bodyPr wrap="square" lIns="0" rIns="0" tIns="0" bIns="0" anchor="t">
            <a:spAutoFit/>
          </a:bodyPr>
          <a:lstStyle/>
          <a:p>
            <a:pPr algn="l"/>
            <a:r>
              <a:rPr sz="1425" b="1" i="0">
                <a:solidFill>
                  <a:srgbClr val="051C2C"/>
                </a:solidFill>
                <a:latin typeface="Arial"/>
              </a:rPr>
              <a:t>Support and deliberate</a:t>
            </a:r>
          </a:p>
        </p:txBody>
      </p:sp>
      <p:sp>
        <p:nvSpPr>
          <p:cNvPr id="7" name="TextBox 6"/>
          <p:cNvSpPr txBox="1"/>
          <p:nvPr/>
        </p:nvSpPr>
        <p:spPr>
          <a:xfrm>
            <a:off x="1200150" y="2266950"/>
            <a:ext cx="4876800" cy="1171575"/>
          </a:xfrm>
          <a:prstGeom prst="rect">
            <a:avLst/>
          </a:prstGeom>
          <a:noFill/>
        </p:spPr>
        <p:txBody>
          <a:bodyPr wrap="square" lIns="0" rIns="0" tIns="0" bIns="0" anchor="t">
            <a:spAutoFit/>
          </a:bodyPr>
          <a:lstStyle/>
          <a:p>
            <a:pPr algn="l"/>
            <a:r>
              <a:rPr sz="1125" b="0" i="0">
                <a:solidFill>
                  <a:srgbClr val="5B6772"/>
                </a:solidFill>
                <a:latin typeface="Arial"/>
              </a:rPr>
              <a:t>Rare, high-stakes calls such as a major investment or a market exit. Describe and diagnose; keep people firmly in charge.</a:t>
            </a:r>
          </a:p>
        </p:txBody>
      </p:sp>
      <p:sp>
        <p:nvSpPr>
          <p:cNvPr id="8" name="Rectangle 7"/>
          <p:cNvSpPr/>
          <p:nvPr/>
        </p:nvSpPr>
        <p:spPr>
          <a:xfrm>
            <a:off x="6362700" y="1828800"/>
            <a:ext cx="5219700" cy="1704975"/>
          </a:xfrm>
          <a:prstGeom prst="rect">
            <a:avLst/>
          </a:prstGeom>
          <a:solidFill>
            <a:srgbClr val="DCE4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34150" y="1962150"/>
            <a:ext cx="4876800" cy="266700"/>
          </a:xfrm>
          <a:prstGeom prst="rect">
            <a:avLst/>
          </a:prstGeom>
          <a:noFill/>
        </p:spPr>
        <p:txBody>
          <a:bodyPr wrap="square" lIns="0" rIns="0" tIns="0" bIns="0" anchor="t">
            <a:spAutoFit/>
          </a:bodyPr>
          <a:lstStyle/>
          <a:p>
            <a:pPr algn="l"/>
            <a:r>
              <a:rPr sz="1425" b="1" i="0">
                <a:solidFill>
                  <a:srgbClr val="2251FF"/>
                </a:solidFill>
                <a:latin typeface="Arial"/>
              </a:rPr>
              <a:t>Automate with approval</a:t>
            </a:r>
          </a:p>
        </p:txBody>
      </p:sp>
      <p:sp>
        <p:nvSpPr>
          <p:cNvPr id="10" name="TextBox 9"/>
          <p:cNvSpPr txBox="1"/>
          <p:nvPr/>
        </p:nvSpPr>
        <p:spPr>
          <a:xfrm>
            <a:off x="6534150" y="2266950"/>
            <a:ext cx="4876800" cy="1171575"/>
          </a:xfrm>
          <a:prstGeom prst="rect">
            <a:avLst/>
          </a:prstGeom>
          <a:noFill/>
        </p:spPr>
        <p:txBody>
          <a:bodyPr wrap="square" lIns="0" rIns="0" tIns="0" bIns="0" anchor="t">
            <a:spAutoFit/>
          </a:bodyPr>
          <a:lstStyle/>
          <a:p>
            <a:pPr algn="l"/>
            <a:r>
              <a:rPr sz="1080" b="0" i="0">
                <a:solidFill>
                  <a:srgbClr val="5B6772"/>
                </a:solidFill>
                <a:latin typeface="Arial"/>
              </a:rPr>
              <a:t>Frequent and costly, such as credit limits or large claims. Recommend and prepare the action; a person approves, with tight guardrails.</a:t>
            </a:r>
          </a:p>
        </p:txBody>
      </p:sp>
      <p:sp>
        <p:nvSpPr>
          <p:cNvPr id="11" name="Rectangle 10"/>
          <p:cNvSpPr/>
          <p:nvPr/>
        </p:nvSpPr>
        <p:spPr>
          <a:xfrm>
            <a:off x="1028700" y="3648075"/>
            <a:ext cx="5219700" cy="1704975"/>
          </a:xfrm>
          <a:prstGeom prst="rect">
            <a:avLst/>
          </a:prstGeom>
          <a:solidFill>
            <a:srgbClr val="F6F7F9"/>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200150" y="3781425"/>
            <a:ext cx="4876800" cy="266700"/>
          </a:xfrm>
          <a:prstGeom prst="rect">
            <a:avLst/>
          </a:prstGeom>
          <a:noFill/>
        </p:spPr>
        <p:txBody>
          <a:bodyPr wrap="square" lIns="0" rIns="0" tIns="0" bIns="0" anchor="t">
            <a:spAutoFit/>
          </a:bodyPr>
          <a:lstStyle/>
          <a:p>
            <a:pPr algn="l"/>
            <a:r>
              <a:rPr sz="1425" b="1" i="0">
                <a:solidFill>
                  <a:srgbClr val="051C2C"/>
                </a:solidFill>
                <a:latin typeface="Arial"/>
              </a:rPr>
              <a:t>Leave it simple</a:t>
            </a:r>
          </a:p>
        </p:txBody>
      </p:sp>
      <p:sp>
        <p:nvSpPr>
          <p:cNvPr id="13" name="TextBox 12"/>
          <p:cNvSpPr txBox="1"/>
          <p:nvPr/>
        </p:nvSpPr>
        <p:spPr>
          <a:xfrm>
            <a:off x="1200150" y="4086225"/>
            <a:ext cx="4876800" cy="1171575"/>
          </a:xfrm>
          <a:prstGeom prst="rect">
            <a:avLst/>
          </a:prstGeom>
          <a:noFill/>
        </p:spPr>
        <p:txBody>
          <a:bodyPr wrap="square" lIns="0" rIns="0" tIns="0" bIns="0" anchor="t">
            <a:spAutoFit/>
          </a:bodyPr>
          <a:lstStyle/>
          <a:p>
            <a:pPr algn="l"/>
            <a:r>
              <a:rPr sz="1125" b="0" i="0">
                <a:solidFill>
                  <a:srgbClr val="5B6772"/>
                </a:solidFill>
                <a:latin typeface="Arial"/>
              </a:rPr>
              <a:t>Rare and low-stakes. A good report is enough; automation would not repay the effort.</a:t>
            </a:r>
          </a:p>
        </p:txBody>
      </p:sp>
      <p:sp>
        <p:nvSpPr>
          <p:cNvPr id="14" name="Rectangle 13"/>
          <p:cNvSpPr/>
          <p:nvPr/>
        </p:nvSpPr>
        <p:spPr>
          <a:xfrm>
            <a:off x="6362700" y="3648075"/>
            <a:ext cx="5219700" cy="1704975"/>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4150" y="3781425"/>
            <a:ext cx="4876800" cy="266700"/>
          </a:xfrm>
          <a:prstGeom prst="rect">
            <a:avLst/>
          </a:prstGeom>
          <a:noFill/>
        </p:spPr>
        <p:txBody>
          <a:bodyPr wrap="square" lIns="0" rIns="0" tIns="0" bIns="0" anchor="t">
            <a:spAutoFit/>
          </a:bodyPr>
          <a:lstStyle/>
          <a:p>
            <a:pPr algn="l"/>
            <a:r>
              <a:rPr sz="1425" b="1" i="0">
                <a:solidFill>
                  <a:srgbClr val="051C2C"/>
                </a:solidFill>
                <a:latin typeface="Arial"/>
              </a:rPr>
              <a:t>Automate within guardrails</a:t>
            </a:r>
          </a:p>
        </p:txBody>
      </p:sp>
      <p:sp>
        <p:nvSpPr>
          <p:cNvPr id="16" name="TextBox 15"/>
          <p:cNvSpPr txBox="1"/>
          <p:nvPr/>
        </p:nvSpPr>
        <p:spPr>
          <a:xfrm>
            <a:off x="6534150" y="4086225"/>
            <a:ext cx="4876800" cy="1171575"/>
          </a:xfrm>
          <a:prstGeom prst="rect">
            <a:avLst/>
          </a:prstGeom>
          <a:noFill/>
        </p:spPr>
        <p:txBody>
          <a:bodyPr wrap="square" lIns="0" rIns="0" tIns="0" bIns="0" anchor="t">
            <a:spAutoFit/>
          </a:bodyPr>
          <a:lstStyle/>
          <a:p>
            <a:pPr algn="l"/>
            <a:r>
              <a:rPr sz="1125" b="0" i="0">
                <a:solidFill>
                  <a:srgbClr val="5B6772"/>
                </a:solidFill>
                <a:latin typeface="Arial"/>
              </a:rPr>
              <a:t>Frequent and low-stakes, such as replenishment or routing. Let the system act, monitor outcomes and escalate exceptions.</a:t>
            </a:r>
          </a:p>
        </p:txBody>
      </p:sp>
      <p:sp>
        <p:nvSpPr>
          <p:cNvPr id="17" name="Rectangle 16"/>
          <p:cNvSpPr/>
          <p:nvPr/>
        </p:nvSpPr>
        <p:spPr>
          <a:xfrm>
            <a:off x="895350" y="1828800"/>
            <a:ext cx="19050" cy="35242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28700" y="5448300"/>
            <a:ext cx="10553700" cy="190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28700" y="5486400"/>
            <a:ext cx="5276850" cy="190500"/>
          </a:xfrm>
          <a:prstGeom prst="rect">
            <a:avLst/>
          </a:prstGeom>
          <a:noFill/>
        </p:spPr>
        <p:txBody>
          <a:bodyPr wrap="square" lIns="0" rIns="0" tIns="0" bIns="0" anchor="t">
            <a:spAutoFit/>
          </a:bodyPr>
          <a:lstStyle/>
          <a:p>
            <a:pPr algn="l"/>
            <a:r>
              <a:rPr sz="900" b="0" i="0">
                <a:solidFill>
                  <a:srgbClr val="5B6772"/>
                </a:solidFill>
                <a:latin typeface="Arial"/>
              </a:rPr>
              <a:t>Made rarely</a:t>
            </a:r>
          </a:p>
        </p:txBody>
      </p:sp>
      <p:sp>
        <p:nvSpPr>
          <p:cNvPr id="20" name="TextBox 19"/>
          <p:cNvSpPr txBox="1"/>
          <p:nvPr/>
        </p:nvSpPr>
        <p:spPr>
          <a:xfrm>
            <a:off x="6305550" y="5486400"/>
            <a:ext cx="5276850" cy="190500"/>
          </a:xfrm>
          <a:prstGeom prst="rect">
            <a:avLst/>
          </a:prstGeom>
          <a:noFill/>
        </p:spPr>
        <p:txBody>
          <a:bodyPr wrap="square" lIns="0" rIns="0" tIns="0" bIns="0" anchor="t">
            <a:spAutoFit/>
          </a:bodyPr>
          <a:lstStyle/>
          <a:p>
            <a:pPr algn="r"/>
            <a:r>
              <a:rPr sz="900" b="1" i="0">
                <a:solidFill>
                  <a:srgbClr val="051C2C"/>
                </a:solidFill>
                <a:latin typeface="Arial"/>
              </a:rPr>
              <a:t>Made very often  &gt;</a:t>
            </a:r>
          </a:p>
        </p:txBody>
      </p:sp>
      <p:sp>
        <p:nvSpPr>
          <p:cNvPr id="21" name="TextBox 20"/>
          <p:cNvSpPr txBox="1"/>
          <p:nvPr/>
        </p:nvSpPr>
        <p:spPr>
          <a:xfrm rot="16200000">
            <a:off x="-342900" y="2781300"/>
            <a:ext cx="2095500" cy="190500"/>
          </a:xfrm>
          <a:prstGeom prst="rect">
            <a:avLst/>
          </a:prstGeom>
          <a:noFill/>
        </p:spPr>
        <p:txBody>
          <a:bodyPr wrap="square" lIns="0" rIns="0" tIns="0" bIns="0" anchor="t">
            <a:spAutoFit/>
          </a:bodyPr>
          <a:lstStyle/>
          <a:p>
            <a:pPr algn="r"/>
            <a:r>
              <a:rPr sz="900" b="1" i="0">
                <a:solidFill>
                  <a:srgbClr val="051C2C"/>
                </a:solidFill>
                <a:latin typeface="Arial"/>
              </a:rPr>
              <a:t>High cost of a wrong call  &gt;</a:t>
            </a:r>
          </a:p>
        </p:txBody>
      </p:sp>
      <p:sp>
        <p:nvSpPr>
          <p:cNvPr id="22" name="TextBox 21"/>
          <p:cNvSpPr txBox="1"/>
          <p:nvPr/>
        </p:nvSpPr>
        <p:spPr>
          <a:xfrm rot="16200000">
            <a:off x="-342900" y="4305300"/>
            <a:ext cx="2095500" cy="190500"/>
          </a:xfrm>
          <a:prstGeom prst="rect">
            <a:avLst/>
          </a:prstGeom>
          <a:noFill/>
        </p:spPr>
        <p:txBody>
          <a:bodyPr wrap="square" lIns="0" rIns="0" tIns="0" bIns="0" anchor="t">
            <a:spAutoFit/>
          </a:bodyPr>
          <a:lstStyle/>
          <a:p>
            <a:pPr algn="l"/>
            <a:r>
              <a:rPr sz="900" b="0" i="0">
                <a:solidFill>
                  <a:srgbClr val="5B6772"/>
                </a:solidFill>
                <a:latin typeface="Arial"/>
              </a:rPr>
              <a:t>Low cost of a wrong call</a:t>
            </a:r>
          </a:p>
        </p:txBody>
      </p:sp>
      <p:sp>
        <p:nvSpPr>
          <p:cNvPr id="23" name="Rectangle 22"/>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5" name="TextBox 24"/>
          <p:cNvSpPr txBox="1"/>
          <p:nvPr/>
        </p:nvSpPr>
        <p:spPr>
          <a:xfrm>
            <a:off x="1809750" y="5772150"/>
            <a:ext cx="9582150" cy="495300"/>
          </a:xfrm>
          <a:prstGeom prst="rect">
            <a:avLst/>
          </a:prstGeom>
          <a:noFill/>
        </p:spPr>
        <p:txBody>
          <a:bodyPr wrap="square" lIns="0" rIns="0" tIns="0" bIns="0" anchor="ctr">
            <a:spAutoFit/>
          </a:bodyPr>
          <a:lstStyle/>
          <a:p>
            <a:pPr algn="l"/>
            <a:r>
              <a:rPr sz="1162" b="0" i="0">
                <a:solidFill>
                  <a:srgbClr val="FFFFFF"/>
                </a:solidFill>
                <a:latin typeface="Arial"/>
              </a:rPr>
              <a:t>Start where decisions are frequent and the cost of error is low: that is where automation pays back fastest and safely builds trust.</a:t>
            </a:r>
          </a:p>
        </p:txBody>
      </p:sp>
      <p:sp>
        <p:nvSpPr>
          <p:cNvPr id="26" name="TextBox 2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27" name="TextBox 2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28" name="Rectangle 2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Guardrails and accountability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What must exist before any system is allowed to act.</a:t>
            </a:r>
          </a:p>
        </p:txBody>
      </p:sp>
      <p:sp>
        <p:nvSpPr>
          <p:cNvPr id="5" name="Rectangle 4"/>
          <p:cNvSpPr/>
          <p:nvPr/>
        </p:nvSpPr>
        <p:spPr>
          <a:xfrm>
            <a:off x="609600" y="1828800"/>
            <a:ext cx="3556000" cy="18478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A named decision owner</a:t>
            </a:r>
          </a:p>
        </p:txBody>
      </p:sp>
      <p:sp>
        <p:nvSpPr>
          <p:cNvPr id="8" name="TextBox 7"/>
          <p:cNvSpPr txBox="1"/>
          <p:nvPr/>
        </p:nvSpPr>
        <p:spPr>
          <a:xfrm>
            <a:off x="781050" y="2362200"/>
            <a:ext cx="3213100" cy="1181100"/>
          </a:xfrm>
          <a:prstGeom prst="rect">
            <a:avLst/>
          </a:prstGeom>
          <a:noFill/>
        </p:spPr>
        <p:txBody>
          <a:bodyPr wrap="square" lIns="0" rIns="0" tIns="0" bIns="0" anchor="t">
            <a:spAutoFit/>
          </a:bodyPr>
          <a:lstStyle/>
          <a:p>
            <a:pPr algn="l"/>
            <a:r>
              <a:rPr sz="1275" b="0" i="0">
                <a:solidFill>
                  <a:srgbClr val="5B6772"/>
                </a:solidFill>
                <a:latin typeface="Arial"/>
              </a:rPr>
              <a:t>A business person is accountable for each automated decision, its limits and its results.</a:t>
            </a:r>
          </a:p>
        </p:txBody>
      </p:sp>
      <p:sp>
        <p:nvSpPr>
          <p:cNvPr id="9" name="Rectangle 8"/>
          <p:cNvSpPr/>
          <p:nvPr/>
        </p:nvSpPr>
        <p:spPr>
          <a:xfrm>
            <a:off x="4318000" y="1828800"/>
            <a:ext cx="3556000" cy="18478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180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94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Written limits</a:t>
            </a:r>
          </a:p>
        </p:txBody>
      </p:sp>
      <p:sp>
        <p:nvSpPr>
          <p:cNvPr id="12" name="TextBox 11"/>
          <p:cNvSpPr txBox="1"/>
          <p:nvPr/>
        </p:nvSpPr>
        <p:spPr>
          <a:xfrm>
            <a:off x="4489450" y="2362200"/>
            <a:ext cx="3213100" cy="1181100"/>
          </a:xfrm>
          <a:prstGeom prst="rect">
            <a:avLst/>
          </a:prstGeom>
          <a:noFill/>
        </p:spPr>
        <p:txBody>
          <a:bodyPr wrap="square" lIns="0" rIns="0" tIns="0" bIns="0" anchor="t">
            <a:spAutoFit/>
          </a:bodyPr>
          <a:lstStyle/>
          <a:p>
            <a:pPr algn="l"/>
            <a:r>
              <a:rPr sz="1275" b="0" i="0">
                <a:solidFill>
                  <a:srgbClr val="5B6772"/>
                </a:solidFill>
                <a:latin typeface="Arial"/>
              </a:rPr>
              <a:t>Thresholds, amounts and conditions beyond which the system must stop and escalate.</a:t>
            </a:r>
          </a:p>
        </p:txBody>
      </p:sp>
      <p:sp>
        <p:nvSpPr>
          <p:cNvPr id="13" name="Rectangle 12"/>
          <p:cNvSpPr/>
          <p:nvPr/>
        </p:nvSpPr>
        <p:spPr>
          <a:xfrm>
            <a:off x="8026400" y="1828800"/>
            <a:ext cx="3556000" cy="18478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264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978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Explanations</a:t>
            </a:r>
          </a:p>
        </p:txBody>
      </p:sp>
      <p:sp>
        <p:nvSpPr>
          <p:cNvPr id="16" name="TextBox 15"/>
          <p:cNvSpPr txBox="1"/>
          <p:nvPr/>
        </p:nvSpPr>
        <p:spPr>
          <a:xfrm>
            <a:off x="8197850" y="2362200"/>
            <a:ext cx="3213100" cy="1181100"/>
          </a:xfrm>
          <a:prstGeom prst="rect">
            <a:avLst/>
          </a:prstGeom>
          <a:noFill/>
        </p:spPr>
        <p:txBody>
          <a:bodyPr wrap="square" lIns="0" rIns="0" tIns="0" bIns="0" anchor="t">
            <a:spAutoFit/>
          </a:bodyPr>
          <a:lstStyle/>
          <a:p>
            <a:pPr algn="l"/>
            <a:r>
              <a:rPr sz="1275" b="0" i="0">
                <a:solidFill>
                  <a:srgbClr val="5B6772"/>
                </a:solidFill>
                <a:latin typeface="Arial"/>
              </a:rPr>
              <a:t>Every recommendation or action carries the evidence and the rule that produced it, in business language.</a:t>
            </a:r>
          </a:p>
        </p:txBody>
      </p:sp>
      <p:sp>
        <p:nvSpPr>
          <p:cNvPr id="17" name="Rectangle 16"/>
          <p:cNvSpPr/>
          <p:nvPr/>
        </p:nvSpPr>
        <p:spPr>
          <a:xfrm>
            <a:off x="609600" y="3829050"/>
            <a:ext cx="3556000" cy="18478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09600" y="38290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050" y="4019550"/>
            <a:ext cx="3213100" cy="285750"/>
          </a:xfrm>
          <a:prstGeom prst="rect">
            <a:avLst/>
          </a:prstGeom>
          <a:noFill/>
        </p:spPr>
        <p:txBody>
          <a:bodyPr wrap="square" lIns="0" rIns="0" tIns="0" bIns="0" anchor="t">
            <a:spAutoFit/>
          </a:bodyPr>
          <a:lstStyle/>
          <a:p>
            <a:pPr algn="l"/>
            <a:r>
              <a:rPr sz="1575" b="1" i="0">
                <a:solidFill>
                  <a:srgbClr val="051C2C"/>
                </a:solidFill>
                <a:latin typeface="Arial"/>
              </a:rPr>
              <a:t>Reversal and override</a:t>
            </a:r>
          </a:p>
        </p:txBody>
      </p:sp>
      <p:sp>
        <p:nvSpPr>
          <p:cNvPr id="20" name="TextBox 19"/>
          <p:cNvSpPr txBox="1"/>
          <p:nvPr/>
        </p:nvSpPr>
        <p:spPr>
          <a:xfrm>
            <a:off x="781050" y="4362450"/>
            <a:ext cx="3213100" cy="1181100"/>
          </a:xfrm>
          <a:prstGeom prst="rect">
            <a:avLst/>
          </a:prstGeom>
          <a:noFill/>
        </p:spPr>
        <p:txBody>
          <a:bodyPr wrap="square" lIns="0" rIns="0" tIns="0" bIns="0" anchor="t">
            <a:spAutoFit/>
          </a:bodyPr>
          <a:lstStyle/>
          <a:p>
            <a:pPr algn="l"/>
            <a:r>
              <a:rPr sz="1275" b="0" i="0">
                <a:solidFill>
                  <a:srgbClr val="5B6772"/>
                </a:solidFill>
                <a:latin typeface="Arial"/>
              </a:rPr>
              <a:t>A known, fast way to undo an action and to switch the automation off.</a:t>
            </a:r>
          </a:p>
        </p:txBody>
      </p:sp>
      <p:sp>
        <p:nvSpPr>
          <p:cNvPr id="21" name="Rectangle 20"/>
          <p:cNvSpPr/>
          <p:nvPr/>
        </p:nvSpPr>
        <p:spPr>
          <a:xfrm>
            <a:off x="4318000" y="3829050"/>
            <a:ext cx="3556000" cy="18478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18000" y="38290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489450" y="4019550"/>
            <a:ext cx="3213100" cy="285750"/>
          </a:xfrm>
          <a:prstGeom prst="rect">
            <a:avLst/>
          </a:prstGeom>
          <a:noFill/>
        </p:spPr>
        <p:txBody>
          <a:bodyPr wrap="square" lIns="0" rIns="0" tIns="0" bIns="0" anchor="t">
            <a:spAutoFit/>
          </a:bodyPr>
          <a:lstStyle/>
          <a:p>
            <a:pPr algn="l"/>
            <a:r>
              <a:rPr sz="1575" b="1" i="0">
                <a:solidFill>
                  <a:srgbClr val="051C2C"/>
                </a:solidFill>
                <a:latin typeface="Arial"/>
              </a:rPr>
              <a:t>A complete record</a:t>
            </a:r>
          </a:p>
        </p:txBody>
      </p:sp>
      <p:sp>
        <p:nvSpPr>
          <p:cNvPr id="24" name="TextBox 23"/>
          <p:cNvSpPr txBox="1"/>
          <p:nvPr/>
        </p:nvSpPr>
        <p:spPr>
          <a:xfrm>
            <a:off x="4489450" y="4362450"/>
            <a:ext cx="3213100" cy="1181100"/>
          </a:xfrm>
          <a:prstGeom prst="rect">
            <a:avLst/>
          </a:prstGeom>
          <a:noFill/>
        </p:spPr>
        <p:txBody>
          <a:bodyPr wrap="square" lIns="0" rIns="0" tIns="0" bIns="0" anchor="t">
            <a:spAutoFit/>
          </a:bodyPr>
          <a:lstStyle/>
          <a:p>
            <a:pPr algn="l"/>
            <a:r>
              <a:rPr sz="1275" b="0" i="0">
                <a:solidFill>
                  <a:srgbClr val="5B6772"/>
                </a:solidFill>
                <a:latin typeface="Arial"/>
              </a:rPr>
              <a:t>Inputs, decision, approver, action and outcome are logged for audit and for learning.</a:t>
            </a:r>
          </a:p>
        </p:txBody>
      </p:sp>
      <p:sp>
        <p:nvSpPr>
          <p:cNvPr id="25" name="Rectangle 24"/>
          <p:cNvSpPr/>
          <p:nvPr/>
        </p:nvSpPr>
        <p:spPr>
          <a:xfrm>
            <a:off x="8026400" y="3829050"/>
            <a:ext cx="3556000" cy="18478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026400" y="38290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97850" y="4019550"/>
            <a:ext cx="3213100" cy="285750"/>
          </a:xfrm>
          <a:prstGeom prst="rect">
            <a:avLst/>
          </a:prstGeom>
          <a:noFill/>
        </p:spPr>
        <p:txBody>
          <a:bodyPr wrap="square" lIns="0" rIns="0" tIns="0" bIns="0" anchor="t">
            <a:spAutoFit/>
          </a:bodyPr>
          <a:lstStyle/>
          <a:p>
            <a:pPr algn="l"/>
            <a:r>
              <a:rPr sz="1575" b="1" i="0">
                <a:solidFill>
                  <a:srgbClr val="051C2C"/>
                </a:solidFill>
                <a:latin typeface="Arial"/>
              </a:rPr>
              <a:t>Outcome monitoring</a:t>
            </a:r>
          </a:p>
        </p:txBody>
      </p:sp>
      <p:sp>
        <p:nvSpPr>
          <p:cNvPr id="28" name="TextBox 27"/>
          <p:cNvSpPr txBox="1"/>
          <p:nvPr/>
        </p:nvSpPr>
        <p:spPr>
          <a:xfrm>
            <a:off x="8197850" y="4362450"/>
            <a:ext cx="3213100" cy="1181100"/>
          </a:xfrm>
          <a:prstGeom prst="rect">
            <a:avLst/>
          </a:prstGeom>
          <a:noFill/>
        </p:spPr>
        <p:txBody>
          <a:bodyPr wrap="square" lIns="0" rIns="0" tIns="0" bIns="0" anchor="t">
            <a:spAutoFit/>
          </a:bodyPr>
          <a:lstStyle/>
          <a:p>
            <a:pPr algn="l"/>
            <a:r>
              <a:rPr sz="1275" b="0" i="0">
                <a:solidFill>
                  <a:srgbClr val="5B6772"/>
                </a:solidFill>
                <a:latin typeface="Arial"/>
              </a:rPr>
              <a:t>Drift, bias and unexpected effects are watched continuously, not discovered in the next audit.</a:t>
            </a:r>
          </a:p>
        </p:txBody>
      </p:sp>
      <p:sp>
        <p:nvSpPr>
          <p:cNvPr id="29" name="Rectangle 28"/>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1" name="TextBox 30"/>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If you cannot name the owner, write the limit and reverse the action, the decision is not ready to automate.</a:t>
            </a:r>
          </a:p>
        </p:txBody>
      </p:sp>
      <p:sp>
        <p:nvSpPr>
          <p:cNvPr id="32" name="TextBox 31"/>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33" name="TextBox 32"/>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34" name="Rectangle 33"/>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Choosing delivery partners</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Judge partners on the decisions and outcomes they can change in your domain, not on the number of tools they install.</a:t>
            </a:r>
          </a:p>
        </p:txBody>
      </p:sp>
      <p:graphicFrame>
        <p:nvGraphicFramePr>
          <p:cNvPr id="5" name="Table 4"/>
          <p:cNvGraphicFramePr>
            <a:graphicFrameLocks noGrp="1"/>
          </p:cNvGraphicFramePr>
          <p:nvPr/>
        </p:nvGraphicFramePr>
        <p:xfrm>
          <a:off x="609600" y="1981200"/>
          <a:ext cx="10972800" cy="3200400"/>
        </p:xfrm>
        <a:graphic>
          <a:graphicData uri="http://schemas.openxmlformats.org/drawingml/2006/table">
            <a:tbl>
              <a:tblPr firstRow="1" bandRow="1">
                <a:tableStyleId>{5C22544A-7EE6-4342-B048-85BDC9FD1C3A}</a:tableStyleId>
              </a:tblPr>
              <a:tblGrid>
                <a:gridCol w="3657600"/>
                <a:gridCol w="3657600"/>
                <a:gridCol w="3657600"/>
              </a:tblGrid>
              <a:tr h="533400">
                <a:tc>
                  <a:txBody>
                    <a:bodyPr wrap="square"/>
                    <a:lstStyle/>
                    <a:p>
                      <a:r>
                        <a:rPr sz="1200" b="1" i="0">
                          <a:solidFill>
                            <a:srgbClr val="FFFFFF"/>
                          </a:solidFill>
                          <a:latin typeface="Arial"/>
                        </a:rPr>
                        <a:t>Look for</a:t>
                      </a:r>
                    </a:p>
                  </a:txBody>
                  <a:tcPr marL="95250" marR="95250" marT="38100" marB="38100" anchor="ctr">
                    <a:solidFill>
                      <a:srgbClr val="051C2C"/>
                    </a:solidFill>
                  </a:tcPr>
                </a:tc>
                <a:tc>
                  <a:txBody>
                    <a:bodyPr wrap="square"/>
                    <a:lstStyle/>
                    <a:p>
                      <a:r>
                        <a:rPr sz="1200" b="1" i="0">
                          <a:solidFill>
                            <a:srgbClr val="FFFFFF"/>
                          </a:solidFill>
                          <a:latin typeface="Arial"/>
                        </a:rPr>
                        <a:t>Instead of</a:t>
                      </a:r>
                    </a:p>
                  </a:txBody>
                  <a:tcPr marL="95250" marR="95250" marT="38100" marB="38100" anchor="ctr">
                    <a:solidFill>
                      <a:srgbClr val="051C2C"/>
                    </a:solidFill>
                  </a:tcPr>
                </a:tc>
                <a:tc>
                  <a:txBody>
                    <a:bodyPr wrap="square"/>
                    <a:lstStyle/>
                    <a:p>
                      <a:r>
                        <a:rPr sz="1200" b="1" i="0">
                          <a:solidFill>
                            <a:srgbClr val="FFFFFF"/>
                          </a:solidFill>
                          <a:latin typeface="Arial"/>
                        </a:rPr>
                        <a:t>Ask them</a:t>
                      </a:r>
                    </a:p>
                  </a:txBody>
                  <a:tcPr marL="95250" marR="95250" marT="38100" marB="38100" anchor="ctr">
                    <a:solidFill>
                      <a:srgbClr val="051C2C"/>
                    </a:solidFill>
                  </a:tcPr>
                </a:tc>
              </a:tr>
              <a:tr h="533400">
                <a:tc>
                  <a:txBody>
                    <a:bodyPr wrap="square"/>
                    <a:lstStyle/>
                    <a:p>
                      <a:r>
                        <a:rPr sz="1200" b="0" i="0">
                          <a:solidFill>
                            <a:srgbClr val="051C2C"/>
                          </a:solidFill>
                          <a:latin typeface="Arial"/>
                        </a:rPr>
                        <a:t>Outcome-based measures in their proposals</a:t>
                      </a:r>
                    </a:p>
                  </a:txBody>
                  <a:tcPr marL="95250" marR="95250" marT="38100" marB="38100" anchor="ctr">
                    <a:solidFill>
                      <a:srgbClr val="FFFFFF"/>
                    </a:solidFill>
                  </a:tcPr>
                </a:tc>
                <a:tc>
                  <a:txBody>
                    <a:bodyPr wrap="square"/>
                    <a:lstStyle/>
                    <a:p>
                      <a:r>
                        <a:rPr sz="1200" b="0" i="0">
                          <a:solidFill>
                            <a:srgbClr val="051C2C"/>
                          </a:solidFill>
                          <a:latin typeface="Arial"/>
                        </a:rPr>
                        <a:t>Effort, licences and milestones only</a:t>
                      </a:r>
                    </a:p>
                  </a:txBody>
                  <a:tcPr marL="95250" marR="95250" marT="38100" marB="38100" anchor="ctr">
                    <a:solidFill>
                      <a:srgbClr val="FFFFFF"/>
                    </a:solidFill>
                  </a:tcPr>
                </a:tc>
                <a:tc>
                  <a:txBody>
                    <a:bodyPr wrap="square"/>
                    <a:lstStyle/>
                    <a:p>
                      <a:r>
                        <a:rPr sz="1200" b="0" i="0">
                          <a:solidFill>
                            <a:srgbClr val="051C2C"/>
                          </a:solidFill>
                          <a:latin typeface="Arial"/>
                        </a:rPr>
                        <a:t>Which business measure will move, and how will we both know?</a:t>
                      </a:r>
                    </a:p>
                  </a:txBody>
                  <a:tcPr marL="95250" marR="95250" marT="38100" marB="38100" anchor="ctr">
                    <a:solidFill>
                      <a:srgbClr val="FFFFFF"/>
                    </a:solidFill>
                  </a:tcPr>
                </a:tc>
              </a:tr>
              <a:tr h="533400">
                <a:tc>
                  <a:txBody>
                    <a:bodyPr wrap="square"/>
                    <a:lstStyle/>
                    <a:p>
                      <a:r>
                        <a:rPr sz="1200" b="0" i="0">
                          <a:solidFill>
                            <a:srgbClr val="051C2C"/>
                          </a:solidFill>
                          <a:latin typeface="Arial"/>
                        </a:rPr>
                        <a:t>Depth in your industry and its decisions</a:t>
                      </a:r>
                    </a:p>
                  </a:txBody>
                  <a:tcPr marL="95250" marR="95250" marT="38100" marB="38100" anchor="ctr">
                    <a:solidFill>
                      <a:srgbClr val="F6F7F9"/>
                    </a:solidFill>
                  </a:tcPr>
                </a:tc>
                <a:tc>
                  <a:txBody>
                    <a:bodyPr wrap="square"/>
                    <a:lstStyle/>
                    <a:p>
                      <a:r>
                        <a:rPr sz="1200" b="0" i="0">
                          <a:solidFill>
                            <a:srgbClr val="051C2C"/>
                          </a:solidFill>
                          <a:latin typeface="Arial"/>
                        </a:rPr>
                        <a:t>Generic platform skills</a:t>
                      </a:r>
                    </a:p>
                  </a:txBody>
                  <a:tcPr marL="95250" marR="95250" marT="38100" marB="38100" anchor="ctr">
                    <a:solidFill>
                      <a:srgbClr val="F6F7F9"/>
                    </a:solidFill>
                  </a:tcPr>
                </a:tc>
                <a:tc>
                  <a:txBody>
                    <a:bodyPr wrap="square"/>
                    <a:lstStyle/>
                    <a:p>
                      <a:r>
                        <a:rPr sz="1200" b="0" i="0">
                          <a:solidFill>
                            <a:srgbClr val="051C2C"/>
                          </a:solidFill>
                          <a:latin typeface="Arial"/>
                        </a:rPr>
                        <a:t>Which decisions in our industry have you redesigned before?</a:t>
                      </a:r>
                    </a:p>
                  </a:txBody>
                  <a:tcPr marL="95250" marR="95250" marT="38100" marB="38100" anchor="ctr">
                    <a:solidFill>
                      <a:srgbClr val="F6F7F9"/>
                    </a:solidFill>
                  </a:tcPr>
                </a:tc>
              </a:tr>
              <a:tr h="533400">
                <a:tc>
                  <a:txBody>
                    <a:bodyPr wrap="square"/>
                    <a:lstStyle/>
                    <a:p>
                      <a:r>
                        <a:rPr sz="1200" b="0" i="0">
                          <a:solidFill>
                            <a:srgbClr val="051C2C"/>
                          </a:solidFill>
                          <a:latin typeface="Arial"/>
                        </a:rPr>
                        <a:t>A view beyond the current project</a:t>
                      </a:r>
                    </a:p>
                  </a:txBody>
                  <a:tcPr marL="95250" marR="95250" marT="38100" marB="38100" anchor="ctr">
                    <a:solidFill>
                      <a:srgbClr val="FFFFFF"/>
                    </a:solidFill>
                  </a:tcPr>
                </a:tc>
                <a:tc>
                  <a:txBody>
                    <a:bodyPr wrap="square"/>
                    <a:lstStyle/>
                    <a:p>
                      <a:r>
                        <a:rPr sz="1200" b="0" i="0">
                          <a:solidFill>
                            <a:srgbClr val="051C2C"/>
                          </a:solidFill>
                          <a:latin typeface="Arial"/>
                        </a:rPr>
                        <a:t>Delivery of the brief as written</a:t>
                      </a:r>
                    </a:p>
                  </a:txBody>
                  <a:tcPr marL="95250" marR="95250" marT="38100" marB="38100" anchor="ctr">
                    <a:solidFill>
                      <a:srgbClr val="FFFFFF"/>
                    </a:solidFill>
                  </a:tcPr>
                </a:tc>
                <a:tc>
                  <a:txBody>
                    <a:bodyPr wrap="square"/>
                    <a:lstStyle/>
                    <a:p>
                      <a:r>
                        <a:rPr sz="1200" b="0" i="0">
                          <a:solidFill>
                            <a:srgbClr val="051C2C"/>
                          </a:solidFill>
                          <a:latin typeface="Arial"/>
                        </a:rPr>
                        <a:t>What will we need in two years that this design prepares for?</a:t>
                      </a:r>
                    </a:p>
                  </a:txBody>
                  <a:tcPr marL="95250" marR="95250" marT="38100" marB="38100" anchor="ctr">
                    <a:solidFill>
                      <a:srgbClr val="FFFFFF"/>
                    </a:solidFill>
                  </a:tcPr>
                </a:tc>
              </a:tr>
              <a:tr h="533400">
                <a:tc>
                  <a:txBody>
                    <a:bodyPr wrap="square"/>
                    <a:lstStyle/>
                    <a:p>
                      <a:r>
                        <a:rPr sz="1200" b="0" i="0">
                          <a:solidFill>
                            <a:srgbClr val="051C2C"/>
                          </a:solidFill>
                          <a:latin typeface="Arial"/>
                        </a:rPr>
                        <a:t>Willingness to adapt their team to yours</a:t>
                      </a:r>
                    </a:p>
                  </a:txBody>
                  <a:tcPr marL="95250" marR="95250" marT="38100" marB="38100" anchor="ctr">
                    <a:solidFill>
                      <a:srgbClr val="F6F7F9"/>
                    </a:solidFill>
                  </a:tcPr>
                </a:tc>
                <a:tc>
                  <a:txBody>
                    <a:bodyPr wrap="square"/>
                    <a:lstStyle/>
                    <a:p>
                      <a:r>
                        <a:rPr sz="1200" b="0" i="0">
                          <a:solidFill>
                            <a:srgbClr val="051C2C"/>
                          </a:solidFill>
                          <a:latin typeface="Arial"/>
                        </a:rPr>
                        <a:t>A fixed delivery model</a:t>
                      </a:r>
                    </a:p>
                  </a:txBody>
                  <a:tcPr marL="95250" marR="95250" marT="38100" marB="38100" anchor="ctr">
                    <a:solidFill>
                      <a:srgbClr val="F6F7F9"/>
                    </a:solidFill>
                  </a:tcPr>
                </a:tc>
                <a:tc>
                  <a:txBody>
                    <a:bodyPr wrap="square"/>
                    <a:lstStyle/>
                    <a:p>
                      <a:r>
                        <a:rPr sz="1200" b="0" i="0">
                          <a:solidFill>
                            <a:srgbClr val="051C2C"/>
                          </a:solidFill>
                          <a:latin typeface="Arial"/>
                        </a:rPr>
                        <a:t>How will you staff alongside our domain owners?</a:t>
                      </a:r>
                    </a:p>
                  </a:txBody>
                  <a:tcPr marL="95250" marR="95250" marT="38100" marB="38100" anchor="ctr">
                    <a:solidFill>
                      <a:srgbClr val="F6F7F9"/>
                    </a:solidFill>
                  </a:tcPr>
                </a:tc>
              </a:tr>
              <a:tr h="533400">
                <a:tc>
                  <a:txBody>
                    <a:bodyPr wrap="square"/>
                    <a:lstStyle/>
                    <a:p>
                      <a:r>
                        <a:rPr sz="1200" b="0" i="0">
                          <a:solidFill>
                            <a:srgbClr val="051C2C"/>
                          </a:solidFill>
                          <a:latin typeface="Arial"/>
                        </a:rPr>
                        <a:t>Focus on a few strengths</a:t>
                      </a:r>
                    </a:p>
                  </a:txBody>
                  <a:tcPr marL="95250" marR="95250" marT="38100" marB="38100" anchor="ctr">
                    <a:solidFill>
                      <a:srgbClr val="FFFFFF"/>
                    </a:solidFill>
                  </a:tcPr>
                </a:tc>
                <a:tc>
                  <a:txBody>
                    <a:bodyPr wrap="square"/>
                    <a:lstStyle/>
                    <a:p>
                      <a:r>
                        <a:rPr sz="1200" b="0" i="0">
                          <a:solidFill>
                            <a:srgbClr val="051C2C"/>
                          </a:solidFill>
                          <a:latin typeface="Arial"/>
                        </a:rPr>
                        <a:t>Claims to do everything</a:t>
                      </a:r>
                    </a:p>
                  </a:txBody>
                  <a:tcPr marL="95250" marR="95250" marT="38100" marB="38100" anchor="ctr">
                    <a:solidFill>
                      <a:srgbClr val="FFFFFF"/>
                    </a:solidFill>
                  </a:tcPr>
                </a:tc>
                <a:tc>
                  <a:txBody>
                    <a:bodyPr wrap="square"/>
                    <a:lstStyle/>
                    <a:p>
                      <a:r>
                        <a:rPr sz="1200" b="0" i="0">
                          <a:solidFill>
                            <a:srgbClr val="051C2C"/>
                          </a:solidFill>
                          <a:latin typeface="Arial"/>
                        </a:rPr>
                        <a:t>Where would you recommend another partner instead of yourselves?</a:t>
                      </a:r>
                    </a:p>
                  </a:txBody>
                  <a:tcPr marL="95250" marR="95250" marT="38100" marB="38100" anchor="ctr">
                    <a:solidFill>
                      <a:srgbClr val="FFFFFF"/>
                    </a:solidFill>
                  </a:tcPr>
                </a:tc>
              </a:tr>
            </a:tbl>
          </a:graphicData>
        </a:graphic>
      </p:graphicFrame>
      <p:sp>
        <p:nvSpPr>
          <p:cNvPr id="6" name="Rectangle 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8" name="TextBox 7"/>
          <p:cNvSpPr txBox="1"/>
          <p:nvPr/>
        </p:nvSpPr>
        <p:spPr>
          <a:xfrm>
            <a:off x="1809750" y="5772150"/>
            <a:ext cx="9582150" cy="495300"/>
          </a:xfrm>
          <a:prstGeom prst="rect">
            <a:avLst/>
          </a:prstGeom>
          <a:noFill/>
        </p:spPr>
        <p:txBody>
          <a:bodyPr wrap="square" lIns="0" rIns="0" tIns="0" bIns="0" anchor="ctr">
            <a:spAutoFit/>
          </a:bodyPr>
          <a:lstStyle/>
          <a:p>
            <a:pPr algn="l"/>
            <a:r>
              <a:rPr sz="1185" b="0" i="0">
                <a:solidFill>
                  <a:srgbClr val="FFFFFF"/>
                </a:solidFill>
                <a:latin typeface="Arial"/>
              </a:rPr>
              <a:t>No partner is strong in every part of data and analytics; choose for the decisions you are changing, and say no to the rest.</a:t>
            </a:r>
          </a:p>
        </p:txBody>
      </p:sp>
      <p:sp>
        <p:nvSpPr>
          <p:cNvPr id="9" name="TextBox 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10" name="TextBox 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11" name="Rectangle 1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2</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Tools and evidence</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Score it, measure it, see it in six industries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Decision mode picker</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Pick one recurring decision and answer six questions. The picker suggests the rung of the ladder it is ready for today.</a:t>
            </a:r>
          </a:p>
        </p:txBody>
      </p:sp>
      <p:graphicFrame>
        <p:nvGraphicFramePr>
          <p:cNvPr id="5" name="Table 4"/>
          <p:cNvGraphicFramePr>
            <a:graphicFrameLocks noGrp="1"/>
          </p:cNvGraphicFramePr>
          <p:nvPr/>
        </p:nvGraphicFramePr>
        <p:xfrm>
          <a:off x="609600" y="1981200"/>
          <a:ext cx="10972800" cy="3733800"/>
        </p:xfrm>
        <a:graphic>
          <a:graphicData uri="http://schemas.openxmlformats.org/drawingml/2006/table">
            <a:tbl>
              <a:tblPr firstRow="1" bandRow="1">
                <a:tableStyleId>{5C22544A-7EE6-4342-B048-85BDC9FD1C3A}</a:tableStyleId>
              </a:tblPr>
              <a:tblGrid>
                <a:gridCol w="4389120"/>
                <a:gridCol w="6583680"/>
              </a:tblGrid>
              <a:tr h="533400">
                <a:tc>
                  <a:txBody>
                    <a:bodyPr wrap="square"/>
                    <a:lstStyle/>
                    <a:p>
                      <a:r>
                        <a:rPr sz="975" b="1" i="0">
                          <a:solidFill>
                            <a:srgbClr val="FFFFFF"/>
                          </a:solidFill>
                          <a:latin typeface="Arial"/>
                        </a:rPr>
                        <a:t>Question</a:t>
                      </a:r>
                    </a:p>
                  </a:txBody>
                  <a:tcPr marL="95250" marR="95250" marT="38100" marB="38100" anchor="ctr">
                    <a:solidFill>
                      <a:srgbClr val="051C2C"/>
                    </a:solidFill>
                  </a:tcPr>
                </a:tc>
                <a:tc>
                  <a:txBody>
                    <a:bodyPr wrap="square"/>
                    <a:lstStyle/>
                    <a:p>
                      <a:r>
                        <a:rPr sz="975" b="1" i="0">
                          <a:solidFill>
                            <a:srgbClr val="FFFFFF"/>
                          </a:solidFill>
                          <a:latin typeface="Arial"/>
                        </a:rPr>
                        <a:t>Options</a:t>
                      </a:r>
                    </a:p>
                  </a:txBody>
                  <a:tcPr marL="95250" marR="95250" marT="38100" marB="38100" anchor="ctr">
                    <a:solidFill>
                      <a:srgbClr val="051C2C"/>
                    </a:solidFill>
                  </a:tcPr>
                </a:tc>
              </a:tr>
              <a:tr h="533400">
                <a:tc>
                  <a:txBody>
                    <a:bodyPr wrap="square"/>
                    <a:lstStyle/>
                    <a:p>
                      <a:r>
                        <a:rPr sz="975" b="0" i="0">
                          <a:solidFill>
                            <a:srgbClr val="051C2C"/>
                          </a:solidFill>
                          <a:latin typeface="Arial"/>
                        </a:rPr>
                        <a:t>How often is this decision made?</a:t>
                      </a:r>
                    </a:p>
                  </a:txBody>
                  <a:tcPr marL="95250" marR="95250" marT="38100" marB="38100" anchor="ctr">
                    <a:solidFill>
                      <a:srgbClr val="FFFFFF"/>
                    </a:solidFill>
                  </a:tcPr>
                </a:tc>
                <a:tc>
                  <a:txBody>
                    <a:bodyPr wrap="square"/>
                    <a:lstStyle/>
                    <a:p>
                      <a:r>
                        <a:rPr sz="975" b="0" i="0">
                          <a:solidFill>
                            <a:srgbClr val="051C2C"/>
                          </a:solidFill>
                          <a:latin typeface="Arial"/>
                        </a:rPr>
                        <a:t>A few times a year; Weekly or monthly; Daily; Continuously, many times a day</a:t>
                      </a:r>
                    </a:p>
                  </a:txBody>
                  <a:tcPr marL="95250" marR="95250" marT="38100" marB="38100" anchor="ctr">
                    <a:solidFill>
                      <a:srgbClr val="FFFFFF"/>
                    </a:solidFill>
                  </a:tcPr>
                </a:tc>
              </a:tr>
              <a:tr h="533400">
                <a:tc>
                  <a:txBody>
                    <a:bodyPr wrap="square"/>
                    <a:lstStyle/>
                    <a:p>
                      <a:r>
                        <a:rPr sz="975" b="0" i="0">
                          <a:solidFill>
                            <a:srgbClr val="051C2C"/>
                          </a:solidFill>
                          <a:latin typeface="Arial"/>
                        </a:rPr>
                        <a:t>If it is wrong, can it be reversed easily?</a:t>
                      </a:r>
                    </a:p>
                  </a:txBody>
                  <a:tcPr marL="95250" marR="95250" marT="38100" marB="38100" anchor="ctr">
                    <a:solidFill>
                      <a:srgbClr val="F6F7F9"/>
                    </a:solidFill>
                  </a:tcPr>
                </a:tc>
                <a:tc>
                  <a:txBody>
                    <a:bodyPr wrap="square"/>
                    <a:lstStyle/>
                    <a:p>
                      <a:r>
                        <a:rPr sz="975" b="0" i="0">
                          <a:solidFill>
                            <a:srgbClr val="051C2C"/>
                          </a:solidFill>
                          <a:latin typeface="Arial"/>
                        </a:rPr>
                        <a:t>No, it is effectively permanent; With effort and some cost; Yes, quickly and cheaply</a:t>
                      </a:r>
                    </a:p>
                  </a:txBody>
                  <a:tcPr marL="95250" marR="95250" marT="38100" marB="38100" anchor="ctr">
                    <a:solidFill>
                      <a:srgbClr val="F6F7F9"/>
                    </a:solidFill>
                  </a:tcPr>
                </a:tc>
              </a:tr>
              <a:tr h="533400">
                <a:tc>
                  <a:txBody>
                    <a:bodyPr wrap="square"/>
                    <a:lstStyle/>
                    <a:p>
                      <a:r>
                        <a:rPr sz="975" b="0" i="0">
                          <a:solidFill>
                            <a:srgbClr val="051C2C"/>
                          </a:solidFill>
                          <a:latin typeface="Arial"/>
                        </a:rPr>
                        <a:t>How trusted is the data it depends on?</a:t>
                      </a:r>
                    </a:p>
                  </a:txBody>
                  <a:tcPr marL="95250" marR="95250" marT="38100" marB="38100" anchor="ctr">
                    <a:solidFill>
                      <a:srgbClr val="FFFFFF"/>
                    </a:solidFill>
                  </a:tcPr>
                </a:tc>
                <a:tc>
                  <a:txBody>
                    <a:bodyPr wrap="square"/>
                    <a:lstStyle/>
                    <a:p>
                      <a:r>
                        <a:rPr sz="975" b="0" i="0">
                          <a:solidFill>
                            <a:srgbClr val="051C2C"/>
                          </a:solidFill>
                          <a:latin typeface="Arial"/>
                        </a:rPr>
                        <a:t>Patchy, disputed or undefined; Mostly reliable, some known gaps; Owned, certified and monitored</a:t>
                      </a:r>
                    </a:p>
                  </a:txBody>
                  <a:tcPr marL="95250" marR="95250" marT="38100" marB="38100" anchor="ctr">
                    <a:solidFill>
                      <a:srgbClr val="FFFFFF"/>
                    </a:solidFill>
                  </a:tcPr>
                </a:tc>
              </a:tr>
              <a:tr h="533400">
                <a:tc>
                  <a:txBody>
                    <a:bodyPr wrap="square"/>
                    <a:lstStyle/>
                    <a:p>
                      <a:r>
                        <a:rPr sz="975" b="0" i="0">
                          <a:solidFill>
                            <a:srgbClr val="051C2C"/>
                          </a:solidFill>
                          <a:latin typeface="Arial"/>
                        </a:rPr>
                        <a:t>How regulated or sensitive is it?</a:t>
                      </a:r>
                    </a:p>
                  </a:txBody>
                  <a:tcPr marL="95250" marR="95250" marT="38100" marB="38100" anchor="ctr">
                    <a:solidFill>
                      <a:srgbClr val="F6F7F9"/>
                    </a:solidFill>
                  </a:tcPr>
                </a:tc>
                <a:tc>
                  <a:txBody>
                    <a:bodyPr wrap="square"/>
                    <a:lstStyle/>
                    <a:p>
                      <a:r>
                        <a:rPr sz="975" b="0" i="0">
                          <a:solidFill>
                            <a:srgbClr val="051C2C"/>
                          </a:solidFill>
                          <a:latin typeface="Arial"/>
                        </a:rPr>
                        <a:t>Heavily regulated or affects individuals' rights; Some rules apply; Lightly regulated</a:t>
                      </a:r>
                    </a:p>
                  </a:txBody>
                  <a:tcPr marL="95250" marR="95250" marT="38100" marB="38100" anchor="ctr">
                    <a:solidFill>
                      <a:srgbClr val="F6F7F9"/>
                    </a:solidFill>
                  </a:tcPr>
                </a:tc>
              </a:tr>
              <a:tr h="533400">
                <a:tc>
                  <a:txBody>
                    <a:bodyPr wrap="square"/>
                    <a:lstStyle/>
                    <a:p>
                      <a:r>
                        <a:rPr sz="975" b="0" i="0">
                          <a:solidFill>
                            <a:srgbClr val="051C2C"/>
                          </a:solidFill>
                          <a:latin typeface="Arial"/>
                        </a:rPr>
                        <a:t>How much must the decision be explained to others?</a:t>
                      </a:r>
                    </a:p>
                  </a:txBody>
                  <a:tcPr marL="95250" marR="95250" marT="38100" marB="38100" anchor="ctr">
                    <a:solidFill>
                      <a:srgbClr val="FFFFFF"/>
                    </a:solidFill>
                  </a:tcPr>
                </a:tc>
                <a:tc>
                  <a:txBody>
                    <a:bodyPr wrap="square"/>
                    <a:lstStyle/>
                    <a:p>
                      <a:r>
                        <a:rPr sz="975" b="0" i="0">
                          <a:solidFill>
                            <a:srgbClr val="051C2C"/>
                          </a:solidFill>
                          <a:latin typeface="Arial"/>
                        </a:rPr>
                        <a:t>Fully, to a regulator, customer or court; Internally, to managers and auditors; Rarely; the outcome speaks for itself</a:t>
                      </a:r>
                    </a:p>
                  </a:txBody>
                  <a:tcPr marL="95250" marR="95250" marT="38100" marB="38100" anchor="ctr">
                    <a:solidFill>
                      <a:srgbClr val="FFFFFF"/>
                    </a:solidFill>
                  </a:tcPr>
                </a:tc>
              </a:tr>
              <a:tr h="533400">
                <a:tc>
                  <a:txBody>
                    <a:bodyPr wrap="square"/>
                    <a:lstStyle/>
                    <a:p>
                      <a:r>
                        <a:rPr sz="975" b="0" i="0">
                          <a:solidFill>
                            <a:srgbClr val="051C2C"/>
                          </a:solidFill>
                          <a:latin typeface="Arial"/>
                        </a:rPr>
                        <a:t>How fast must it be made?</a:t>
                      </a:r>
                    </a:p>
                  </a:txBody>
                  <a:tcPr marL="95250" marR="95250" marT="38100" marB="38100" anchor="ctr">
                    <a:solidFill>
                      <a:srgbClr val="F6F7F9"/>
                    </a:solidFill>
                  </a:tcPr>
                </a:tc>
                <a:tc>
                  <a:txBody>
                    <a:bodyPr wrap="square"/>
                    <a:lstStyle/>
                    <a:p>
                      <a:r>
                        <a:rPr sz="975" b="0" i="0">
                          <a:solidFill>
                            <a:srgbClr val="051C2C"/>
                          </a:solidFill>
                          <a:latin typeface="Arial"/>
                        </a:rPr>
                        <a:t>Days or weeks are fine; Within hours; In seconds or minutes</a:t>
                      </a:r>
                    </a:p>
                  </a:txBody>
                  <a:tcPr marL="95250" marR="95250" marT="38100" marB="38100" anchor="ctr">
                    <a:solidFill>
                      <a:srgbClr val="F6F7F9"/>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each answer points to</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Describe and diagnose</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982" b="0" i="0">
                <a:solidFill>
                  <a:srgbClr val="5B6772"/>
                </a:solidFill>
                <a:latin typeface="Arial"/>
              </a:rPr>
              <a:t>Keep the decision with people and give them consistent, explained facts. Certify the measures the decision relies on Show drivers and exceptions, not just totals</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Recommend</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937" b="0" i="0">
                <a:solidFill>
                  <a:srgbClr val="5B6772"/>
                </a:solidFill>
                <a:latin typeface="Arial"/>
              </a:rPr>
              <a:t>Let the system propose the best option with its reasons; people choose and act. Put the recommendation where the decision is taken Track how often it is accepted and why it is overridden</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Act with approval</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982" b="0" i="0">
                <a:solidFill>
                  <a:srgbClr val="5B6772"/>
                </a:solidFill>
                <a:latin typeface="Arial"/>
              </a:rPr>
              <a:t>Let the system prepare the action; a named person approves before it runs. Write the approval limits and the approver per limit Record evidence with every approval</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Act within guardrails</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960" b="0" i="0">
                <a:solidFill>
                  <a:srgbClr val="5B6772"/>
                </a:solidFill>
                <a:latin typeface="Arial"/>
              </a:rPr>
              <a:t>Let the system act inside set limits, escalate exceptions and record everything. Name the accountable owner and the switch-off route Monitor outcomes and drift continuously</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SELF-CHECK</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Is this in place today?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Score each statement 1 (not at all) to 4 (fully, evidenced).</a:t>
            </a:r>
          </a:p>
        </p:txBody>
      </p:sp>
      <p:graphicFrame>
        <p:nvGraphicFramePr>
          <p:cNvPr id="5" name="Table 4"/>
          <p:cNvGraphicFramePr>
            <a:graphicFrameLocks noGrp="1"/>
          </p:cNvGraphicFramePr>
          <p:nvPr/>
        </p:nvGraphicFramePr>
        <p:xfrm>
          <a:off x="609600" y="1828800"/>
          <a:ext cx="10972798" cy="3200400"/>
        </p:xfrm>
        <a:graphic>
          <a:graphicData uri="http://schemas.openxmlformats.org/drawingml/2006/table">
            <a:tbl>
              <a:tblPr firstRow="1" bandRow="1">
                <a:tableStyleId>{5C22544A-7EE6-4342-B048-85BDC9FD1C3A}</a:tableStyleId>
              </a:tblPr>
              <a:tblGrid>
                <a:gridCol w="621101"/>
                <a:gridCol w="9109494"/>
                <a:gridCol w="1242203"/>
              </a:tblGrid>
              <a:tr h="533400">
                <a:tc>
                  <a:txBody>
                    <a:bodyPr wrap="square"/>
                    <a:lstStyle/>
                    <a:p>
                      <a:r>
                        <a:rPr sz="1200" b="1" i="0">
                          <a:solidFill>
                            <a:srgbClr val="FFFFFF"/>
                          </a:solidFill>
                          <a:latin typeface="Arial"/>
                        </a:rPr>
                        <a:t>#</a:t>
                      </a:r>
                    </a:p>
                  </a:txBody>
                  <a:tcPr marL="95250" marR="95250" marT="38100" marB="38100" anchor="ctr">
                    <a:solidFill>
                      <a:srgbClr val="051C2C"/>
                    </a:solidFill>
                  </a:tcPr>
                </a:tc>
                <a:tc>
                  <a:txBody>
                    <a:bodyPr wrap="square"/>
                    <a:lstStyle/>
                    <a:p>
                      <a:r>
                        <a:rPr sz="1200" b="1" i="0">
                          <a:solidFill>
                            <a:srgbClr val="FFFFFF"/>
                          </a:solidFill>
                          <a:latin typeface="Arial"/>
                        </a:rPr>
                        <a:t>Statement</a:t>
                      </a:r>
                    </a:p>
                  </a:txBody>
                  <a:tcPr marL="95250" marR="95250" marT="38100" marB="38100" anchor="ctr">
                    <a:solidFill>
                      <a:srgbClr val="051C2C"/>
                    </a:solidFill>
                  </a:tcPr>
                </a:tc>
                <a:tc>
                  <a:txBody>
                    <a:bodyPr wrap="square"/>
                    <a:lstStyle/>
                    <a:p>
                      <a:r>
                        <a:rPr sz="1200" b="1" i="0">
                          <a:solidFill>
                            <a:srgbClr val="FFFFFF"/>
                          </a:solidFill>
                          <a:latin typeface="Arial"/>
                        </a:rPr>
                        <a:t>Score</a:t>
                      </a:r>
                    </a:p>
                  </a:txBody>
                  <a:tcPr marL="95250" marR="95250" marT="38100" marB="38100" anchor="ctr">
                    <a:solidFill>
                      <a:srgbClr val="051C2C"/>
                    </a:solidFill>
                  </a:tcPr>
                </a:tc>
              </a:tr>
              <a:tr h="533400">
                <a:tc>
                  <a:txBody>
                    <a:bodyPr wrap="square"/>
                    <a:lstStyle/>
                    <a:p>
                      <a:r>
                        <a:rPr sz="1200" b="0" i="0">
                          <a:solidFill>
                            <a:srgbClr val="051C2C"/>
                          </a:solidFill>
                          <a:latin typeface="Arial"/>
                        </a:rPr>
                        <a:t>1</a:t>
                      </a:r>
                    </a:p>
                  </a:txBody>
                  <a:tcPr marL="95250" marR="95250" marT="38100" marB="38100" anchor="ctr">
                    <a:solidFill>
                      <a:srgbClr val="FFFFFF"/>
                    </a:solidFill>
                  </a:tcPr>
                </a:tc>
                <a:tc>
                  <a:txBody>
                    <a:bodyPr wrap="square"/>
                    <a:lstStyle/>
                    <a:p>
                      <a:r>
                        <a:rPr sz="1200" b="0" i="0">
                          <a:solidFill>
                            <a:srgbClr val="051C2C"/>
                          </a:solidFill>
                          <a:latin typeface="Arial"/>
                        </a:rPr>
                        <a:t>We have a list of our most valuable recurring decisions, each with a named business owner.</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2</a:t>
                      </a:r>
                    </a:p>
                  </a:txBody>
                  <a:tcPr marL="95250" marR="95250" marT="38100" marB="38100" anchor="ctr">
                    <a:solidFill>
                      <a:srgbClr val="F6F7F9"/>
                    </a:solidFill>
                  </a:tcPr>
                </a:tc>
                <a:tc>
                  <a:txBody>
                    <a:bodyPr wrap="square"/>
                    <a:lstStyle/>
                    <a:p>
                      <a:r>
                        <a:rPr sz="1200" b="0" i="0">
                          <a:solidFill>
                            <a:srgbClr val="051C2C"/>
                          </a:solidFill>
                          <a:latin typeface="Arial"/>
                        </a:rPr>
                        <a:t>Each important decision has a deliberately chosen mode, from describe to act within guardrails.</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Automated decisions have written limits, explanations and a known way to reverse them.</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Every recommendation or automated action is recorded with its evidence and its outcome.</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We judge analytics and AI work, and our partners, on decision outcomes rather than outputs delivered.</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it looks in six industries</a:t>
            </a:r>
          </a:p>
        </p:txBody>
      </p:sp>
      <p:graphicFrame>
        <p:nvGraphicFramePr>
          <p:cNvPr id="4" name="Table 3"/>
          <p:cNvGraphicFramePr>
            <a:graphicFrameLocks noGrp="1"/>
          </p:cNvGraphicFramePr>
          <p:nvPr/>
        </p:nvGraphicFramePr>
        <p:xfrm>
          <a:off x="609600" y="1504950"/>
          <a:ext cx="10972797" cy="3733800"/>
        </p:xfrm>
        <a:graphic>
          <a:graphicData uri="http://schemas.openxmlformats.org/drawingml/2006/table">
            <a:tbl>
              <a:tblPr firstRow="1" bandRow="1">
                <a:tableStyleId>{5C22544A-7EE6-4342-B048-85BDC9FD1C3A}</a:tableStyleId>
              </a:tblPr>
              <a:tblGrid>
                <a:gridCol w="1592825"/>
                <a:gridCol w="3539612"/>
                <a:gridCol w="3539612"/>
                <a:gridCol w="2300748"/>
              </a:tblGrid>
              <a:tr h="533400">
                <a:tc>
                  <a:txBody>
                    <a:bodyPr wrap="square"/>
                    <a:lstStyle/>
                    <a:p>
                      <a:r>
                        <a:rPr sz="900" b="1" i="0">
                          <a:solidFill>
                            <a:srgbClr val="FFFFFF"/>
                          </a:solidFill>
                          <a:latin typeface="Arial"/>
                        </a:rPr>
                        <a:t>Industry</a:t>
                      </a:r>
                    </a:p>
                  </a:txBody>
                  <a:tcPr marL="95250" marR="95250" marT="38100" marB="38100" anchor="ctr">
                    <a:solidFill>
                      <a:srgbClr val="051C2C"/>
                    </a:solidFill>
                  </a:tcPr>
                </a:tc>
                <a:tc>
                  <a:txBody>
                    <a:bodyPr wrap="square"/>
                    <a:lstStyle/>
                    <a:p>
                      <a:r>
                        <a:rPr sz="900" b="1" i="0">
                          <a:solidFill>
                            <a:srgbClr val="FFFFFF"/>
                          </a:solidFill>
                          <a:latin typeface="Arial"/>
                        </a:rPr>
                        <a:t>Situation</a:t>
                      </a:r>
                    </a:p>
                  </a:txBody>
                  <a:tcPr marL="95250" marR="95250" marT="38100" marB="38100" anchor="ctr">
                    <a:solidFill>
                      <a:srgbClr val="051C2C"/>
                    </a:solidFill>
                  </a:tcPr>
                </a:tc>
                <a:tc>
                  <a:txBody>
                    <a:bodyPr wrap="square"/>
                    <a:lstStyle/>
                    <a:p>
                      <a:r>
                        <a:rPr sz="900" b="1" i="0">
                          <a:solidFill>
                            <a:srgbClr val="FFFFFF"/>
                          </a:solidFill>
                          <a:latin typeface="Arial"/>
                        </a:rPr>
                        <a:t>The move</a:t>
                      </a:r>
                    </a:p>
                  </a:txBody>
                  <a:tcPr marL="95250" marR="95250" marT="38100" marB="38100" anchor="ctr">
                    <a:solidFill>
                      <a:srgbClr val="051C2C"/>
                    </a:solidFill>
                  </a:tcPr>
                </a:tc>
                <a:tc>
                  <a:txBody>
                    <a:bodyPr wrap="square"/>
                    <a:lstStyle/>
                    <a:p>
                      <a:r>
                        <a:rPr sz="900" b="1" i="0">
                          <a:solidFill>
                            <a:srgbClr val="FFFFFF"/>
                          </a:solidFill>
                          <a:latin typeface="Arial"/>
                        </a:rPr>
                        <a:t>Measure</a:t>
                      </a:r>
                    </a:p>
                  </a:txBody>
                  <a:tcPr marL="95250" marR="95250" marT="38100" marB="38100" anchor="ctr">
                    <a:solidFill>
                      <a:srgbClr val="051C2C"/>
                    </a:solidFill>
                  </a:tcPr>
                </a:tc>
              </a:tr>
              <a:tr h="533400">
                <a:tc>
                  <a:txBody>
                    <a:bodyPr wrap="square"/>
                    <a:lstStyle/>
                    <a:p>
                      <a:r>
                        <a:rPr sz="900" b="0" i="0">
                          <a:solidFill>
                            <a:srgbClr val="051C2C"/>
                          </a:solidFill>
                          <a:latin typeface="Arial"/>
                        </a:rPr>
                        <a:t>Manufacturer</a:t>
                      </a:r>
                    </a:p>
                  </a:txBody>
                  <a:tcPr marL="95250" marR="95250" marT="38100" marB="38100" anchor="ctr">
                    <a:solidFill>
                      <a:srgbClr val="FFFFFF"/>
                    </a:solidFill>
                  </a:tcPr>
                </a:tc>
                <a:tc>
                  <a:txBody>
                    <a:bodyPr wrap="square"/>
                    <a:lstStyle/>
                    <a:p>
                      <a:r>
                        <a:rPr sz="900" b="0" i="0">
                          <a:solidFill>
                            <a:srgbClr val="051C2C"/>
                          </a:solidFill>
                          <a:latin typeface="Arial"/>
                        </a:rPr>
                        <a:t>Input costs swing, price-downs bite and service decisions on the installed base are made case by case from spreadsheets.</a:t>
                      </a:r>
                    </a:p>
                  </a:txBody>
                  <a:tcPr marL="95250" marR="95250" marT="38100" marB="38100" anchor="ctr">
                    <a:solidFill>
                      <a:srgbClr val="FFFFFF"/>
                    </a:solidFill>
                  </a:tcPr>
                </a:tc>
                <a:tc>
                  <a:txBody>
                    <a:bodyPr wrap="square"/>
                    <a:lstStyle/>
                    <a:p>
                      <a:r>
                        <a:rPr sz="900" b="0" i="0">
                          <a:solidFill>
                            <a:srgbClr val="051C2C"/>
                          </a:solidFill>
                          <a:latin typeface="Arial"/>
                        </a:rPr>
                        <a:t>Recommend price and surcharge moves to account managers, and automate spare-part replenishment within stock and value limits.</a:t>
                      </a:r>
                    </a:p>
                  </a:txBody>
                  <a:tcPr marL="95250" marR="95250" marT="38100" marB="38100" anchor="ctr">
                    <a:solidFill>
                      <a:srgbClr val="FFFFFF"/>
                    </a:solidFill>
                  </a:tcPr>
                </a:tc>
                <a:tc>
                  <a:txBody>
                    <a:bodyPr wrap="square"/>
                    <a:lstStyle/>
                    <a:p>
                      <a:r>
                        <a:rPr sz="900" b="0" i="0">
                          <a:solidFill>
                            <a:srgbClr val="051C2C"/>
                          </a:solidFill>
                          <a:latin typeface="Arial"/>
                        </a:rPr>
                        <a:t>Share of pricing decisions taken on the recommendation; parts availability at agreed stock cost</a:t>
                      </a:r>
                    </a:p>
                  </a:txBody>
                  <a:tcPr marL="95250" marR="95250" marT="38100" marB="38100" anchor="ctr">
                    <a:solidFill>
                      <a:srgbClr val="FFFFFF"/>
                    </a:solidFill>
                  </a:tcPr>
                </a:tc>
              </a:tr>
              <a:tr h="533400">
                <a:tc>
                  <a:txBody>
                    <a:bodyPr wrap="square"/>
                    <a:lstStyle/>
                    <a:p>
                      <a:r>
                        <a:rPr sz="900" b="0" i="0">
                          <a:solidFill>
                            <a:srgbClr val="051C2C"/>
                          </a:solidFill>
                          <a:latin typeface="Arial"/>
                        </a:rPr>
                        <a:t>Retail bank</a:t>
                      </a:r>
                    </a:p>
                  </a:txBody>
                  <a:tcPr marL="95250" marR="95250" marT="38100" marB="38100" anchor="ctr">
                    <a:solidFill>
                      <a:srgbClr val="F6F7F9"/>
                    </a:solidFill>
                  </a:tcPr>
                </a:tc>
                <a:tc>
                  <a:txBody>
                    <a:bodyPr wrap="square"/>
                    <a:lstStyle/>
                    <a:p>
                      <a:r>
                        <a:rPr sz="900" b="0" i="0">
                          <a:solidFill>
                            <a:srgbClr val="051C2C"/>
                          </a:solidFill>
                          <a:latin typeface="Arial"/>
                        </a:rPr>
                        <a:t>Supervisors question risk data, and relationship offers are decided by campaign calendars rather than customer need.</a:t>
                      </a:r>
                    </a:p>
                  </a:txBody>
                  <a:tcPr marL="95250" marR="95250" marT="38100" marB="38100" anchor="ctr">
                    <a:solidFill>
                      <a:srgbClr val="F6F7F9"/>
                    </a:solidFill>
                  </a:tcPr>
                </a:tc>
                <a:tc>
                  <a:txBody>
                    <a:bodyPr wrap="square"/>
                    <a:lstStyle/>
                    <a:p>
                      <a:r>
                        <a:rPr sz="900" b="0" i="0">
                          <a:solidFill>
                            <a:srgbClr val="051C2C"/>
                          </a:solidFill>
                          <a:latin typeface="Arial"/>
                        </a:rPr>
                        <a:t>Keep credit decisions at act with approval with full explanations, and let next-best-action recommendations reach advisers in their tools.</a:t>
                      </a:r>
                    </a:p>
                  </a:txBody>
                  <a:tcPr marL="95250" marR="95250" marT="38100" marB="38100" anchor="ctr">
                    <a:solidFill>
                      <a:srgbClr val="F6F7F9"/>
                    </a:solidFill>
                  </a:tcPr>
                </a:tc>
                <a:tc>
                  <a:txBody>
                    <a:bodyPr wrap="square"/>
                    <a:lstStyle/>
                    <a:p>
                      <a:r>
                        <a:rPr sz="900" b="0" i="0">
                          <a:solidFill>
                            <a:srgbClr val="051C2C"/>
                          </a:solidFill>
                          <a:latin typeface="Arial"/>
                        </a:rPr>
                        <a:t>Approval decisions fully evidenced on first review; offers accepted per relationship</a:t>
                      </a:r>
                    </a:p>
                  </a:txBody>
                  <a:tcPr marL="95250" marR="95250" marT="38100" marB="38100" anchor="ctr">
                    <a:solidFill>
                      <a:srgbClr val="F6F7F9"/>
                    </a:solidFill>
                  </a:tcPr>
                </a:tc>
              </a:tr>
              <a:tr h="533400">
                <a:tc>
                  <a:txBody>
                    <a:bodyPr wrap="square"/>
                    <a:lstStyle/>
                    <a:p>
                      <a:r>
                        <a:rPr sz="900" b="0" i="0">
                          <a:solidFill>
                            <a:srgbClr val="051C2C"/>
                          </a:solidFill>
                          <a:latin typeface="Arial"/>
                        </a:rPr>
                        <a:t>Retailer</a:t>
                      </a:r>
                    </a:p>
                  </a:txBody>
                  <a:tcPr marL="95250" marR="95250" marT="38100" marB="38100" anchor="ctr">
                    <a:solidFill>
                      <a:srgbClr val="FFFFFF"/>
                    </a:solidFill>
                  </a:tcPr>
                </a:tc>
                <a:tc>
                  <a:txBody>
                    <a:bodyPr wrap="square"/>
                    <a:lstStyle/>
                    <a:p>
                      <a:r>
                        <a:rPr sz="900" b="0" i="0">
                          <a:solidFill>
                            <a:srgbClr val="051C2C"/>
                          </a:solidFill>
                          <a:latin typeface="Arial"/>
                        </a:rPr>
                        <a:t>Markdowns rise and stores and online plan stock separately, so price and allocation calls are late and inconsistent.</a:t>
                      </a:r>
                    </a:p>
                  </a:txBody>
                  <a:tcPr marL="95250" marR="95250" marT="38100" marB="38100" anchor="ctr">
                    <a:solidFill>
                      <a:srgbClr val="FFFFFF"/>
                    </a:solidFill>
                  </a:tcPr>
                </a:tc>
                <a:tc>
                  <a:txBody>
                    <a:bodyPr wrap="square"/>
                    <a:lstStyle/>
                    <a:p>
                      <a:r>
                        <a:rPr sz="900" b="0" i="0">
                          <a:solidFill>
                            <a:srgbClr val="051C2C"/>
                          </a:solidFill>
                          <a:latin typeface="Arial"/>
                        </a:rPr>
                        <a:t>Automate store replenishment within guardrails, and recommend markdown timing and depth to merchants who approve by category.</a:t>
                      </a:r>
                    </a:p>
                  </a:txBody>
                  <a:tcPr marL="95250" marR="95250" marT="38100" marB="38100" anchor="ctr">
                    <a:solidFill>
                      <a:srgbClr val="FFFFFF"/>
                    </a:solidFill>
                  </a:tcPr>
                </a:tc>
                <a:tc>
                  <a:txBody>
                    <a:bodyPr wrap="square"/>
                    <a:lstStyle/>
                    <a:p>
                      <a:r>
                        <a:rPr sz="900" b="0" i="0">
                          <a:solidFill>
                            <a:srgbClr val="051C2C"/>
                          </a:solidFill>
                          <a:latin typeface="Arial"/>
                        </a:rPr>
                        <a:t>Full-price sell-through; share of replenishment orders placed without manual change</a:t>
                      </a:r>
                    </a:p>
                  </a:txBody>
                  <a:tcPr marL="95250" marR="95250" marT="38100" marB="38100" anchor="ctr">
                    <a:solidFill>
                      <a:srgbClr val="FFFFFF"/>
                    </a:solidFill>
                  </a:tcPr>
                </a:tc>
              </a:tr>
              <a:tr h="533400">
                <a:tc>
                  <a:txBody>
                    <a:bodyPr wrap="square"/>
                    <a:lstStyle/>
                    <a:p>
                      <a:r>
                        <a:rPr sz="900" b="0" i="0">
                          <a:solidFill>
                            <a:srgbClr val="051C2C"/>
                          </a:solidFill>
                          <a:latin typeface="Arial"/>
                        </a:rPr>
                        <a:t>Hospital group</a:t>
                      </a:r>
                    </a:p>
                  </a:txBody>
                  <a:tcPr marL="95250" marR="95250" marT="38100" marB="38100" anchor="ctr">
                    <a:solidFill>
                      <a:srgbClr val="F6F7F9"/>
                    </a:solidFill>
                  </a:tcPr>
                </a:tc>
                <a:tc>
                  <a:txBody>
                    <a:bodyPr wrap="square"/>
                    <a:lstStyle/>
                    <a:p>
                      <a:r>
                        <a:rPr sz="900" b="0" i="0">
                          <a:solidFill>
                            <a:srgbClr val="051C2C"/>
                          </a:solidFill>
                          <a:latin typeface="Arial"/>
                        </a:rPr>
                        <a:t>Delayed discharges block beds and every automated step touching patients raises privacy and clinical questions.</a:t>
                      </a:r>
                    </a:p>
                  </a:txBody>
                  <a:tcPr marL="95250" marR="95250" marT="38100" marB="38100" anchor="ctr">
                    <a:solidFill>
                      <a:srgbClr val="F6F7F9"/>
                    </a:solidFill>
                  </a:tcPr>
                </a:tc>
                <a:tc>
                  <a:txBody>
                    <a:bodyPr wrap="square"/>
                    <a:lstStyle/>
                    <a:p>
                      <a:r>
                        <a:rPr sz="900" b="0" i="0">
                          <a:solidFill>
                            <a:srgbClr val="051C2C"/>
                          </a:solidFill>
                          <a:latin typeface="Arial"/>
                        </a:rPr>
                        <a:t>Diagnose and recommend discharge readiness to ward teams; never automate clinical decisions, only scheduling within agreed rules.</a:t>
                      </a:r>
                    </a:p>
                  </a:txBody>
                  <a:tcPr marL="95250" marR="95250" marT="38100" marB="38100" anchor="ctr">
                    <a:solidFill>
                      <a:srgbClr val="F6F7F9"/>
                    </a:solidFill>
                  </a:tcPr>
                </a:tc>
                <a:tc>
                  <a:txBody>
                    <a:bodyPr wrap="square"/>
                    <a:lstStyle/>
                    <a:p>
                      <a:r>
                        <a:rPr sz="900" b="0" i="0">
                          <a:solidFill>
                            <a:srgbClr val="051C2C"/>
                          </a:solidFill>
                          <a:latin typeface="Arial"/>
                        </a:rPr>
                        <a:t>Discharges completed before midday; recommendations reviewed by the ward team each day</a:t>
                      </a:r>
                    </a:p>
                  </a:txBody>
                  <a:tcPr marL="95250" marR="95250" marT="38100" marB="38100" anchor="ctr">
                    <a:solidFill>
                      <a:srgbClr val="F6F7F9"/>
                    </a:solidFill>
                  </a:tcPr>
                </a:tc>
              </a:tr>
              <a:tr h="533400">
                <a:tc>
                  <a:txBody>
                    <a:bodyPr wrap="square"/>
                    <a:lstStyle/>
                    <a:p>
                      <a:r>
                        <a:rPr sz="900" b="0" i="0">
                          <a:solidFill>
                            <a:srgbClr val="051C2C"/>
                          </a:solidFill>
                          <a:latin typeface="Arial"/>
                        </a:rPr>
                        <a:t>Telecom operator</a:t>
                      </a:r>
                    </a:p>
                  </a:txBody>
                  <a:tcPr marL="95250" marR="95250" marT="38100" marB="38100" anchor="ctr">
                    <a:solidFill>
                      <a:srgbClr val="FFFFFF"/>
                    </a:solidFill>
                  </a:tcPr>
                </a:tc>
                <a:tc>
                  <a:txBody>
                    <a:bodyPr wrap="square"/>
                    <a:lstStyle/>
                    <a:p>
                      <a:r>
                        <a:rPr sz="900" b="0" i="0">
                          <a:solidFill>
                            <a:srgbClr val="051C2C"/>
                          </a:solidFill>
                          <a:latin typeface="Arial"/>
                        </a:rPr>
                        <a:t>Churn is high and retention offers are generic; network spend is spread evenly rather than where it earns most.</a:t>
                      </a:r>
                    </a:p>
                  </a:txBody>
                  <a:tcPr marL="95250" marR="95250" marT="38100" marB="38100" anchor="ctr">
                    <a:solidFill>
                      <a:srgbClr val="FFFFFF"/>
                    </a:solidFill>
                  </a:tcPr>
                </a:tc>
                <a:tc>
                  <a:txBody>
                    <a:bodyPr wrap="square"/>
                    <a:lstStyle/>
                    <a:p>
                      <a:r>
                        <a:rPr sz="900" b="0" i="0">
                          <a:solidFill>
                            <a:srgbClr val="051C2C"/>
                          </a:solidFill>
                          <a:latin typeface="Arial"/>
                        </a:rPr>
                        <a:t>Automate low-value retention offers within margin limits, and recommend network investment cases to a monthly capital forum.</a:t>
                      </a:r>
                    </a:p>
                  </a:txBody>
                  <a:tcPr marL="95250" marR="95250" marT="38100" marB="38100" anchor="ctr">
                    <a:solidFill>
                      <a:srgbClr val="FFFFFF"/>
                    </a:solidFill>
                  </a:tcPr>
                </a:tc>
                <a:tc>
                  <a:txBody>
                    <a:bodyPr wrap="square"/>
                    <a:lstStyle/>
                    <a:p>
                      <a:r>
                        <a:rPr sz="900" b="0" i="0">
                          <a:solidFill>
                            <a:srgbClr val="051C2C"/>
                          </a:solidFill>
                          <a:latin typeface="Arial"/>
                        </a:rPr>
                        <a:t>Saves per retention contact at target margin; capital approved against modelled return</a:t>
                      </a:r>
                    </a:p>
                  </a:txBody>
                  <a:tcPr marL="95250" marR="95250" marT="38100" marB="38100" anchor="ctr">
                    <a:solidFill>
                      <a:srgbClr val="FFFFFF"/>
                    </a:solidFill>
                  </a:tcPr>
                </a:tc>
              </a:tr>
              <a:tr h="533400">
                <a:tc>
                  <a:txBody>
                    <a:bodyPr wrap="square"/>
                    <a:lstStyle/>
                    <a:p>
                      <a:r>
                        <a:rPr sz="900" b="0" i="0">
                          <a:solidFill>
                            <a:srgbClr val="051C2C"/>
                          </a:solidFill>
                          <a:latin typeface="Arial"/>
                        </a:rPr>
                        <a:t>Insurer</a:t>
                      </a:r>
                    </a:p>
                  </a:txBody>
                  <a:tcPr marL="95250" marR="95250" marT="38100" marB="38100" anchor="ctr">
                    <a:solidFill>
                      <a:srgbClr val="F6F7F9"/>
                    </a:solidFill>
                  </a:tcPr>
                </a:tc>
                <a:tc>
                  <a:txBody>
                    <a:bodyPr wrap="square"/>
                    <a:lstStyle/>
                    <a:p>
                      <a:r>
                        <a:rPr sz="900" b="0" i="0">
                          <a:solidFill>
                            <a:srgbClr val="051C2C"/>
                          </a:solidFill>
                          <a:latin typeface="Arial"/>
                        </a:rPr>
                        <a:t>Claims inflation, leakage and fraud slip through a high-volume operation, and brokers wait on slow referrals.</a:t>
                      </a:r>
                    </a:p>
                  </a:txBody>
                  <a:tcPr marL="95250" marR="95250" marT="38100" marB="38100" anchor="ctr">
                    <a:solidFill>
                      <a:srgbClr val="F6F7F9"/>
                    </a:solidFill>
                  </a:tcPr>
                </a:tc>
                <a:tc>
                  <a:txBody>
                    <a:bodyPr wrap="square"/>
                    <a:lstStyle/>
                    <a:p>
                      <a:r>
                        <a:rPr sz="900" b="0" i="0">
                          <a:solidFill>
                            <a:srgbClr val="051C2C"/>
                          </a:solidFill>
                          <a:latin typeface="Arial"/>
                        </a:rPr>
                        <a:t>Fast-track simple claims within guardrails, route suspected fraud to investigators with explanations, and recommend referral terms to underwriters.</a:t>
                      </a:r>
                    </a:p>
                  </a:txBody>
                  <a:tcPr marL="95250" marR="95250" marT="38100" marB="38100" anchor="ctr">
                    <a:solidFill>
                      <a:srgbClr val="F6F7F9"/>
                    </a:solidFill>
                  </a:tcPr>
                </a:tc>
                <a:tc>
                  <a:txBody>
                    <a:bodyPr wrap="square"/>
                    <a:lstStyle/>
                    <a:p>
                      <a:r>
                        <a:rPr sz="900" b="0" i="0">
                          <a:solidFill>
                            <a:srgbClr val="051C2C"/>
                          </a:solidFill>
                          <a:latin typeface="Arial"/>
                        </a:rPr>
                        <a:t>Simple claims settled without handling; leakage found per investigated claim; broker quote turnaround</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MEASURES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Measures for the data scorecard</a:t>
            </a:r>
          </a:p>
        </p:txBody>
      </p:sp>
      <p:graphicFrame>
        <p:nvGraphicFramePr>
          <p:cNvPr id="4" name="Table 3"/>
          <p:cNvGraphicFramePr>
            <a:graphicFrameLocks noGrp="1"/>
          </p:cNvGraphicFramePr>
          <p:nvPr/>
        </p:nvGraphicFramePr>
        <p:xfrm>
          <a:off x="609600" y="1504950"/>
          <a:ext cx="10972799" cy="4686300"/>
        </p:xfrm>
        <a:graphic>
          <a:graphicData uri="http://schemas.openxmlformats.org/drawingml/2006/table">
            <a:tbl>
              <a:tblPr firstRow="1" bandRow="1">
                <a:tableStyleId>{5C22544A-7EE6-4342-B048-85BDC9FD1C3A}</a:tableStyleId>
              </a:tblPr>
              <a:tblGrid>
                <a:gridCol w="2793076"/>
                <a:gridCol w="6783185"/>
                <a:gridCol w="1396538"/>
              </a:tblGrid>
              <a:tr h="520700">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Definition</a:t>
                      </a:r>
                    </a:p>
                  </a:txBody>
                  <a:tcPr marL="95250" marR="95250" marT="38100" marB="38100" anchor="ctr">
                    <a:solidFill>
                      <a:srgbClr val="051C2C"/>
                    </a:solidFill>
                  </a:tcPr>
                </a:tc>
                <a:tc>
                  <a:txBody>
                    <a:bodyPr wrap="square"/>
                    <a:lstStyle/>
                    <a:p>
                      <a:r>
                        <a:rPr sz="975" b="1" i="0">
                          <a:solidFill>
                            <a:srgbClr val="FFFFFF"/>
                          </a:solidFill>
                          <a:latin typeface="Arial"/>
                        </a:rPr>
                        <a:t>Lead or lag</a:t>
                      </a:r>
                    </a:p>
                  </a:txBody>
                  <a:tcPr marL="95250" marR="95250" marT="38100" marB="38100" anchor="ctr">
                    <a:solidFill>
                      <a:srgbClr val="051C2C"/>
                    </a:solidFill>
                  </a:tcPr>
                </a:tc>
              </a:tr>
              <a:tr h="520700">
                <a:tc>
                  <a:txBody>
                    <a:bodyPr wrap="square"/>
                    <a:lstStyle/>
                    <a:p>
                      <a:r>
                        <a:rPr sz="975" b="0" i="0">
                          <a:solidFill>
                            <a:srgbClr val="051C2C"/>
                          </a:solidFill>
                          <a:latin typeface="Arial"/>
                        </a:rPr>
                        <a:t>Decisions inventoried and owned</a:t>
                      </a:r>
                    </a:p>
                  </a:txBody>
                  <a:tcPr marL="95250" marR="95250" marT="38100" marB="38100" anchor="ctr">
                    <a:solidFill>
                      <a:srgbClr val="FFFFFF"/>
                    </a:solidFill>
                  </a:tcPr>
                </a:tc>
                <a:tc>
                  <a:txBody>
                    <a:bodyPr wrap="square"/>
                    <a:lstStyle/>
                    <a:p>
                      <a:r>
                        <a:rPr sz="975" b="0" i="0">
                          <a:solidFill>
                            <a:srgbClr val="051C2C"/>
                          </a:solidFill>
                          <a:latin typeface="Arial"/>
                        </a:rPr>
                        <a:t>Share of high-value recurring decisions with a named owner and chosen mode</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Recommendation acceptance</a:t>
                      </a:r>
                    </a:p>
                  </a:txBody>
                  <a:tcPr marL="95250" marR="95250" marT="38100" marB="38100" anchor="ctr">
                    <a:solidFill>
                      <a:srgbClr val="F6F7F9"/>
                    </a:solidFill>
                  </a:tcPr>
                </a:tc>
                <a:tc>
                  <a:txBody>
                    <a:bodyPr wrap="square"/>
                    <a:lstStyle/>
                    <a:p>
                      <a:r>
                        <a:rPr sz="975" b="0" i="0">
                          <a:solidFill>
                            <a:srgbClr val="051C2C"/>
                          </a:solidFill>
                          <a:latin typeface="Arial"/>
                        </a:rPr>
                        <a:t>Share of recommendations accepted, with override reasons captured</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20700">
                <a:tc>
                  <a:txBody>
                    <a:bodyPr wrap="square"/>
                    <a:lstStyle/>
                    <a:p>
                      <a:r>
                        <a:rPr sz="975" b="0" i="0">
                          <a:solidFill>
                            <a:srgbClr val="051C2C"/>
                          </a:solidFill>
                          <a:latin typeface="Arial"/>
                        </a:rPr>
                        <a:t>Decision latency</a:t>
                      </a:r>
                    </a:p>
                  </a:txBody>
                  <a:tcPr marL="95250" marR="95250" marT="38100" marB="38100" anchor="ctr">
                    <a:solidFill>
                      <a:srgbClr val="FFFFFF"/>
                    </a:solidFill>
                  </a:tcPr>
                </a:tc>
                <a:tc>
                  <a:txBody>
                    <a:bodyPr wrap="square"/>
                    <a:lstStyle/>
                    <a:p>
                      <a:r>
                        <a:rPr sz="975" b="0" i="0">
                          <a:solidFill>
                            <a:srgbClr val="051C2C"/>
                          </a:solidFill>
                          <a:latin typeface="Arial"/>
                        </a:rPr>
                        <a:t>Time from the triggering event to the decision being acted on</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Guardrail coverage</a:t>
                      </a:r>
                    </a:p>
                  </a:txBody>
                  <a:tcPr marL="95250" marR="95250" marT="38100" marB="38100" anchor="ctr">
                    <a:solidFill>
                      <a:srgbClr val="F6F7F9"/>
                    </a:solidFill>
                  </a:tcPr>
                </a:tc>
                <a:tc>
                  <a:txBody>
                    <a:bodyPr wrap="square"/>
                    <a:lstStyle/>
                    <a:p>
                      <a:r>
                        <a:rPr sz="975" b="0" i="0">
                          <a:solidFill>
                            <a:srgbClr val="051C2C"/>
                          </a:solidFill>
                          <a:latin typeface="Arial"/>
                        </a:rPr>
                        <a:t>Share of automated decisions with written limits, explanations and a reversal route</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20700">
                <a:tc>
                  <a:txBody>
                    <a:bodyPr wrap="square"/>
                    <a:lstStyle/>
                    <a:p>
                      <a:r>
                        <a:rPr sz="975" b="0" i="0">
                          <a:solidFill>
                            <a:srgbClr val="051C2C"/>
                          </a:solidFill>
                          <a:latin typeface="Arial"/>
                        </a:rPr>
                        <a:t>Hand-back rate</a:t>
                      </a:r>
                    </a:p>
                  </a:txBody>
                  <a:tcPr marL="95250" marR="95250" marT="38100" marB="38100" anchor="ctr">
                    <a:solidFill>
                      <a:srgbClr val="FFFFFF"/>
                    </a:solidFill>
                  </a:tcPr>
                </a:tc>
                <a:tc>
                  <a:txBody>
                    <a:bodyPr wrap="square"/>
                    <a:lstStyle/>
                    <a:p>
                      <a:r>
                        <a:rPr sz="975" b="0" i="0">
                          <a:solidFill>
                            <a:srgbClr val="051C2C"/>
                          </a:solidFill>
                          <a:latin typeface="Arial"/>
                        </a:rPr>
                        <a:t>Share of automated decisions handed back to a person, tracked against the agreed band</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Decision outcome</a:t>
                      </a:r>
                    </a:p>
                  </a:txBody>
                  <a:tcPr marL="95250" marR="95250" marT="38100" marB="38100" anchor="ctr">
                    <a:solidFill>
                      <a:srgbClr val="F6F7F9"/>
                    </a:solidFill>
                  </a:tcPr>
                </a:tc>
                <a:tc>
                  <a:txBody>
                    <a:bodyPr wrap="square"/>
                    <a:lstStyle/>
                    <a:p>
                      <a:r>
                        <a:rPr sz="975" b="0" i="0">
                          <a:solidFill>
                            <a:srgbClr val="051C2C"/>
                          </a:solidFill>
                          <a:latin typeface="Arial"/>
                        </a:rPr>
                        <a:t>The business measure each decision exists to move, against its baseline</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r>
              <a:tr h="520700">
                <a:tc>
                  <a:txBody>
                    <a:bodyPr wrap="square"/>
                    <a:lstStyle/>
                    <a:p>
                      <a:r>
                        <a:rPr sz="975" b="0" i="0">
                          <a:solidFill>
                            <a:srgbClr val="051C2C"/>
                          </a:solidFill>
                          <a:latin typeface="Arial"/>
                        </a:rPr>
                        <a:t>Reversed decisions</a:t>
                      </a:r>
                    </a:p>
                  </a:txBody>
                  <a:tcPr marL="95250" marR="95250" marT="38100" marB="38100" anchor="ctr">
                    <a:solidFill>
                      <a:srgbClr val="FFFFFF"/>
                    </a:solidFill>
                  </a:tcPr>
                </a:tc>
                <a:tc>
                  <a:txBody>
                    <a:bodyPr wrap="square"/>
                    <a:lstStyle/>
                    <a:p>
                      <a:r>
                        <a:rPr sz="975" b="0" i="0">
                          <a:solidFill>
                            <a:srgbClr val="051C2C"/>
                          </a:solidFill>
                          <a:latin typeface="Arial"/>
                        </a:rPr>
                        <a:t>Automated decisions reversed or overturned on review, by cause</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r>
              <a:tr h="520700">
                <a:tc>
                  <a:txBody>
                    <a:bodyPr wrap="square"/>
                    <a:lstStyle/>
                    <a:p>
                      <a:r>
                        <a:rPr sz="975" b="0" i="0">
                          <a:solidFill>
                            <a:srgbClr val="051C2C"/>
                          </a:solidFill>
                          <a:latin typeface="Arial"/>
                        </a:rPr>
                        <a:t>Value realised from automation</a:t>
                      </a:r>
                    </a:p>
                  </a:txBody>
                  <a:tcPr marL="95250" marR="95250" marT="38100" marB="38100" anchor="ctr">
                    <a:solidFill>
                      <a:srgbClr val="F6F7F9"/>
                    </a:solidFill>
                  </a:tcPr>
                </a:tc>
                <a:tc>
                  <a:txBody>
                    <a:bodyPr wrap="square"/>
                    <a:lstStyle/>
                    <a:p>
                      <a:r>
                        <a:rPr sz="975" b="0" i="0">
                          <a:solidFill>
                            <a:srgbClr val="051C2C"/>
                          </a:solidFill>
                          <a:latin typeface="Arial"/>
                        </a:rPr>
                        <a:t>Benefit confirmed with finance for decisions moved up the ladder</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3</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Making it happen</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Traps, the first 90 days and where SCIKIQ fits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18</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Traps to avoid</a:t>
            </a:r>
          </a:p>
        </p:txBody>
      </p:sp>
      <p:sp>
        <p:nvSpPr>
          <p:cNvPr id="4" name="Rectangle 3"/>
          <p:cNvSpPr/>
          <p:nvPr/>
        </p:nvSpPr>
        <p:spPr>
          <a:xfrm>
            <a:off x="6096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Automating the dashboard</a:t>
            </a:r>
          </a:p>
        </p:txBody>
      </p:sp>
      <p:sp>
        <p:nvSpPr>
          <p:cNvPr id="7" name="TextBox 6"/>
          <p:cNvSpPr txBox="1"/>
          <p:nvPr/>
        </p:nvSpPr>
        <p:spPr>
          <a:xfrm>
            <a:off x="781050" y="2038350"/>
            <a:ext cx="3213100" cy="1600200"/>
          </a:xfrm>
          <a:prstGeom prst="rect">
            <a:avLst/>
          </a:prstGeom>
          <a:noFill/>
        </p:spPr>
        <p:txBody>
          <a:bodyPr wrap="square" lIns="0" rIns="0" tIns="0" bIns="0" anchor="t">
            <a:spAutoFit/>
          </a:bodyPr>
          <a:lstStyle/>
          <a:p>
            <a:pPr algn="l"/>
            <a:r>
              <a:rPr sz="1064" b="0" i="0">
                <a:solidFill>
                  <a:srgbClr val="5B6772"/>
                </a:solidFill>
                <a:latin typeface="Arial"/>
              </a:rPr>
              <a:t>Teams add alerts to existing reports and call it automation, but nothing acts. Counter-move: Model the decision first: its inputs, options, owner and the system where the action lands.</a:t>
            </a:r>
          </a:p>
        </p:txBody>
      </p:sp>
      <p:sp>
        <p:nvSpPr>
          <p:cNvPr id="8" name="Rectangle 7"/>
          <p:cNvSpPr/>
          <p:nvPr/>
        </p:nvSpPr>
        <p:spPr>
          <a:xfrm>
            <a:off x="43180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4894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Jumping to autonomy</a:t>
            </a:r>
          </a:p>
        </p:txBody>
      </p:sp>
      <p:sp>
        <p:nvSpPr>
          <p:cNvPr id="11" name="TextBox 10"/>
          <p:cNvSpPr txBox="1"/>
          <p:nvPr/>
        </p:nvSpPr>
        <p:spPr>
          <a:xfrm>
            <a:off x="4489450" y="2038350"/>
            <a:ext cx="3213100" cy="1600200"/>
          </a:xfrm>
          <a:prstGeom prst="rect">
            <a:avLst/>
          </a:prstGeom>
          <a:noFill/>
        </p:spPr>
        <p:txBody>
          <a:bodyPr wrap="square" lIns="0" rIns="0" tIns="0" bIns="0" anchor="t">
            <a:spAutoFit/>
          </a:bodyPr>
          <a:lstStyle/>
          <a:p>
            <a:pPr algn="l"/>
            <a:r>
              <a:rPr sz="1019" b="0" i="0">
                <a:solidFill>
                  <a:srgbClr val="5B6772"/>
                </a:solidFill>
                <a:latin typeface="Arial"/>
              </a:rPr>
              <a:t>A model goes straight to acting on its own, the first bad call makes headlines and the programme is frozen. Counter-move: Climb the ladder one rung at a time, with evidence from the rung below before moving up.</a:t>
            </a:r>
          </a:p>
        </p:txBody>
      </p:sp>
      <p:sp>
        <p:nvSpPr>
          <p:cNvPr id="12" name="Rectangle 11"/>
          <p:cNvSpPr/>
          <p:nvPr/>
        </p:nvSpPr>
        <p:spPr>
          <a:xfrm>
            <a:off x="80264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78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No owner, no off switch</a:t>
            </a:r>
          </a:p>
        </p:txBody>
      </p:sp>
      <p:sp>
        <p:nvSpPr>
          <p:cNvPr id="15" name="TextBox 14"/>
          <p:cNvSpPr txBox="1"/>
          <p:nvPr/>
        </p:nvSpPr>
        <p:spPr>
          <a:xfrm>
            <a:off x="8197850" y="2038350"/>
            <a:ext cx="3213100" cy="1600200"/>
          </a:xfrm>
          <a:prstGeom prst="rect">
            <a:avLst/>
          </a:prstGeom>
          <a:noFill/>
        </p:spPr>
        <p:txBody>
          <a:bodyPr wrap="square" lIns="0" rIns="0" tIns="0" bIns="0" anchor="t">
            <a:spAutoFit/>
          </a:bodyPr>
          <a:lstStyle/>
          <a:p>
            <a:pPr algn="l"/>
            <a:r>
              <a:rPr sz="1050" b="0" i="0">
                <a:solidFill>
                  <a:srgbClr val="5B6772"/>
                </a:solidFill>
                <a:latin typeface="Arial"/>
              </a:rPr>
              <a:t>When an automated decision goes wrong, nobody can say who is accountable or how to stop it. Counter-move: Name the decision owner, write the limits and test the reversal route before go-live.</a:t>
            </a:r>
          </a:p>
        </p:txBody>
      </p:sp>
      <p:sp>
        <p:nvSpPr>
          <p:cNvPr id="16" name="Rectangle 15"/>
          <p:cNvSpPr/>
          <p:nvPr/>
        </p:nvSpPr>
        <p:spPr>
          <a:xfrm>
            <a:off x="6096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10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Measuring activity</a:t>
            </a:r>
          </a:p>
        </p:txBody>
      </p:sp>
      <p:sp>
        <p:nvSpPr>
          <p:cNvPr id="19" name="TextBox 18"/>
          <p:cNvSpPr txBox="1"/>
          <p:nvPr/>
        </p:nvSpPr>
        <p:spPr>
          <a:xfrm>
            <a:off x="781050" y="4457700"/>
            <a:ext cx="3213100" cy="1600200"/>
          </a:xfrm>
          <a:prstGeom prst="rect">
            <a:avLst/>
          </a:prstGeom>
          <a:noFill/>
        </p:spPr>
        <p:txBody>
          <a:bodyPr wrap="square" lIns="0" rIns="0" tIns="0" bIns="0" anchor="t">
            <a:spAutoFit/>
          </a:bodyPr>
          <a:lstStyle/>
          <a:p>
            <a:pPr algn="l"/>
            <a:r>
              <a:rPr sz="1080" b="0" i="0">
                <a:solidFill>
                  <a:srgbClr val="5B6772"/>
                </a:solidFill>
                <a:latin typeface="Arial"/>
              </a:rPr>
              <a:t>Success is reported as models deployed and recommendations served. Counter-move: Report the outcome each decision exists to move, and the acceptance and override rates behind it.</a:t>
            </a:r>
          </a:p>
        </p:txBody>
      </p:sp>
      <p:sp>
        <p:nvSpPr>
          <p:cNvPr id="20" name="Rectangle 19"/>
          <p:cNvSpPr/>
          <p:nvPr/>
        </p:nvSpPr>
        <p:spPr>
          <a:xfrm>
            <a:off x="43180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3180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489450" y="4114800"/>
            <a:ext cx="3213100" cy="285750"/>
          </a:xfrm>
          <a:prstGeom prst="rect">
            <a:avLst/>
          </a:prstGeom>
          <a:noFill/>
        </p:spPr>
        <p:txBody>
          <a:bodyPr wrap="square" lIns="0" rIns="0" tIns="0" bIns="0" anchor="t">
            <a:spAutoFit/>
          </a:bodyPr>
          <a:lstStyle/>
          <a:p>
            <a:pPr algn="l"/>
            <a:r>
              <a:rPr sz="1364" b="1" i="0">
                <a:solidFill>
                  <a:srgbClr val="051C2C"/>
                </a:solidFill>
                <a:latin typeface="Arial"/>
              </a:rPr>
              <a:t>Buying tools instead of redesigning decisions</a:t>
            </a:r>
          </a:p>
        </p:txBody>
      </p:sp>
      <p:sp>
        <p:nvSpPr>
          <p:cNvPr id="23" name="TextBox 22"/>
          <p:cNvSpPr txBox="1"/>
          <p:nvPr/>
        </p:nvSpPr>
        <p:spPr>
          <a:xfrm>
            <a:off x="4489450" y="4457700"/>
            <a:ext cx="3213100" cy="1600200"/>
          </a:xfrm>
          <a:prstGeom prst="rect">
            <a:avLst/>
          </a:prstGeom>
          <a:noFill/>
        </p:spPr>
        <p:txBody>
          <a:bodyPr wrap="square" lIns="0" rIns="0" tIns="0" bIns="0" anchor="t">
            <a:spAutoFit/>
          </a:bodyPr>
          <a:lstStyle/>
          <a:p>
            <a:pPr algn="l"/>
            <a:r>
              <a:rPr sz="1095" b="0" i="0">
                <a:solidFill>
                  <a:srgbClr val="5B6772"/>
                </a:solidFill>
                <a:latin typeface="Arial"/>
              </a:rPr>
              <a:t>Partners and platforms multiply but decisions stay the same. Counter-move: Choose partners on the decisions they can change in your domain, and measure them on outcomes.</a:t>
            </a:r>
          </a:p>
        </p:txBody>
      </p:sp>
      <p:sp>
        <p:nvSpPr>
          <p:cNvPr id="24" name="TextBox 2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25" name="TextBox 2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19</a:t>
            </a:r>
          </a:p>
        </p:txBody>
      </p:sp>
      <p:sp>
        <p:nvSpPr>
          <p:cNvPr id="26" name="Rectangle 2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90 days</a:t>
            </a:r>
          </a:p>
        </p:txBody>
      </p:sp>
      <p:sp>
        <p:nvSpPr>
          <p:cNvPr id="4" name="Rectangle 3"/>
          <p:cNvSpPr/>
          <p:nvPr/>
        </p:nvSpPr>
        <p:spPr>
          <a:xfrm>
            <a:off x="6096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76400"/>
            <a:ext cx="3213100" cy="476250"/>
          </a:xfrm>
          <a:prstGeom prst="rect">
            <a:avLst/>
          </a:prstGeom>
          <a:noFill/>
        </p:spPr>
        <p:txBody>
          <a:bodyPr wrap="square" lIns="0" rIns="0" tIns="0" bIns="0" anchor="t">
            <a:spAutoFit/>
          </a:bodyPr>
          <a:lstStyle/>
          <a:p>
            <a:pPr algn="l"/>
            <a:r>
              <a:rPr sz="1289" b="1" i="0">
                <a:solidFill>
                  <a:srgbClr val="051C2C"/>
                </a:solidFill>
                <a:latin typeface="Arial"/>
              </a:rPr>
              <a:t>Days 1-30: Inventory the decisions</a:t>
            </a:r>
          </a:p>
        </p:txBody>
      </p:sp>
      <p:sp>
        <p:nvSpPr>
          <p:cNvPr id="7" name="Rectangle 6"/>
          <p:cNvSpPr/>
          <p:nvPr/>
        </p:nvSpPr>
        <p:spPr>
          <a:xfrm>
            <a:off x="7810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List the recurring decisions behind each strategic theme</a:t>
            </a:r>
          </a:p>
        </p:txBody>
      </p:sp>
      <p:sp>
        <p:nvSpPr>
          <p:cNvPr id="9" name="Rectangle 8"/>
          <p:cNvSpPr/>
          <p:nvPr/>
        </p:nvSpPr>
        <p:spPr>
          <a:xfrm>
            <a:off x="7810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Name an owner and record the current mode for each</a:t>
            </a:r>
          </a:p>
        </p:txBody>
      </p:sp>
      <p:sp>
        <p:nvSpPr>
          <p:cNvPr id="11" name="Rectangle 10"/>
          <p:cNvSpPr/>
          <p:nvPr/>
        </p:nvSpPr>
        <p:spPr>
          <a:xfrm>
            <a:off x="7810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Place them on the frequency and cost-of-error grid</a:t>
            </a:r>
          </a:p>
        </p:txBody>
      </p:sp>
      <p:sp>
        <p:nvSpPr>
          <p:cNvPr id="13" name="Rectangle 12"/>
          <p:cNvSpPr/>
          <p:nvPr/>
        </p:nvSpPr>
        <p:spPr>
          <a:xfrm>
            <a:off x="7810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33450" y="4267200"/>
            <a:ext cx="3060700" cy="666750"/>
          </a:xfrm>
          <a:prstGeom prst="rect">
            <a:avLst/>
          </a:prstGeom>
          <a:noFill/>
        </p:spPr>
        <p:txBody>
          <a:bodyPr wrap="square" lIns="0" rIns="0" tIns="0" bIns="0" anchor="t">
            <a:spAutoFit/>
          </a:bodyPr>
          <a:lstStyle/>
          <a:p>
            <a:pPr algn="l"/>
            <a:r>
              <a:rPr sz="1125" b="0" i="0">
                <a:solidFill>
                  <a:srgbClr val="051C2C"/>
                </a:solidFill>
                <a:latin typeface="Arial"/>
              </a:rPr>
              <a:t>Pick two frequent, low-risk decisions as pilots</a:t>
            </a:r>
          </a:p>
        </p:txBody>
      </p:sp>
      <p:sp>
        <p:nvSpPr>
          <p:cNvPr id="15" name="Rectangle 14"/>
          <p:cNvSpPr/>
          <p:nvPr/>
        </p:nvSpPr>
        <p:spPr>
          <a:xfrm>
            <a:off x="4318000" y="1504950"/>
            <a:ext cx="3556000" cy="45910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489450" y="1676400"/>
            <a:ext cx="3213100" cy="476250"/>
          </a:xfrm>
          <a:prstGeom prst="rect">
            <a:avLst/>
          </a:prstGeom>
          <a:noFill/>
        </p:spPr>
        <p:txBody>
          <a:bodyPr wrap="square" lIns="0" rIns="0" tIns="0" bIns="0" anchor="t">
            <a:spAutoFit/>
          </a:bodyPr>
          <a:lstStyle/>
          <a:p>
            <a:pPr algn="l"/>
            <a:r>
              <a:rPr sz="1320" b="1" i="0">
                <a:solidFill>
                  <a:srgbClr val="051C2C"/>
                </a:solidFill>
                <a:latin typeface="Arial"/>
              </a:rPr>
              <a:t>Days 31-60: Design two decisions</a:t>
            </a:r>
          </a:p>
        </p:txBody>
      </p:sp>
      <p:sp>
        <p:nvSpPr>
          <p:cNvPr id="18" name="Rectangle 17"/>
          <p:cNvSpPr/>
          <p:nvPr/>
        </p:nvSpPr>
        <p:spPr>
          <a:xfrm>
            <a:off x="44894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266950"/>
            <a:ext cx="3060700" cy="666750"/>
          </a:xfrm>
          <a:prstGeom prst="rect">
            <a:avLst/>
          </a:prstGeom>
          <a:noFill/>
        </p:spPr>
        <p:txBody>
          <a:bodyPr wrap="square" lIns="0" rIns="0" tIns="0" bIns="0" anchor="t">
            <a:spAutoFit/>
          </a:bodyPr>
          <a:lstStyle/>
          <a:p>
            <a:pPr algn="l"/>
            <a:r>
              <a:rPr sz="1095" b="0" i="0">
                <a:solidFill>
                  <a:srgbClr val="051C2C"/>
                </a:solidFill>
                <a:latin typeface="Arial"/>
              </a:rPr>
              <a:t>Model inputs, options, rules and the target system for each pilot</a:t>
            </a:r>
          </a:p>
        </p:txBody>
      </p:sp>
      <p:sp>
        <p:nvSpPr>
          <p:cNvPr id="20" name="Rectangle 19"/>
          <p:cNvSpPr/>
          <p:nvPr/>
        </p:nvSpPr>
        <p:spPr>
          <a:xfrm>
            <a:off x="44894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Write limits, explanations and the reversal route</a:t>
            </a:r>
          </a:p>
        </p:txBody>
      </p:sp>
      <p:sp>
        <p:nvSpPr>
          <p:cNvPr id="22" name="Rectangle 21"/>
          <p:cNvSpPr/>
          <p:nvPr/>
        </p:nvSpPr>
        <p:spPr>
          <a:xfrm>
            <a:off x="44894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418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Set the outcome measure and its baseline</a:t>
            </a:r>
          </a:p>
        </p:txBody>
      </p:sp>
      <p:sp>
        <p:nvSpPr>
          <p:cNvPr id="24" name="Rectangle 23"/>
          <p:cNvSpPr/>
          <p:nvPr/>
        </p:nvSpPr>
        <p:spPr>
          <a:xfrm>
            <a:off x="44894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641850" y="4267200"/>
            <a:ext cx="3060700" cy="666750"/>
          </a:xfrm>
          <a:prstGeom prst="rect">
            <a:avLst/>
          </a:prstGeom>
          <a:noFill/>
        </p:spPr>
        <p:txBody>
          <a:bodyPr wrap="square" lIns="0" rIns="0" tIns="0" bIns="0" anchor="t">
            <a:spAutoFit/>
          </a:bodyPr>
          <a:lstStyle/>
          <a:p>
            <a:pPr algn="l"/>
            <a:r>
              <a:rPr sz="1125" b="0" i="0">
                <a:solidFill>
                  <a:srgbClr val="051C2C"/>
                </a:solidFill>
                <a:latin typeface="Arial"/>
              </a:rPr>
              <a:t>Agree the approval path with risk and the decision owner</a:t>
            </a:r>
          </a:p>
        </p:txBody>
      </p:sp>
      <p:sp>
        <p:nvSpPr>
          <p:cNvPr id="26" name="Rectangle 25"/>
          <p:cNvSpPr/>
          <p:nvPr/>
        </p:nvSpPr>
        <p:spPr>
          <a:xfrm>
            <a:off x="80264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197850" y="1676400"/>
            <a:ext cx="3213100" cy="476250"/>
          </a:xfrm>
          <a:prstGeom prst="rect">
            <a:avLst/>
          </a:prstGeom>
          <a:noFill/>
        </p:spPr>
        <p:txBody>
          <a:bodyPr wrap="square" lIns="0" rIns="0" tIns="0" bIns="0" anchor="t">
            <a:spAutoFit/>
          </a:bodyPr>
          <a:lstStyle/>
          <a:p>
            <a:pPr algn="l"/>
            <a:r>
              <a:rPr sz="1350" b="1" i="0">
                <a:solidFill>
                  <a:srgbClr val="051C2C"/>
                </a:solidFill>
                <a:latin typeface="Arial"/>
              </a:rPr>
              <a:t>Days 61-90: Run and prove</a:t>
            </a:r>
          </a:p>
        </p:txBody>
      </p:sp>
      <p:sp>
        <p:nvSpPr>
          <p:cNvPr id="29" name="Rectangle 28"/>
          <p:cNvSpPr/>
          <p:nvPr/>
        </p:nvSpPr>
        <p:spPr>
          <a:xfrm>
            <a:off x="81978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Run the pilots at recommend or act with approval</a:t>
            </a:r>
          </a:p>
        </p:txBody>
      </p:sp>
      <p:sp>
        <p:nvSpPr>
          <p:cNvPr id="31" name="Rectangle 30"/>
          <p:cNvSpPr/>
          <p:nvPr/>
        </p:nvSpPr>
        <p:spPr>
          <a:xfrm>
            <a:off x="81978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502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Record every decision, override and outcome</a:t>
            </a:r>
          </a:p>
        </p:txBody>
      </p:sp>
      <p:sp>
        <p:nvSpPr>
          <p:cNvPr id="33" name="Rectangle 32"/>
          <p:cNvSpPr/>
          <p:nvPr/>
        </p:nvSpPr>
        <p:spPr>
          <a:xfrm>
            <a:off x="81978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50250" y="3600450"/>
            <a:ext cx="3060700" cy="666750"/>
          </a:xfrm>
          <a:prstGeom prst="rect">
            <a:avLst/>
          </a:prstGeom>
          <a:noFill/>
        </p:spPr>
        <p:txBody>
          <a:bodyPr wrap="square" lIns="0" rIns="0" tIns="0" bIns="0" anchor="t">
            <a:spAutoFit/>
          </a:bodyPr>
          <a:lstStyle/>
          <a:p>
            <a:pPr algn="l"/>
            <a:r>
              <a:rPr sz="1087" b="0" i="0">
                <a:solidFill>
                  <a:srgbClr val="051C2C"/>
                </a:solidFill>
                <a:latin typeface="Arial"/>
              </a:rPr>
              <a:t>Review results with the owner and decide whether to move up a rung</a:t>
            </a:r>
          </a:p>
        </p:txBody>
      </p:sp>
      <p:sp>
        <p:nvSpPr>
          <p:cNvPr id="35" name="Rectangle 34"/>
          <p:cNvSpPr/>
          <p:nvPr/>
        </p:nvSpPr>
        <p:spPr>
          <a:xfrm>
            <a:off x="81978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350250" y="4267200"/>
            <a:ext cx="3060700" cy="666750"/>
          </a:xfrm>
          <a:prstGeom prst="rect">
            <a:avLst/>
          </a:prstGeom>
          <a:noFill/>
        </p:spPr>
        <p:txBody>
          <a:bodyPr wrap="square" lIns="0" rIns="0" tIns="0" bIns="0" anchor="t">
            <a:spAutoFit/>
          </a:bodyPr>
          <a:lstStyle/>
          <a:p>
            <a:pPr algn="l"/>
            <a:r>
              <a:rPr sz="1125" b="0" i="0">
                <a:solidFill>
                  <a:srgbClr val="051C2C"/>
                </a:solidFill>
                <a:latin typeface="Arial"/>
              </a:rPr>
              <a:t>Add the decision portfolio to the quarterly strategy review</a:t>
            </a:r>
          </a:p>
        </p:txBody>
      </p:sp>
      <p:sp>
        <p:nvSpPr>
          <p:cNvPr id="37" name="TextBox 3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38" name="TextBox 3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20</a:t>
            </a:r>
          </a:p>
        </p:txBody>
      </p:sp>
      <p:sp>
        <p:nvSpPr>
          <p:cNvPr id="39" name="Rectangle 3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FROM INSIGHT TO DECISION AUTOMATION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Where SCIKIQ fits</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Decision and Reasoning Engine</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1095" b="0" i="0">
                <a:solidFill>
                  <a:srgbClr val="5B6772"/>
                </a:solidFill>
                <a:latin typeface="Arial"/>
              </a:rPr>
              <a:t>Uses business context, rules and models to determine what should happen, so each decision is explicit and explainable.</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Governance Gate</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1072" b="0" i="0">
                <a:solidFill>
                  <a:srgbClr val="5B6772"/>
                </a:solidFill>
                <a:latin typeface="Arial"/>
              </a:rPr>
              <a:t>Checks policy, limits and approvals before anything runs, which is what makes act with approval and act within guardrails safe.</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Action Fabric</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1072" b="0" i="0">
                <a:solidFill>
                  <a:srgbClr val="5B6772"/>
                </a:solidFill>
                <a:latin typeface="Arial"/>
              </a:rPr>
              <a:t>Executes approved actions in the enterprise systems where the decision lands, closing the loop instead of stopping at a report.</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Outcome and Observability</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1110" b="0" i="0">
                <a:solidFill>
                  <a:srgbClr val="5B6772"/>
                </a:solidFill>
                <a:latin typeface="Arial"/>
              </a:rPr>
              <a:t>Measures the outcome of every decision and feeds it back, so modes can be moved up or down the ladder on evidence.</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21</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Take it further</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The SCIKIQ Data Strategy Framework: the cascade this track plugs into</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add this track's objectives and measures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Run the interactive tool and self-check at scikiq.org/data-strategy#track-decisions</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From insight to decision automation Track</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22</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