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TRACKS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DataOps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DataOps is a working practice that brings communication, integration, automation, observability and operational discipline to the flow of data between the people who produce it and the people who use it.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TRACK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17" b="0" i="0">
                <a:solidFill>
                  <a:srgbClr val="051C2C"/>
                </a:solidFill>
                <a:latin typeface="Georgia"/>
              </a:rPr>
              <a:t>Measure how long it takes to deliver a trusted dataset and how often it breaks, then fix the practices that move those two numbers before buying anything new.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WHERE IT PLUGS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Part of stage 6: Mobilise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5B6772"/>
                </a:solidFill>
                <a:latin typeface="Arial"/>
              </a:rPr>
              <a:t>A strategy that is right on paper still fails if every new dataset takes a quarter to arrive and nobody trusts it when it does. DataOps is how the data team turns the roadmap into a steady flow of usable, decision-quality data. It belongs in the strategy because it sets the delivery speed and the level of trust that every other objective depends on.</a:t>
            </a:r>
          </a:p>
        </p:txBody>
      </p:sp>
      <p:sp>
        <p:nvSpPr>
          <p:cNvPr id="5" name="Pentagon 4"/>
          <p:cNvSpPr/>
          <p:nvPr/>
        </p:nvSpPr>
        <p:spPr>
          <a:xfrm>
            <a:off x="609600" y="1981200"/>
            <a:ext cx="1781175" cy="742950"/>
          </a:xfrm>
          <a:prstGeom prst="homePlate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1  Baseline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Where are we now?</a:t>
            </a:r>
          </a:p>
        </p:txBody>
      </p:sp>
      <p:sp>
        <p:nvSpPr>
          <p:cNvPr id="8" name="Chevron 7"/>
          <p:cNvSpPr/>
          <p:nvPr/>
        </p:nvSpPr>
        <p:spPr>
          <a:xfrm>
            <a:off x="2447925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95575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2  Anchor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5575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What does the business need?</a:t>
            </a:r>
          </a:p>
        </p:txBody>
      </p:sp>
      <p:sp>
        <p:nvSpPr>
          <p:cNvPr id="11" name="Chevron 10"/>
          <p:cNvSpPr/>
          <p:nvPr/>
        </p:nvSpPr>
        <p:spPr>
          <a:xfrm>
            <a:off x="4286250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33900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3  Prioritise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3900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Where will data create the most value?</a:t>
            </a:r>
          </a:p>
        </p:txBody>
      </p:sp>
      <p:sp>
        <p:nvSpPr>
          <p:cNvPr id="14" name="Chevron 13"/>
          <p:cNvSpPr/>
          <p:nvPr/>
        </p:nvSpPr>
        <p:spPr>
          <a:xfrm>
            <a:off x="6124575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2225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4  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2225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What must be true to deliver it?</a:t>
            </a:r>
          </a:p>
        </p:txBody>
      </p:sp>
      <p:sp>
        <p:nvSpPr>
          <p:cNvPr id="17" name="Chevron 16"/>
          <p:cNvSpPr/>
          <p:nvPr/>
        </p:nvSpPr>
        <p:spPr>
          <a:xfrm>
            <a:off x="7962900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10550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5  Sequence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10550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In what order, and how will we know?</a:t>
            </a:r>
          </a:p>
        </p:txBody>
      </p:sp>
      <p:sp>
        <p:nvSpPr>
          <p:cNvPr id="20" name="Chevron 19"/>
          <p:cNvSpPr/>
          <p:nvPr/>
        </p:nvSpPr>
        <p:spPr>
          <a:xfrm>
            <a:off x="9801225" y="1981200"/>
            <a:ext cx="1781175" cy="742950"/>
          </a:xfrm>
          <a:prstGeom prst="chevron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48875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rial"/>
              </a:rPr>
              <a:t>6  Mobilise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48875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  <a:latin typeface="Arial"/>
              </a:rPr>
              <a:t>How do we bring people with us?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2971800"/>
            <a:ext cx="857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QUESTIONS THIS TRACK ANSWERS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34004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9150" y="32766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How long does it take today to turn a request for data into a trusted, usable dataset?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600" y="38957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9150" y="37719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How often do pipelines break or deliver wrong data, and who notices first?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600" y="43910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9150" y="42672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Which software delivery habits can the data team adopt this year?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9600" y="48863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9150" y="47625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Who owns each data product end to end, from source to consumer?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9600" y="53816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9150" y="52578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Where should DataOps start so that it shows value quickly?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2857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0" b="0" i="0">
                <a:solidFill>
                  <a:srgbClr val="2251FF"/>
                </a:solidFill>
                <a:latin typeface="Georgia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19500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900" b="0" i="0">
                <a:solidFill>
                  <a:srgbClr val="051C2C"/>
                </a:solidFill>
                <a:latin typeface="Georgia"/>
              </a:rPr>
              <a:t>The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15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5B6772"/>
                </a:solidFill>
                <a:latin typeface="Arial"/>
              </a:rPr>
              <a:t>Deliver trusted data at the speed the strategy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friction DataOps removes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Traditional delivery fails on both sides of the pipeline.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828800"/>
            <a:ext cx="5372100" cy="37528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201930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Producing trusted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26003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4955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Hand-built pipelines that only one engineer understands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32099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8700" y="31051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Changes deployed by hand, tested in production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8200" y="38195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28700" y="37147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Breaks discovered by the business, not by the team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200" y="44291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28700" y="43243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Every request treated as a new project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0300" y="1828800"/>
            <a:ext cx="5372100" cy="37528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8900" y="201930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Consuming decision-quality data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38900" y="26003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29400" y="24955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Long queues before a new source or field arrives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38900" y="32099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29400" y="31051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No clear definition or owner for the data received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38900" y="38195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29400" y="37147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Reports that disagree, so meetings debate the numbers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38900" y="44291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29400" y="43243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Analysts rebuilding the same extracts in spreadsheets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If both columns sound familiar, the bottleneck is how data is delivered, not which platform delivers it.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outcomes leaders want but rarely measure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8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Outcome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to 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 it matters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Speed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Time from request to a trusted dataset in use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Sets how fast the strategy can move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Throughput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Usable datasets and data products delivered per quarter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Shows capacity, not just effort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Quality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incidents reaching consumers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Trust is lost one wrong number at a time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Rework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Share of effort spent fixing or rebuilding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Rework is capacity the strategy never gets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Reuse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Consumers per data product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Reuse is where delivery pays back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Pick two of these, measure a baseline this month, and put them on the data scorecard.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Lessons borrowed from software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Software teams solved the same friction years ago. Most of the habits transfer directly.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828800"/>
            <a:ext cx="3556000" cy="210502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288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20193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Version everything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2362200"/>
            <a:ext cx="3213100" cy="143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Pipeline code, transformations, schemas and tests live in version control with review.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18000" y="1828800"/>
            <a:ext cx="3556000" cy="210502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18000" y="18288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9450" y="20193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Test automatically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9450" y="2362200"/>
            <a:ext cx="3213100" cy="143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Every change runs tests on structure, volume, freshness and business rules before it ships.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26400" y="1828800"/>
            <a:ext cx="3556000" cy="210502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26400" y="18288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7850" y="20193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Deploy continuously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7850" y="2362200"/>
            <a:ext cx="3213100" cy="143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Small changes move through development, test and production by pipeline, not by hand.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" y="4086225"/>
            <a:ext cx="3556000" cy="210502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9600" y="408622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1050" y="427672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Observe in production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050" y="4619625"/>
            <a:ext cx="3213100" cy="143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Monitor freshness, volume, schema drift and quality, and alert the team before consumers notice.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0" y="4086225"/>
            <a:ext cx="3556000" cy="210502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18000" y="408622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89450" y="427672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Work in small batches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9450" y="4619625"/>
            <a:ext cx="3213100" cy="143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Ship a usable slice in weeks, then extend, rather than a large release after months.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26400" y="4086225"/>
            <a:ext cx="3556000" cy="210502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26400" y="408622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97850" y="427672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Learn from incidents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97850" y="4619625"/>
            <a:ext cx="3213100" cy="143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Blameless reviews turn each break into a test or a control so it does not recur.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Four foundations for introducing DataOps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76500"/>
            <a:ext cx="2643187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200400"/>
            <a:ext cx="2338387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20" b="1" i="0">
                <a:solidFill>
                  <a:srgbClr val="051C2C"/>
                </a:solidFill>
                <a:latin typeface="Arial"/>
              </a:rPr>
              <a:t>Align to the value proposition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10000"/>
            <a:ext cx="2338387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5" b="0" i="0">
                <a:solidFill>
                  <a:srgbClr val="5B6772"/>
                </a:solidFill>
                <a:latin typeface="Arial"/>
              </a:rPr>
              <a:t>Run the trusted core with strict controls; let exploration move faster with lighter ones.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262312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86137" y="2476500"/>
            <a:ext cx="2643187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538537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38537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537" y="3200400"/>
            <a:ext cx="2338387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Align the roles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8537" y="3810000"/>
            <a:ext cx="2338387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Agree who engineers, who stewards, who tests and who consumes, in each flow.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6038850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62675" y="2476500"/>
            <a:ext cx="2643187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315075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15075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15075" y="3200400"/>
            <a:ext cx="2338387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20" b="1" i="0">
                <a:solidFill>
                  <a:srgbClr val="051C2C"/>
                </a:solidFill>
                <a:latin typeface="Arial"/>
              </a:rPr>
              <a:t>Build composable data products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15075" y="3810000"/>
            <a:ext cx="2338387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Reusable products with contracts and service levels, assembled into many uses.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15387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39212" y="2476500"/>
            <a:ext cx="2643187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91612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91612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91612" y="3200400"/>
            <a:ext cx="2338387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2" b="1" i="0">
                <a:solidFill>
                  <a:srgbClr val="051C2C"/>
                </a:solidFill>
                <a:latin typeface="Arial"/>
              </a:rPr>
              <a:t>Organise in product teams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91612" y="3810000"/>
            <a:ext cx="2338387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Cross-functional teams with a product owner who answers for value, not tickets.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The four foundations change how work is organised; tools only make them cheaper to run.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An illustrative data product team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Role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Accountable for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Sits in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Product owner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Value, priorities and consumer satisfaction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The business domain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engineers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Pipelines, tests and deployment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The product team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Analytics engineer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Models, metrics and semantic definitions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The product team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steward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Definitions, quality rules and access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The business domain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Platform engineer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Shared tooling, environments and observability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The central data team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Consumers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Feedback and acceptance of each slice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The business domain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Placing the team close to the business that uses its products shortens every feedback loop.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Start small, with sponsorship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One domain, one product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Choose a data product a sponsor cares about and that breaks often today.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09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09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23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Measure before and after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23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Baseline delivery time and incidents, so the improvement is visible.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36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Ride on other changes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6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Pair DataOps with literacy and governance work already in flight.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535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535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Scale the pattern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49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Turn what worked into templates, then spread team by team.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2857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0" b="0" i="0">
                <a:solidFill>
                  <a:srgbClr val="2251FF"/>
                </a:solidFill>
                <a:latin typeface="Georgia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19500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900" b="0" i="0">
                <a:solidFill>
                  <a:srgbClr val="051C2C"/>
                </a:solidFill>
                <a:latin typeface="Georgia"/>
              </a:rPr>
              <a:t>Tools and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15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5B6772"/>
                </a:solidFill>
                <a:latin typeface="Arial"/>
              </a:rPr>
              <a:t>Score it, measure it, see it in six industries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DataOps practice gap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Rate where each practice is today and where the strategy needs it. Deficits are listed in order, with a first fix.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7185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1 Absent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2 Ad hoc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175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3 Defined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8670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4 Managed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9165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5 Automated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2305050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3900" y="2305050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Version control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43350" y="2513409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48300" y="2494359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72475" y="2437209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72100" y="2446734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53650" y="2305050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" y="2778918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3900" y="2778918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Automated testing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43350" y="2987278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943350" y="2968228"/>
            <a:ext cx="451485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372475" y="2911078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867150" y="2920603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53650" y="2778918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3252787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3900" y="3252787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CI/CD for pipelines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43350" y="3461146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943350" y="3442096"/>
            <a:ext cx="451485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72475" y="3384946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867150" y="3394471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153650" y="3252787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600" y="3726656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23900" y="3726656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Observability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43350" y="3935015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448300" y="3915965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372475" y="3858815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372100" y="3868340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153650" y="3726656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9600" y="4200525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23900" y="4200525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Environment management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943350" y="4408884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448300" y="4389834"/>
            <a:ext cx="150495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867525" y="4332684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5372100" y="4342209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153650" y="4200525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09600" y="4674393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23900" y="4674393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Data contracts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943350" y="4882753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943350" y="4863703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867525" y="4806553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867150" y="4816078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0153650" y="4674393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9600" y="5148262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23900" y="5148262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Incident management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43350" y="5356621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448300" y="5337571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372475" y="5280421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5372100" y="5289946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0153650" y="5148262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09600" y="5622131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23900" y="5622131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Product ownership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943350" y="5830490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3943350" y="5811440"/>
            <a:ext cx="451485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372475" y="5754290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867150" y="5763815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153650" y="5622131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9600" y="6153150"/>
            <a:ext cx="857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Filled dot: current level. Open dot: level the strategy needs. Illustrative defaults; score your own.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Closing the gaps that matter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234"/>
                <a:gridCol w="4162096"/>
                <a:gridCol w="4540468"/>
              </a:tblGrid>
              <a:tr h="5207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What it covers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First fix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Version control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Pipeline code, transformations and schemas are versioned and reviewed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Move every pipeline into a shared repository with peer review on merge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Automated testing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Changes are tested for structure, volume and business rules before release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Add freshness, row-count and null tests to the ten most-used pipelines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CI/CD for pipelines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Changes move between environments by an automated pipeline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Automate deployment for one data product end to end, then template it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Observability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Freshness, volume, schema drift and quality are monitored with alerts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Alert the owning team on failure before the morning reports run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Environment management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Separate development, test and production with representative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Stand up a test environment with masked, representative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contracts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Producers and consumers agree schema, meaning and service levels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Write contracts for the critical feeds into the scorecard data products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Incident management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Breaks are logged, triaged, fixed and reviewed without blame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Start an incident log and a fortnightly review that adds a test per incident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Product ownership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Each data product has an owner accountable for value and service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Name a product owner in the business for each priority data product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SELF-CHECK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Is this in place today?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Score each statement 1 (not at all) to 4 (fully, evidenced).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2880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101"/>
                <a:gridCol w="9109494"/>
                <a:gridCol w="1242203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Statement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Score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We know how long it takes to deliver a trusted dataset, and we track it.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Pipeline changes are versioned, tested and deployed automatically.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We usually find out about data breaks before our consumers do.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Each priority data product has a named owner and a service level.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Producers and consumers agree contracts for critical data feeds.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ILLUSTRATIVE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How it looks in six industries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7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825"/>
                <a:gridCol w="3539612"/>
                <a:gridCol w="3539612"/>
                <a:gridCol w="230074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Industry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The move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Manufacturer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Plant quality and delivery data arrive late and differ by plant.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A product team for the delivery-performance data product, with automated tests on every plant feed.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Days from plant month-end to trusted delivery figures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Retail bank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Supervisory findings on risk data aggregation and manual report fixes.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Version-controlled, tested pipelines for regulatory metrics, with an incident log reviewed monthly.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Data incidents reaching regulatory reports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Retailer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Stores and online plan stock from separate, conflicting extracts.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One stock-position data product with a contract and freshness alerts, owned by merchandising.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Freshness of the stock position at trading start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Hospital group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Bed and discharge data are compiled by hand each morning.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An automated patient-flow pipeline with tests on admissions and discharge feeds.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Time from shift change to a trusted bed position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Telecom operator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Separate billing and CRM stacks break churn models whenever a field changes.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Data contracts on billing and CRM feeds, with schema-drift alerts to the owning teams.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Churn model runs lost to upstream changes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Insurer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Actuarial and regulatory reporting relies on manual reconciliations.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Automated reconciliation tests in the claims and policy pipelines, deployed by pipeline.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Analyst hours spent on manual reconciliation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15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Measures for the data scorecard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076"/>
                <a:gridCol w="6783185"/>
                <a:gridCol w="1396538"/>
              </a:tblGrid>
              <a:tr h="5207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Definition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Lead or lag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 time to trusted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Days from an accepted request to a dataset in use with definitions and tests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Deployment frequency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Pipeline changes released to production per month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Automated test coverage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 of priority pipelines with automated quality tests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Contracted feeds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 of critical feeds covered by a data contract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Incidents reaching consumers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breaks found by consumers rather than by monitoring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Time to restore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Hours from detection of a data break to a corrected dataset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Rework share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 of team effort spent fixing or rebuilding existing pipelines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product reuse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Average number of consuming use cases per data product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16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2857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0" b="0" i="0">
                <a:solidFill>
                  <a:srgbClr val="2251FF"/>
                </a:solidFill>
                <a:latin typeface="Georgia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19500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900" b="0" i="0">
                <a:solidFill>
                  <a:srgbClr val="051C2C"/>
                </a:solidFill>
                <a:latin typeface="Georgia"/>
              </a:rPr>
              <a:t>Making it happen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15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5B6772"/>
                </a:solidFill>
                <a:latin typeface="Arial"/>
              </a:rPr>
              <a:t>Traps, the first 90 days and where SCIKIQ 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Traps to avoid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Tool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03835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72" b="0" i="0">
                <a:solidFill>
                  <a:srgbClr val="5B6772"/>
                </a:solidFill>
                <a:latin typeface="Arial"/>
              </a:rPr>
              <a:t>A new orchestration tool is bought and the same manual habits move onto it. Counter-move: Change the practices on one product first; choose tooling once the way of working is proven.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0" y="150495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180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94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Big bang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9450" y="203835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10" b="0" i="0">
                <a:solidFill>
                  <a:srgbClr val="5B6772"/>
                </a:solidFill>
                <a:latin typeface="Arial"/>
              </a:rPr>
              <a:t>DataOps is launched across every team at once and stalls in training. Counter-move: Start with one domain and one sponsor, measure the gain and spread the template.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26400" y="150495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264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78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No consumer in the loop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7850" y="203835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10" b="0" i="0">
                <a:solidFill>
                  <a:srgbClr val="5B6772"/>
                </a:solidFill>
                <a:latin typeface="Arial"/>
              </a:rPr>
              <a:t>Pipelines are faster but still deliver data nobody asked for. Counter-move: Put consumers and a business product owner in the team and accept work slice by slice.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392430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600" y="3924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1050" y="4114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Speed without trust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050" y="445770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77" b="0" i="0">
                <a:solidFill>
                  <a:srgbClr val="5B6772"/>
                </a:solidFill>
                <a:latin typeface="Arial"/>
              </a:rPr>
              <a:t>Releases accelerate and incidents rise with them. Counter-move: Gate releases on automated tests and track incidents alongside lead time.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18000" y="392430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18000" y="3924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89450" y="4114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Same rules everywhere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9450" y="445770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80" b="0" i="0">
                <a:solidFill>
                  <a:srgbClr val="5B6772"/>
                </a:solidFill>
                <a:latin typeface="Arial"/>
              </a:rPr>
              <a:t>Exploration is slowed by controls designed for regulatory reporting. Counter-move: Set control levels by value proposition: strict for the trusted core, lighter for experiments.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first 90 days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56000" cy="45910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764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Days 1-30: Baseline and choose</a:t>
            </a:r>
          </a:p>
        </p:txBody>
      </p:sp>
      <p:sp>
        <p:nvSpPr>
          <p:cNvPr id="7" name="Rectangle 6"/>
          <p:cNvSpPr/>
          <p:nvPr/>
        </p:nvSpPr>
        <p:spPr>
          <a:xfrm>
            <a:off x="7810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3450" y="22669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Measure lead time, incidents and rework on current delivery</a:t>
            </a:r>
          </a:p>
        </p:txBody>
      </p:sp>
      <p:sp>
        <p:nvSpPr>
          <p:cNvPr id="9" name="Rectangle 8"/>
          <p:cNvSpPr/>
          <p:nvPr/>
        </p:nvSpPr>
        <p:spPr>
          <a:xfrm>
            <a:off x="7810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50" y="29337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Choose one priority data product and its sponsor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10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50" y="36004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Name the product owner and form the team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18000" y="1504950"/>
            <a:ext cx="3556000" cy="45910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180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9450" y="16764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45" b="1" i="0">
                <a:solidFill>
                  <a:srgbClr val="051C2C"/>
                </a:solidFill>
                <a:latin typeface="Arial"/>
              </a:rPr>
              <a:t>Days 31-60: Put the practices in place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894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41850" y="22669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17" b="0" i="0">
                <a:solidFill>
                  <a:srgbClr val="051C2C"/>
                </a:solidFill>
                <a:latin typeface="Arial"/>
              </a:rPr>
              <a:t>Move the product's pipelines into version control with review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894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41850" y="29337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Add automated tests and freshness alerts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894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41850" y="36004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Write the first data contracts with source owners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89450" y="43624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41850" y="42672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Start the incident log and review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26400" y="1504950"/>
            <a:ext cx="3556000" cy="45910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264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97850" y="16764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Days 61-90: Prove and template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978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50250" y="22669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Automate deployment end to end for the product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978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50250" y="29337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Report before-and-after measures to the sponsor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8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50250" y="36004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Turn the setup into a template for the next two teams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19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Where SCIKIQ fits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Virtual Data Fabric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Connects and federates sources in place, so new data products start without building another copy pipeline.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09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09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23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Semantic Data Layer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23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Business objects and semantic models give every data product one shared definition for consumers.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36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Outcome and Observability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6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Measures outcomes and feeds learning back, so the team sees what changed and what it delivered.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535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535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Governance Gate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49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Checks that access and actions are compliant before they run, so faster delivery does not bypass control.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Take it further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The SCIKIQ Data Strategy Framework: the cascade this track plugs into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Cascade and Scorecard Workbook: add this track's objectives and measures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Run the interactive tool and self-check at scikiq.org/data-strategy#track-dataops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000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scikiq.org/data-strategy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DataOps Track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