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Cloud data strategy</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Moving data and analytics to the cloud changes cost, speed and control at once. Plan it as a sequence of deliberate choices about what moves, in which order, on which ecosystem, and how spend is governed.</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272" b="0" i="0">
                <a:solidFill>
                  <a:srgbClr val="051C2C"/>
                </a:solidFill>
                <a:latin typeface="Georgia"/>
              </a:rPr>
              <a:t>Sequence the move by data gravity and value, choose the ecosystem style deliberately, and run financial governance from day one with price-performance as the measure.</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5: Sequence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982" b="0" i="0">
                <a:solidFill>
                  <a:srgbClr val="5B6772"/>
                </a:solidFill>
                <a:latin typeface="Arial"/>
              </a:rPr>
              <a:t>Cloud decisions fix the platform, the cost model and much of the governance for years. Made as an infrastructure project, they move workloads without moving value. Made inside the data strategy, they follow the priorities on the roadmap, respect data gravity and come with financial governance from the first month.</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does the business need?</a:t>
            </a:r>
          </a:p>
        </p:txBody>
      </p:sp>
      <p:sp>
        <p:nvSpPr>
          <p:cNvPr id="11" name="Chevron 10"/>
          <p:cNvSpPr/>
          <p:nvPr/>
        </p:nvSpPr>
        <p:spPr>
          <a:xfrm>
            <a:off x="428625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workloads should move first, and which belong together?</a:t>
            </a:r>
          </a:p>
        </p:txBody>
      </p:sp>
      <p:sp>
        <p:nvSpPr>
          <p:cNvPr id="26" name="Rectangle 25"/>
          <p:cNvSpPr/>
          <p:nvPr/>
        </p:nvSpPr>
        <p:spPr>
          <a:xfrm>
            <a:off x="609600" y="3895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719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cloud ecosystem style fits our commitments, skills and data spread?</a:t>
            </a:r>
          </a:p>
        </p:txBody>
      </p:sp>
      <p:sp>
        <p:nvSpPr>
          <p:cNvPr id="28" name="Rectangle 27"/>
          <p:cNvSpPr/>
          <p:nvPr/>
        </p:nvSpPr>
        <p:spPr>
          <a:xfrm>
            <a:off x="609600" y="43910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67200"/>
            <a:ext cx="10287000" cy="495300"/>
          </a:xfrm>
          <a:prstGeom prst="rect">
            <a:avLst/>
          </a:prstGeom>
          <a:noFill/>
        </p:spPr>
        <p:txBody>
          <a:bodyPr wrap="square" lIns="0" rIns="0" tIns="0" bIns="0" anchor="t">
            <a:spAutoFit/>
          </a:bodyPr>
          <a:lstStyle/>
          <a:p>
            <a:pPr algn="l"/>
            <a:r>
              <a:rPr sz="1350" b="0" i="0">
                <a:solidFill>
                  <a:srgbClr val="051C2C"/>
                </a:solidFill>
                <a:latin typeface="Arial"/>
              </a:rPr>
              <a:t>How will we keep spend predictable when pricing is consumption-based?</a:t>
            </a:r>
          </a:p>
        </p:txBody>
      </p:sp>
      <p:sp>
        <p:nvSpPr>
          <p:cNvPr id="30" name="Rectangle 29"/>
          <p:cNvSpPr/>
          <p:nvPr/>
        </p:nvSpPr>
        <p:spPr>
          <a:xfrm>
            <a:off x="609600" y="48863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7625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on-premises habits must change, and who will change them?</a:t>
            </a:r>
          </a:p>
        </p:txBody>
      </p:sp>
      <p:sp>
        <p:nvSpPr>
          <p:cNvPr id="32" name="Rectangle 31"/>
          <p:cNvSpPr/>
          <p:nvPr/>
        </p:nvSpPr>
        <p:spPr>
          <a:xfrm>
            <a:off x="609600" y="53816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257800"/>
            <a:ext cx="10287000" cy="495300"/>
          </a:xfrm>
          <a:prstGeom prst="rect">
            <a:avLst/>
          </a:prstGeom>
          <a:noFill/>
        </p:spPr>
        <p:txBody>
          <a:bodyPr wrap="square" lIns="0" rIns="0" tIns="0" bIns="0" anchor="t">
            <a:spAutoFit/>
          </a:bodyPr>
          <a:lstStyle/>
          <a:p>
            <a:pPr algn="l"/>
            <a:r>
              <a:rPr sz="1350" b="0" i="0">
                <a:solidFill>
                  <a:srgbClr val="051C2C"/>
                </a:solidFill>
                <a:latin typeface="Arial"/>
              </a:rPr>
              <a:t>What do regulation, sovereignty and latency rule in or out?</a:t>
            </a:r>
          </a:p>
        </p:txBody>
      </p:sp>
      <p:sp>
        <p:nvSpPr>
          <p:cNvPr id="34" name="TextBox 3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35" name="TextBox 3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6" name="Rectangle 3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Plan, migrate and operate data and analytics in the cloud</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Cloud is different</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Habits from the data centre carry over badly. Three differences matter most.</a:t>
            </a:r>
          </a:p>
        </p:txBody>
      </p:sp>
      <p:sp>
        <p:nvSpPr>
          <p:cNvPr id="5" name="Rectangle 4"/>
          <p:cNvSpPr/>
          <p:nvPr/>
        </p:nvSpPr>
        <p:spPr>
          <a:xfrm>
            <a:off x="609600" y="1828800"/>
            <a:ext cx="3556000" cy="43624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The implementation is hidden</a:t>
            </a:r>
          </a:p>
        </p:txBody>
      </p:sp>
      <p:sp>
        <p:nvSpPr>
          <p:cNvPr id="8" name="TextBox 7"/>
          <p:cNvSpPr txBox="1"/>
          <p:nvPr/>
        </p:nvSpPr>
        <p:spPr>
          <a:xfrm>
            <a:off x="781050" y="2362200"/>
            <a:ext cx="3213100" cy="3695700"/>
          </a:xfrm>
          <a:prstGeom prst="rect">
            <a:avLst/>
          </a:prstGeom>
          <a:noFill/>
        </p:spPr>
        <p:txBody>
          <a:bodyPr wrap="square" lIns="0" rIns="0" tIns="0" bIns="0" anchor="t">
            <a:spAutoFit/>
          </a:bodyPr>
          <a:lstStyle/>
          <a:p>
            <a:pPr algn="l"/>
            <a:r>
              <a:rPr sz="1275" b="0" i="0">
                <a:solidFill>
                  <a:srgbClr val="5B6772"/>
                </a:solidFill>
                <a:latin typeface="Arial"/>
              </a:rPr>
              <a:t>You choose services, not hardware. Tuning means understanding how each service consumes resources.</a:t>
            </a:r>
          </a:p>
        </p:txBody>
      </p:sp>
      <p:sp>
        <p:nvSpPr>
          <p:cNvPr id="9" name="Rectangle 8"/>
          <p:cNvSpPr/>
          <p:nvPr/>
        </p:nvSpPr>
        <p:spPr>
          <a:xfrm>
            <a:off x="4318000" y="1828800"/>
            <a:ext cx="3556000" cy="43624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180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4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Pricing is synthetic</a:t>
            </a:r>
          </a:p>
        </p:txBody>
      </p:sp>
      <p:sp>
        <p:nvSpPr>
          <p:cNvPr id="12" name="TextBox 11"/>
          <p:cNvSpPr txBox="1"/>
          <p:nvPr/>
        </p:nvSpPr>
        <p:spPr>
          <a:xfrm>
            <a:off x="4489450" y="2362200"/>
            <a:ext cx="3213100" cy="3695700"/>
          </a:xfrm>
          <a:prstGeom prst="rect">
            <a:avLst/>
          </a:prstGeom>
          <a:noFill/>
        </p:spPr>
        <p:txBody>
          <a:bodyPr wrap="square" lIns="0" rIns="0" tIns="0" bIns="0" anchor="t">
            <a:spAutoFit/>
          </a:bodyPr>
          <a:lstStyle/>
          <a:p>
            <a:pPr algn="l"/>
            <a:r>
              <a:rPr sz="1260" b="0" i="0">
                <a:solidFill>
                  <a:srgbClr val="5B6772"/>
                </a:solidFill>
                <a:latin typeface="Arial"/>
              </a:rPr>
              <a:t>Units, credits and tiers stand between your workload and its cost. The same query can cost very different amounts.</a:t>
            </a:r>
          </a:p>
        </p:txBody>
      </p:sp>
      <p:sp>
        <p:nvSpPr>
          <p:cNvPr id="13" name="Rectangle 12"/>
          <p:cNvSpPr/>
          <p:nvPr/>
        </p:nvSpPr>
        <p:spPr>
          <a:xfrm>
            <a:off x="8026400" y="1828800"/>
            <a:ext cx="3556000" cy="43624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264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978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Old best practices must change</a:t>
            </a:r>
          </a:p>
        </p:txBody>
      </p:sp>
      <p:sp>
        <p:nvSpPr>
          <p:cNvPr id="16" name="TextBox 15"/>
          <p:cNvSpPr txBox="1"/>
          <p:nvPr/>
        </p:nvSpPr>
        <p:spPr>
          <a:xfrm>
            <a:off x="8197850" y="2362200"/>
            <a:ext cx="3213100" cy="3695700"/>
          </a:xfrm>
          <a:prstGeom prst="rect">
            <a:avLst/>
          </a:prstGeom>
          <a:noFill/>
        </p:spPr>
        <p:txBody>
          <a:bodyPr wrap="square" lIns="0" rIns="0" tIns="0" bIns="0" anchor="t">
            <a:spAutoFit/>
          </a:bodyPr>
          <a:lstStyle/>
          <a:p>
            <a:pPr algn="l"/>
            <a:r>
              <a:rPr sz="1275" b="0" i="0">
                <a:solidFill>
                  <a:srgbClr val="5B6772"/>
                </a:solidFill>
                <a:latin typeface="Arial"/>
              </a:rPr>
              <a:t>Sizing for the peak, keeping everything running and copying data freely all cost money every hour.</a:t>
            </a:r>
          </a:p>
        </p:txBody>
      </p:sp>
      <p:sp>
        <p:nvSpPr>
          <p:cNvPr id="17" name="TextBox 1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18" name="TextBox 1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19" name="Rectangle 1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Benefits and concerns, weighed together</a:t>
            </a:r>
          </a:p>
        </p:txBody>
      </p:sp>
      <p:sp>
        <p:nvSpPr>
          <p:cNvPr id="4" name="Rectangle 3"/>
          <p:cNvSpPr/>
          <p:nvPr/>
        </p:nvSpPr>
        <p:spPr>
          <a:xfrm>
            <a:off x="609600" y="1504950"/>
            <a:ext cx="5372100" cy="40767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695450"/>
            <a:ext cx="4914900" cy="285750"/>
          </a:xfrm>
          <a:prstGeom prst="rect">
            <a:avLst/>
          </a:prstGeom>
          <a:noFill/>
        </p:spPr>
        <p:txBody>
          <a:bodyPr wrap="square" lIns="0" rIns="0" tIns="0" bIns="0" anchor="t">
            <a:spAutoFit/>
          </a:bodyPr>
          <a:lstStyle/>
          <a:p>
            <a:pPr algn="l"/>
            <a:r>
              <a:rPr sz="1500" b="1" i="0">
                <a:solidFill>
                  <a:srgbClr val="2251FF"/>
                </a:solidFill>
                <a:latin typeface="Arial"/>
              </a:rPr>
              <a:t>What draws organisations in</a:t>
            </a:r>
          </a:p>
        </p:txBody>
      </p:sp>
      <p:sp>
        <p:nvSpPr>
          <p:cNvPr id="6" name="Rectangle 5"/>
          <p:cNvSpPr/>
          <p:nvPr/>
        </p:nvSpPr>
        <p:spPr>
          <a:xfrm>
            <a:off x="8382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171700"/>
            <a:ext cx="4686300" cy="609600"/>
          </a:xfrm>
          <a:prstGeom prst="rect">
            <a:avLst/>
          </a:prstGeom>
          <a:noFill/>
        </p:spPr>
        <p:txBody>
          <a:bodyPr wrap="square" lIns="0" rIns="0" tIns="0" bIns="0" anchor="t">
            <a:spAutoFit/>
          </a:bodyPr>
          <a:lstStyle/>
          <a:p>
            <a:pPr algn="l"/>
            <a:r>
              <a:rPr sz="1350" b="0" i="0">
                <a:solidFill>
                  <a:srgbClr val="051C2C"/>
                </a:solidFill>
                <a:latin typeface="Arial"/>
              </a:rPr>
              <a:t>Rapid provisioning and fast access to new capability</a:t>
            </a:r>
          </a:p>
        </p:txBody>
      </p:sp>
      <p:sp>
        <p:nvSpPr>
          <p:cNvPr id="8" name="Rectangle 7"/>
          <p:cNvSpPr/>
          <p:nvPr/>
        </p:nvSpPr>
        <p:spPr>
          <a:xfrm>
            <a:off x="838200" y="2886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2781300"/>
            <a:ext cx="4686300" cy="609600"/>
          </a:xfrm>
          <a:prstGeom prst="rect">
            <a:avLst/>
          </a:prstGeom>
          <a:noFill/>
        </p:spPr>
        <p:txBody>
          <a:bodyPr wrap="square" lIns="0" rIns="0" tIns="0" bIns="0" anchor="t">
            <a:spAutoFit/>
          </a:bodyPr>
          <a:lstStyle/>
          <a:p>
            <a:pPr algn="l"/>
            <a:r>
              <a:rPr sz="1350" b="0" i="0">
                <a:solidFill>
                  <a:srgbClr val="051C2C"/>
                </a:solidFill>
                <a:latin typeface="Arial"/>
              </a:rPr>
              <a:t>Elastic scale and paying for what is used</a:t>
            </a:r>
          </a:p>
        </p:txBody>
      </p:sp>
      <p:sp>
        <p:nvSpPr>
          <p:cNvPr id="10" name="Rectangle 9"/>
          <p:cNvSpPr/>
          <p:nvPr/>
        </p:nvSpPr>
        <p:spPr>
          <a:xfrm>
            <a:off x="838200" y="3495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390900"/>
            <a:ext cx="4686300" cy="609600"/>
          </a:xfrm>
          <a:prstGeom prst="rect">
            <a:avLst/>
          </a:prstGeom>
          <a:noFill/>
        </p:spPr>
        <p:txBody>
          <a:bodyPr wrap="square" lIns="0" rIns="0" tIns="0" bIns="0" anchor="t">
            <a:spAutoFit/>
          </a:bodyPr>
          <a:lstStyle/>
          <a:p>
            <a:pPr algn="l"/>
            <a:r>
              <a:rPr sz="1350" b="0" i="0">
                <a:solidFill>
                  <a:srgbClr val="051C2C"/>
                </a:solidFill>
                <a:latin typeface="Arial"/>
              </a:rPr>
              <a:t>No capital outlay and fewer infrastructure specialists</a:t>
            </a:r>
          </a:p>
        </p:txBody>
      </p:sp>
      <p:sp>
        <p:nvSpPr>
          <p:cNvPr id="12" name="Rectangle 11"/>
          <p:cNvSpPr/>
          <p:nvPr/>
        </p:nvSpPr>
        <p:spPr>
          <a:xfrm>
            <a:off x="838200" y="4105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8700" y="4000500"/>
            <a:ext cx="4686300" cy="609600"/>
          </a:xfrm>
          <a:prstGeom prst="rect">
            <a:avLst/>
          </a:prstGeom>
          <a:noFill/>
        </p:spPr>
        <p:txBody>
          <a:bodyPr wrap="square" lIns="0" rIns="0" tIns="0" bIns="0" anchor="t">
            <a:spAutoFit/>
          </a:bodyPr>
          <a:lstStyle/>
          <a:p>
            <a:pPr algn="l"/>
            <a:r>
              <a:rPr sz="1350" b="0" i="0">
                <a:solidFill>
                  <a:srgbClr val="051C2C"/>
                </a:solidFill>
                <a:latin typeface="Arial"/>
              </a:rPr>
              <a:t>Faster, more agile development</a:t>
            </a:r>
          </a:p>
        </p:txBody>
      </p:sp>
      <p:sp>
        <p:nvSpPr>
          <p:cNvPr id="14" name="Rectangle 13"/>
          <p:cNvSpPr/>
          <p:nvPr/>
        </p:nvSpPr>
        <p:spPr>
          <a:xfrm>
            <a:off x="6210300" y="1504950"/>
            <a:ext cx="5372100" cy="40767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38900" y="1695450"/>
            <a:ext cx="4914900" cy="285750"/>
          </a:xfrm>
          <a:prstGeom prst="rect">
            <a:avLst/>
          </a:prstGeom>
          <a:noFill/>
        </p:spPr>
        <p:txBody>
          <a:bodyPr wrap="square" lIns="0" rIns="0" tIns="0" bIns="0" anchor="t">
            <a:spAutoFit/>
          </a:bodyPr>
          <a:lstStyle/>
          <a:p>
            <a:pPr algn="l"/>
            <a:r>
              <a:rPr sz="1500" b="1" i="0">
                <a:solidFill>
                  <a:srgbClr val="051C2C"/>
                </a:solidFill>
                <a:latin typeface="Arial"/>
              </a:rPr>
              <a:t>What holds them back</a:t>
            </a:r>
          </a:p>
        </p:txBody>
      </p:sp>
      <p:sp>
        <p:nvSpPr>
          <p:cNvPr id="16" name="Rectangle 15"/>
          <p:cNvSpPr/>
          <p:nvPr/>
        </p:nvSpPr>
        <p:spPr>
          <a:xfrm>
            <a:off x="64389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9400" y="2171700"/>
            <a:ext cx="4686300" cy="609600"/>
          </a:xfrm>
          <a:prstGeom prst="rect">
            <a:avLst/>
          </a:prstGeom>
          <a:noFill/>
        </p:spPr>
        <p:txBody>
          <a:bodyPr wrap="square" lIns="0" rIns="0" tIns="0" bIns="0" anchor="t">
            <a:spAutoFit/>
          </a:bodyPr>
          <a:lstStyle/>
          <a:p>
            <a:pPr algn="l"/>
            <a:r>
              <a:rPr sz="1350" b="0" i="0">
                <a:solidFill>
                  <a:srgbClr val="051C2C"/>
                </a:solidFill>
                <a:latin typeface="Arial"/>
              </a:rPr>
              <a:t>Regulation, data sovereignty and security</a:t>
            </a:r>
          </a:p>
        </p:txBody>
      </p:sp>
      <p:sp>
        <p:nvSpPr>
          <p:cNvPr id="18" name="Rectangle 17"/>
          <p:cNvSpPr/>
          <p:nvPr/>
        </p:nvSpPr>
        <p:spPr>
          <a:xfrm>
            <a:off x="6438900" y="2886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2781300"/>
            <a:ext cx="4686300" cy="609600"/>
          </a:xfrm>
          <a:prstGeom prst="rect">
            <a:avLst/>
          </a:prstGeom>
          <a:noFill/>
        </p:spPr>
        <p:txBody>
          <a:bodyPr wrap="square" lIns="0" rIns="0" tIns="0" bIns="0" anchor="t">
            <a:spAutoFit/>
          </a:bodyPr>
          <a:lstStyle/>
          <a:p>
            <a:pPr algn="l"/>
            <a:r>
              <a:rPr sz="1350" b="0" i="0">
                <a:solidFill>
                  <a:srgbClr val="051C2C"/>
                </a:solidFill>
                <a:latin typeface="Arial"/>
              </a:rPr>
              <a:t>Governance across many services and accounts</a:t>
            </a:r>
          </a:p>
        </p:txBody>
      </p:sp>
      <p:sp>
        <p:nvSpPr>
          <p:cNvPr id="20" name="Rectangle 19"/>
          <p:cNvSpPr/>
          <p:nvPr/>
        </p:nvSpPr>
        <p:spPr>
          <a:xfrm>
            <a:off x="6438900" y="3495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29400" y="3390900"/>
            <a:ext cx="4686300" cy="609600"/>
          </a:xfrm>
          <a:prstGeom prst="rect">
            <a:avLst/>
          </a:prstGeom>
          <a:noFill/>
        </p:spPr>
        <p:txBody>
          <a:bodyPr wrap="square" lIns="0" rIns="0" tIns="0" bIns="0" anchor="t">
            <a:spAutoFit/>
          </a:bodyPr>
          <a:lstStyle/>
          <a:p>
            <a:pPr algn="l"/>
            <a:r>
              <a:rPr sz="1350" b="0" i="0">
                <a:solidFill>
                  <a:srgbClr val="051C2C"/>
                </a:solidFill>
                <a:latin typeface="Arial"/>
              </a:rPr>
              <a:t>Latency and compatibility with systems that stay on site</a:t>
            </a:r>
          </a:p>
        </p:txBody>
      </p:sp>
      <p:sp>
        <p:nvSpPr>
          <p:cNvPr id="22" name="Rectangle 21"/>
          <p:cNvSpPr/>
          <p:nvPr/>
        </p:nvSpPr>
        <p:spPr>
          <a:xfrm>
            <a:off x="6438900" y="4105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29400" y="4000500"/>
            <a:ext cx="4686300" cy="609600"/>
          </a:xfrm>
          <a:prstGeom prst="rect">
            <a:avLst/>
          </a:prstGeom>
          <a:noFill/>
        </p:spPr>
        <p:txBody>
          <a:bodyPr wrap="square" lIns="0" rIns="0" tIns="0" bIns="0" anchor="t">
            <a:spAutoFit/>
          </a:bodyPr>
          <a:lstStyle/>
          <a:p>
            <a:pPr algn="l"/>
            <a:r>
              <a:rPr sz="1350" b="0" i="0">
                <a:solidFill>
                  <a:srgbClr val="051C2C"/>
                </a:solidFill>
                <a:latin typeface="Arial"/>
              </a:rPr>
              <a:t>Loss of control and fear of lock-in</a:t>
            </a:r>
          </a:p>
        </p:txBody>
      </p:sp>
      <p:sp>
        <p:nvSpPr>
          <p:cNvPr id="24" name="Rectangle 2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6" name="TextBox 2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New financial models and the cultural shift appear on both sides: they are the benefit if managed and the risk if not.</a:t>
            </a:r>
          </a:p>
        </p:txBody>
      </p:sp>
      <p:sp>
        <p:nvSpPr>
          <p:cNvPr id="27" name="TextBox 2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8" name="TextBox 2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29" name="Rectangle 2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Four hybrid and multicloud patterns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Lifecycle split</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Development, test or recovery run in the cloud while production stays where it is, or the reverse.</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Use-case specific</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Particular workloads, such as data science or a new data product, run in the cloud.</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Spanning architecture</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One architecture spans on-site and cloud, with data and processing placed where each fits best.</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Intercloud</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Workloads and data are spread across more than one cloud provider by design.</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Let data gravity set the migration order</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Systems that exchange data constantly form clusters. Move one and the rest of its cluster follows.</a:t>
            </a:r>
          </a:p>
        </p:txBody>
      </p:sp>
      <p:sp>
        <p:nvSpPr>
          <p:cNvPr id="5" name="Rectangle 4"/>
          <p:cNvSpPr/>
          <p:nvPr/>
        </p:nvSpPr>
        <p:spPr>
          <a:xfrm>
            <a:off x="609600"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8" name="TextBox 7"/>
          <p:cNvSpPr txBox="1"/>
          <p:nvPr/>
        </p:nvSpPr>
        <p:spPr>
          <a:xfrm>
            <a:off x="762000"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Map the flows</a:t>
            </a:r>
          </a:p>
        </p:txBody>
      </p:sp>
      <p:sp>
        <p:nvSpPr>
          <p:cNvPr id="9" name="TextBox 8"/>
          <p:cNvSpPr txBox="1"/>
          <p:nvPr/>
        </p:nvSpPr>
        <p:spPr>
          <a:xfrm>
            <a:off x="762000"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Chart which applications and data stores exchange data, and how often.</a:t>
            </a:r>
          </a:p>
        </p:txBody>
      </p:sp>
      <p:sp>
        <p:nvSpPr>
          <p:cNvPr id="10" name="Right Arrow 9"/>
          <p:cNvSpPr/>
          <p:nvPr/>
        </p:nvSpPr>
        <p:spPr>
          <a:xfrm>
            <a:off x="3262312"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386137"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3538537"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537"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4" name="TextBox 13"/>
          <p:cNvSpPr txBox="1"/>
          <p:nvPr/>
        </p:nvSpPr>
        <p:spPr>
          <a:xfrm>
            <a:off x="3538537"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Find the clusters</a:t>
            </a:r>
          </a:p>
        </p:txBody>
      </p:sp>
      <p:sp>
        <p:nvSpPr>
          <p:cNvPr id="15" name="TextBox 14"/>
          <p:cNvSpPr txBox="1"/>
          <p:nvPr/>
        </p:nvSpPr>
        <p:spPr>
          <a:xfrm>
            <a:off x="3538537"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Group tightly entangled systems; these move together or not at all.</a:t>
            </a:r>
          </a:p>
        </p:txBody>
      </p:sp>
      <p:sp>
        <p:nvSpPr>
          <p:cNvPr id="16" name="Right Arrow 15"/>
          <p:cNvSpPr/>
          <p:nvPr/>
        </p:nvSpPr>
        <p:spPr>
          <a:xfrm>
            <a:off x="603885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162675"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631507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1507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20" name="TextBox 19"/>
          <p:cNvSpPr txBox="1"/>
          <p:nvPr/>
        </p:nvSpPr>
        <p:spPr>
          <a:xfrm>
            <a:off x="6315075"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Score each cluster</a:t>
            </a:r>
          </a:p>
        </p:txBody>
      </p:sp>
      <p:sp>
        <p:nvSpPr>
          <p:cNvPr id="21" name="TextBox 20"/>
          <p:cNvSpPr txBox="1"/>
          <p:nvPr/>
        </p:nvSpPr>
        <p:spPr>
          <a:xfrm>
            <a:off x="6315075"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Weigh value to the roadmap against effort, risk and the cost of splitting it.</a:t>
            </a:r>
          </a:p>
        </p:txBody>
      </p:sp>
      <p:sp>
        <p:nvSpPr>
          <p:cNvPr id="22" name="Right Arrow 21"/>
          <p:cNvSpPr/>
          <p:nvPr/>
        </p:nvSpPr>
        <p:spPr>
          <a:xfrm>
            <a:off x="8815387"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939212"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9091612"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91612"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6" name="TextBox 25"/>
          <p:cNvSpPr txBox="1"/>
          <p:nvPr/>
        </p:nvSpPr>
        <p:spPr>
          <a:xfrm>
            <a:off x="9091612"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Sequence by wave</a:t>
            </a:r>
          </a:p>
        </p:txBody>
      </p:sp>
      <p:sp>
        <p:nvSpPr>
          <p:cNvPr id="27" name="TextBox 26"/>
          <p:cNvSpPr txBox="1"/>
          <p:nvPr/>
        </p:nvSpPr>
        <p:spPr>
          <a:xfrm>
            <a:off x="9091612" y="3810000"/>
            <a:ext cx="2338387" cy="1428750"/>
          </a:xfrm>
          <a:prstGeom prst="rect">
            <a:avLst/>
          </a:prstGeom>
          <a:noFill/>
        </p:spPr>
        <p:txBody>
          <a:bodyPr wrap="square" lIns="0" rIns="0" tIns="0" bIns="0" anchor="t">
            <a:spAutoFit/>
          </a:bodyPr>
          <a:lstStyle/>
          <a:p>
            <a:pPr algn="l"/>
            <a:r>
              <a:rPr sz="1200" b="0" i="0">
                <a:solidFill>
                  <a:srgbClr val="5B6772"/>
                </a:solidFill>
                <a:latin typeface="Arial"/>
              </a:rPr>
              <a:t>Move low-entanglement, high-value clusters first; plan bridges for the rest.</a:t>
            </a:r>
          </a:p>
        </p:txBody>
      </p:sp>
      <p:sp>
        <p:nvSpPr>
          <p:cNvPr id="28" name="Rectangle 27"/>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0" name="TextBox 29"/>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Migrating one system out of a tight cluster creates latency and transfer cost that erode the case for moving at all.</a:t>
            </a:r>
          </a:p>
        </p:txBody>
      </p:sp>
      <p:sp>
        <p:nvSpPr>
          <p:cNvPr id="31" name="TextBox 30"/>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32" name="TextBox 31"/>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33" name="Rectangle 32"/>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Cloud data ecosystem styles</a:t>
            </a:r>
          </a:p>
        </p:txBody>
      </p:sp>
      <p:graphicFrame>
        <p:nvGraphicFramePr>
          <p:cNvPr id="4" name="Table 3"/>
          <p:cNvGraphicFramePr>
            <a:graphicFrameLocks noGrp="1"/>
          </p:cNvGraphicFramePr>
          <p:nvPr/>
        </p:nvGraphicFramePr>
        <p:xfrm>
          <a:off x="609600" y="1504950"/>
          <a:ext cx="10972800" cy="26670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1200" b="1" i="0">
                          <a:solidFill>
                            <a:srgbClr val="FFFFFF"/>
                          </a:solidFill>
                          <a:latin typeface="Arial"/>
                        </a:rPr>
                        <a:t>Style</a:t>
                      </a:r>
                    </a:p>
                  </a:txBody>
                  <a:tcPr marL="95250" marR="95250" marT="38100" marB="38100" anchor="ctr">
                    <a:solidFill>
                      <a:srgbClr val="051C2C"/>
                    </a:solidFill>
                  </a:tcPr>
                </a:tc>
                <a:tc>
                  <a:txBody>
                    <a:bodyPr wrap="square"/>
                    <a:lstStyle/>
                    <a:p>
                      <a:r>
                        <a:rPr sz="1200" b="1" i="0">
                          <a:solidFill>
                            <a:srgbClr val="FFFFFF"/>
                          </a:solidFill>
                          <a:latin typeface="Arial"/>
                        </a:rPr>
                        <a:t>Strengths</a:t>
                      </a:r>
                    </a:p>
                  </a:txBody>
                  <a:tcPr marL="95250" marR="95250" marT="38100" marB="38100" anchor="ctr">
                    <a:solidFill>
                      <a:srgbClr val="051C2C"/>
                    </a:solidFill>
                  </a:tcPr>
                </a:tc>
                <a:tc>
                  <a:txBody>
                    <a:bodyPr wrap="square"/>
                    <a:lstStyle/>
                    <a:p>
                      <a:r>
                        <a:rPr sz="1200" b="1" i="0">
                          <a:solidFill>
                            <a:srgbClr val="FFFFFF"/>
                          </a:solidFill>
                          <a:latin typeface="Arial"/>
                        </a:rPr>
                        <a:t>Watch-outs</a:t>
                      </a:r>
                    </a:p>
                  </a:txBody>
                  <a:tcPr marL="95250" marR="95250" marT="38100" marB="38100" anchor="ctr">
                    <a:solidFill>
                      <a:srgbClr val="051C2C"/>
                    </a:solidFill>
                  </a:tcPr>
                </a:tc>
              </a:tr>
              <a:tr h="533400">
                <a:tc>
                  <a:txBody>
                    <a:bodyPr wrap="square"/>
                    <a:lstStyle/>
                    <a:p>
                      <a:r>
                        <a:rPr sz="1200" b="0" i="0">
                          <a:solidFill>
                            <a:srgbClr val="051C2C"/>
                          </a:solidFill>
                          <a:latin typeface="Arial"/>
                        </a:rPr>
                        <a:t>Provider-native</a:t>
                      </a:r>
                    </a:p>
                  </a:txBody>
                  <a:tcPr marL="95250" marR="95250" marT="38100" marB="38100" anchor="ctr">
                    <a:solidFill>
                      <a:srgbClr val="FFFFFF"/>
                    </a:solidFill>
                  </a:tcPr>
                </a:tc>
                <a:tc>
                  <a:txBody>
                    <a:bodyPr wrap="square"/>
                    <a:lstStyle/>
                    <a:p>
                      <a:r>
                        <a:rPr sz="1200" b="0" i="0">
                          <a:solidFill>
                            <a:srgbClr val="051C2C"/>
                          </a:solidFill>
                          <a:latin typeface="Arial"/>
                        </a:rPr>
                        <a:t>Deepest out-of-the-box integration; fastest potential time to value</a:t>
                      </a:r>
                    </a:p>
                  </a:txBody>
                  <a:tcPr marL="95250" marR="95250" marT="38100" marB="38100" anchor="ctr">
                    <a:solidFill>
                      <a:srgbClr val="FFFFFF"/>
                    </a:solidFill>
                  </a:tcPr>
                </a:tc>
                <a:tc>
                  <a:txBody>
                    <a:bodyPr wrap="square"/>
                    <a:lstStyle/>
                    <a:p>
                      <a:r>
                        <a:rPr sz="1200" b="0" i="0">
                          <a:solidFill>
                            <a:srgbClr val="051C2C"/>
                          </a:solidFill>
                          <a:latin typeface="Arial"/>
                        </a:rPr>
                        <a:t>Lock-in to one provider; harder to reach data in other clouds</a:t>
                      </a:r>
                    </a:p>
                  </a:txBody>
                  <a:tcPr marL="95250" marR="95250" marT="38100" marB="38100" anchor="ctr">
                    <a:solidFill>
                      <a:srgbClr val="FFFFFF"/>
                    </a:solidFill>
                  </a:tcPr>
                </a:tc>
              </a:tr>
              <a:tr h="533400">
                <a:tc>
                  <a:txBody>
                    <a:bodyPr wrap="square"/>
                    <a:lstStyle/>
                    <a:p>
                      <a:r>
                        <a:rPr sz="1200" b="0" i="0">
                          <a:solidFill>
                            <a:srgbClr val="051C2C"/>
                          </a:solidFill>
                          <a:latin typeface="Arial"/>
                        </a:rPr>
                        <a:t>Mixed native and independent</a:t>
                      </a:r>
                    </a:p>
                  </a:txBody>
                  <a:tcPr marL="95250" marR="95250" marT="38100" marB="38100" anchor="ctr">
                    <a:solidFill>
                      <a:srgbClr val="F6F7F9"/>
                    </a:solidFill>
                  </a:tcPr>
                </a:tc>
                <a:tc>
                  <a:txBody>
                    <a:bodyPr wrap="square"/>
                    <a:lstStyle/>
                    <a:p>
                      <a:r>
                        <a:rPr sz="1200" b="0" i="0">
                          <a:solidFill>
                            <a:srgbClr val="051C2C"/>
                          </a:solidFill>
                          <a:latin typeface="Arial"/>
                        </a:rPr>
                        <a:t>Weaker native services can be swapped for better ones; a common path to multicloud</a:t>
                      </a:r>
                    </a:p>
                  </a:txBody>
                  <a:tcPr marL="95250" marR="95250" marT="38100" marB="38100" anchor="ctr">
                    <a:solidFill>
                      <a:srgbClr val="F6F7F9"/>
                    </a:solidFill>
                  </a:tcPr>
                </a:tc>
                <a:tc>
                  <a:txBody>
                    <a:bodyPr wrap="square"/>
                    <a:lstStyle/>
                    <a:p>
                      <a:r>
                        <a:rPr sz="1200" b="0" i="0">
                          <a:solidFill>
                            <a:srgbClr val="051C2C"/>
                          </a:solidFill>
                          <a:latin typeface="Arial"/>
                        </a:rPr>
                        <a:t>More integration effort up front</a:t>
                      </a:r>
                    </a:p>
                  </a:txBody>
                  <a:tcPr marL="95250" marR="95250" marT="38100" marB="38100" anchor="ctr">
                    <a:solidFill>
                      <a:srgbClr val="F6F7F9"/>
                    </a:solidFill>
                  </a:tcPr>
                </a:tc>
              </a:tr>
              <a:tr h="533400">
                <a:tc>
                  <a:txBody>
                    <a:bodyPr wrap="square"/>
                    <a:lstStyle/>
                    <a:p>
                      <a:r>
                        <a:rPr sz="1200" b="0" i="0">
                          <a:solidFill>
                            <a:srgbClr val="051C2C"/>
                          </a:solidFill>
                          <a:latin typeface="Arial"/>
                        </a:rPr>
                        <a:t>Self-contained independent software</a:t>
                      </a:r>
                    </a:p>
                  </a:txBody>
                  <a:tcPr marL="95250" marR="95250" marT="38100" marB="38100" anchor="ctr">
                    <a:solidFill>
                      <a:srgbClr val="FFFFFF"/>
                    </a:solidFill>
                  </a:tcPr>
                </a:tc>
                <a:tc>
                  <a:txBody>
                    <a:bodyPr wrap="square"/>
                    <a:lstStyle/>
                    <a:p>
                      <a:r>
                        <a:rPr sz="1200" b="0" i="0">
                          <a:solidFill>
                            <a:srgbClr val="051C2C"/>
                          </a:solidFill>
                          <a:latin typeface="Arial"/>
                        </a:rPr>
                        <a:t>Easiest lift and shift; suits an existing software commitment; some portability</a:t>
                      </a:r>
                    </a:p>
                  </a:txBody>
                  <a:tcPr marL="95250" marR="95250" marT="38100" marB="38100" anchor="ctr">
                    <a:solidFill>
                      <a:srgbClr val="FFFFFF"/>
                    </a:solidFill>
                  </a:tcPr>
                </a:tc>
                <a:tc>
                  <a:txBody>
                    <a:bodyPr wrap="square"/>
                    <a:lstStyle/>
                    <a:p>
                      <a:r>
                        <a:rPr sz="1200" b="0" i="0">
                          <a:solidFill>
                            <a:srgbClr val="051C2C"/>
                          </a:solidFill>
                          <a:latin typeface="Arial"/>
                        </a:rPr>
                        <a:t>More work to use surrounding provider services; lock-in to the software supplier</a:t>
                      </a:r>
                    </a:p>
                  </a:txBody>
                  <a:tcPr marL="95250" marR="95250" marT="38100" marB="38100" anchor="ctr">
                    <a:solidFill>
                      <a:srgbClr val="FFFFFF"/>
                    </a:solidFill>
                  </a:tcPr>
                </a:tc>
              </a:tr>
              <a:tr h="533400">
                <a:tc>
                  <a:txBody>
                    <a:bodyPr wrap="square"/>
                    <a:lstStyle/>
                    <a:p>
                      <a:r>
                        <a:rPr sz="1200" b="0" i="0">
                          <a:solidFill>
                            <a:srgbClr val="051C2C"/>
                          </a:solidFill>
                          <a:latin typeface="Arial"/>
                        </a:rPr>
                        <a:t>Intercloud</a:t>
                      </a:r>
                    </a:p>
                  </a:txBody>
                  <a:tcPr marL="95250" marR="95250" marT="38100" marB="38100" anchor="ctr">
                    <a:solidFill>
                      <a:srgbClr val="F6F7F9"/>
                    </a:solidFill>
                  </a:tcPr>
                </a:tc>
                <a:tc>
                  <a:txBody>
                    <a:bodyPr wrap="square"/>
                    <a:lstStyle/>
                    <a:p>
                      <a:r>
                        <a:rPr sz="1200" b="0" i="0">
                          <a:solidFill>
                            <a:srgbClr val="051C2C"/>
                          </a:solidFill>
                          <a:latin typeface="Arial"/>
                        </a:rPr>
                        <a:t>Uses each provider's unique strengths; fits data already spread across clouds</a:t>
                      </a:r>
                    </a:p>
                  </a:txBody>
                  <a:tcPr marL="95250" marR="95250" marT="38100" marB="38100" anchor="ctr">
                    <a:solidFill>
                      <a:srgbClr val="F6F7F9"/>
                    </a:solidFill>
                  </a:tcPr>
                </a:tc>
                <a:tc>
                  <a:txBody>
                    <a:bodyPr wrap="square"/>
                    <a:lstStyle/>
                    <a:p>
                      <a:r>
                        <a:rPr sz="1200" b="0" i="0">
                          <a:solidFill>
                            <a:srgbClr val="051C2C"/>
                          </a:solidFill>
                          <a:latin typeface="Arial"/>
                        </a:rPr>
                        <a:t>Hardest to integrate and manage; complex cost governance; transfer fees and latency</a:t>
                      </a:r>
                    </a:p>
                  </a:txBody>
                  <a:tcPr marL="95250" marR="95250" marT="38100" marB="38100" anchor="ctr">
                    <a:solidFill>
                      <a:srgbClr val="F6F7F9"/>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170" b="0" i="0">
                <a:solidFill>
                  <a:srgbClr val="FFFFFF"/>
                </a:solidFill>
                <a:latin typeface="Arial"/>
              </a:rPr>
              <a:t>Every style still rests on the provider's identity, billing and monitoring services, so integration with them is never optional.</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Pricing models by workload</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Match the pricing model to how predictable each workload is. Good fit, consider, or poor fit.</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2194560"/>
                <a:gridCol w="2194560"/>
                <a:gridCol w="2194560"/>
                <a:gridCol w="2194560"/>
                <a:gridCol w="2194560"/>
              </a:tblGrid>
              <a:tr h="533400">
                <a:tc>
                  <a:txBody>
                    <a:bodyPr wrap="square"/>
                    <a:lstStyle/>
                    <a:p>
                      <a:r>
                        <a:rPr sz="975" b="1" i="0">
                          <a:solidFill>
                            <a:srgbClr val="FFFFFF"/>
                          </a:solidFill>
                          <a:latin typeface="Arial"/>
                        </a:rPr>
                        <a:t>Workload</a:t>
                      </a:r>
                    </a:p>
                  </a:txBody>
                  <a:tcPr marL="95250" marR="95250" marT="38100" marB="38100" anchor="ctr">
                    <a:solidFill>
                      <a:srgbClr val="051C2C"/>
                    </a:solidFill>
                  </a:tcPr>
                </a:tc>
                <a:tc>
                  <a:txBody>
                    <a:bodyPr wrap="square"/>
                    <a:lstStyle/>
                    <a:p>
                      <a:r>
                        <a:rPr sz="975" b="1" i="0">
                          <a:solidFill>
                            <a:srgbClr val="FFFFFF"/>
                          </a:solidFill>
                          <a:latin typeface="Arial"/>
                        </a:rPr>
                        <a:t>Resource-based</a:t>
                      </a:r>
                    </a:p>
                  </a:txBody>
                  <a:tcPr marL="95250" marR="95250" marT="38100" marB="38100" anchor="ctr">
                    <a:solidFill>
                      <a:srgbClr val="051C2C"/>
                    </a:solidFill>
                  </a:tcPr>
                </a:tc>
                <a:tc>
                  <a:txBody>
                    <a:bodyPr wrap="square"/>
                    <a:lstStyle/>
                    <a:p>
                      <a:r>
                        <a:rPr sz="975" b="1" i="0">
                          <a:solidFill>
                            <a:srgbClr val="FFFFFF"/>
                          </a:solidFill>
                          <a:latin typeface="Arial"/>
                        </a:rPr>
                        <a:t>Consumption-based</a:t>
                      </a:r>
                    </a:p>
                  </a:txBody>
                  <a:tcPr marL="95250" marR="95250" marT="38100" marB="38100" anchor="ctr">
                    <a:solidFill>
                      <a:srgbClr val="051C2C"/>
                    </a:solidFill>
                  </a:tcPr>
                </a:tc>
                <a:tc>
                  <a:txBody>
                    <a:bodyPr wrap="square"/>
                    <a:lstStyle/>
                    <a:p>
                      <a:r>
                        <a:rPr sz="975" b="1" i="0">
                          <a:solidFill>
                            <a:srgbClr val="FFFFFF"/>
                          </a:solidFill>
                          <a:latin typeface="Arial"/>
                        </a:rPr>
                        <a:t>Bounded or burst</a:t>
                      </a:r>
                    </a:p>
                  </a:txBody>
                  <a:tcPr marL="95250" marR="95250" marT="38100" marB="38100" anchor="ctr">
                    <a:solidFill>
                      <a:srgbClr val="051C2C"/>
                    </a:solidFill>
                  </a:tcPr>
                </a:tc>
                <a:tc>
                  <a:txBody>
                    <a:bodyPr wrap="square"/>
                    <a:lstStyle/>
                    <a:p>
                      <a:r>
                        <a:rPr sz="975" b="1" i="0">
                          <a:solidFill>
                            <a:srgbClr val="FFFFFF"/>
                          </a:solidFill>
                          <a:latin typeface="Arial"/>
                        </a:rPr>
                        <a:t>Blended</a:t>
                      </a:r>
                    </a:p>
                  </a:txBody>
                  <a:tcPr marL="95250" marR="95250" marT="38100" marB="38100" anchor="ctr">
                    <a:solidFill>
                      <a:srgbClr val="051C2C"/>
                    </a:solidFill>
                  </a:tcPr>
                </a:tc>
              </a:tr>
              <a:tr h="533400">
                <a:tc>
                  <a:txBody>
                    <a:bodyPr wrap="square"/>
                    <a:lstStyle/>
                    <a:p>
                      <a:r>
                        <a:rPr sz="975" b="0" i="0">
                          <a:solidFill>
                            <a:srgbClr val="051C2C"/>
                          </a:solidFill>
                          <a:latin typeface="Arial"/>
                        </a:rPr>
                        <a:t>Operational and transactional</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c>
                  <a:txBody>
                    <a:bodyPr wrap="square"/>
                    <a:lstStyle/>
                    <a:p>
                      <a:r>
                        <a:rPr sz="975" b="0" i="0">
                          <a:solidFill>
                            <a:srgbClr val="051C2C"/>
                          </a:solidFill>
                          <a:latin typeface="Arial"/>
                        </a:rPr>
                        <a:t>Poor</a:t>
                      </a:r>
                    </a:p>
                  </a:txBody>
                  <a:tcPr marL="95250" marR="95250" marT="38100" marB="38100" anchor="ctr">
                    <a:solidFill>
                      <a:srgbClr val="FFFFFF"/>
                    </a:solidFill>
                  </a:tcPr>
                </a:tc>
                <a:tc>
                  <a:txBody>
                    <a:bodyPr wrap="square"/>
                    <a:lstStyle/>
                    <a:p>
                      <a:r>
                        <a:rPr sz="975" b="0" i="0">
                          <a:solidFill>
                            <a:srgbClr val="051C2C"/>
                          </a:solidFill>
                          <a:latin typeface="Arial"/>
                        </a:rPr>
                        <a:t>Consider</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r>
              <a:tr h="533400">
                <a:tc>
                  <a:txBody>
                    <a:bodyPr wrap="square"/>
                    <a:lstStyle/>
                    <a:p>
                      <a:r>
                        <a:rPr sz="975" b="0" i="0">
                          <a:solidFill>
                            <a:srgbClr val="051C2C"/>
                          </a:solidFill>
                          <a:latin typeface="Arial"/>
                        </a:rPr>
                        <a:t>Dashboards</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Consider</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r>
              <a:tr h="533400">
                <a:tc>
                  <a:txBody>
                    <a:bodyPr wrap="square"/>
                    <a:lstStyle/>
                    <a:p>
                      <a:r>
                        <a:rPr sz="975" b="0" i="0">
                          <a:solidFill>
                            <a:srgbClr val="051C2C"/>
                          </a:solidFill>
                          <a:latin typeface="Arial"/>
                        </a:rPr>
                        <a:t>Standard reports</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c>
                  <a:txBody>
                    <a:bodyPr wrap="square"/>
                    <a:lstStyle/>
                    <a:p>
                      <a:r>
                        <a:rPr sz="975" b="0" i="0">
                          <a:solidFill>
                            <a:srgbClr val="051C2C"/>
                          </a:solidFill>
                          <a:latin typeface="Arial"/>
                        </a:rPr>
                        <a:t>Consider</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r>
              <a:tr h="533400">
                <a:tc>
                  <a:txBody>
                    <a:bodyPr wrap="square"/>
                    <a:lstStyle/>
                    <a:p>
                      <a:r>
                        <a:rPr sz="975" b="0" i="0">
                          <a:solidFill>
                            <a:srgbClr val="051C2C"/>
                          </a:solidFill>
                          <a:latin typeface="Arial"/>
                        </a:rPr>
                        <a:t>Development and test</a:t>
                      </a:r>
                    </a:p>
                  </a:txBody>
                  <a:tcPr marL="95250" marR="95250" marT="38100" marB="38100" anchor="ctr">
                    <a:solidFill>
                      <a:srgbClr val="F6F7F9"/>
                    </a:solidFill>
                  </a:tcPr>
                </a:tc>
                <a:tc>
                  <a:txBody>
                    <a:bodyPr wrap="square"/>
                    <a:lstStyle/>
                    <a:p>
                      <a:r>
                        <a:rPr sz="975" b="0" i="0">
                          <a:solidFill>
                            <a:srgbClr val="051C2C"/>
                          </a:solidFill>
                          <a:latin typeface="Arial"/>
                        </a:rPr>
                        <a:t>Consider</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Consider</a:t>
                      </a:r>
                    </a:p>
                  </a:txBody>
                  <a:tcPr marL="95250" marR="95250" marT="38100" marB="38100" anchor="ctr">
                    <a:solidFill>
                      <a:srgbClr val="F6F7F9"/>
                    </a:solidFill>
                  </a:tcPr>
                </a:tc>
              </a:tr>
              <a:tr h="533400">
                <a:tc>
                  <a:txBody>
                    <a:bodyPr wrap="square"/>
                    <a:lstStyle/>
                    <a:p>
                      <a:r>
                        <a:rPr sz="975" b="0" i="0">
                          <a:solidFill>
                            <a:srgbClr val="051C2C"/>
                          </a:solidFill>
                          <a:latin typeface="Arial"/>
                        </a:rPr>
                        <a:t>Exploratory</a:t>
                      </a:r>
                    </a:p>
                  </a:txBody>
                  <a:tcPr marL="95250" marR="95250" marT="38100" marB="38100" anchor="ctr">
                    <a:solidFill>
                      <a:srgbClr val="FFFFFF"/>
                    </a:solidFill>
                  </a:tcPr>
                </a:tc>
                <a:tc>
                  <a:txBody>
                    <a:bodyPr wrap="square"/>
                    <a:lstStyle/>
                    <a:p>
                      <a:r>
                        <a:rPr sz="975" b="0" i="0">
                          <a:solidFill>
                            <a:srgbClr val="051C2C"/>
                          </a:solidFill>
                          <a:latin typeface="Arial"/>
                        </a:rPr>
                        <a:t>Poor</a:t>
                      </a:r>
                    </a:p>
                  </a:txBody>
                  <a:tcPr marL="95250" marR="95250" marT="38100" marB="38100" anchor="ctr">
                    <a:solidFill>
                      <a:srgbClr val="FFFFFF"/>
                    </a:solidFill>
                  </a:tcPr>
                </a:tc>
                <a:tc>
                  <a:txBody>
                    <a:bodyPr wrap="square"/>
                    <a:lstStyle/>
                    <a:p>
                      <a:r>
                        <a:rPr sz="975" b="0" i="0">
                          <a:solidFill>
                            <a:srgbClr val="051C2C"/>
                          </a:solidFill>
                          <a:latin typeface="Arial"/>
                        </a:rPr>
                        <a:t>Good</a:t>
                      </a:r>
                    </a:p>
                  </a:txBody>
                  <a:tcPr marL="95250" marR="95250" marT="38100" marB="38100" anchor="ctr">
                    <a:solidFill>
                      <a:srgbClr val="FFFFFF"/>
                    </a:solidFill>
                  </a:tcPr>
                </a:tc>
                <a:tc>
                  <a:txBody>
                    <a:bodyPr wrap="square"/>
                    <a:lstStyle/>
                    <a:p>
                      <a:r>
                        <a:rPr sz="975" b="0" i="0">
                          <a:solidFill>
                            <a:srgbClr val="051C2C"/>
                          </a:solidFill>
                          <a:latin typeface="Arial"/>
                        </a:rPr>
                        <a:t>Consider</a:t>
                      </a:r>
                    </a:p>
                  </a:txBody>
                  <a:tcPr marL="95250" marR="95250" marT="38100" marB="38100" anchor="ctr">
                    <a:solidFill>
                      <a:srgbClr val="FFFFFF"/>
                    </a:solidFill>
                  </a:tcPr>
                </a:tc>
                <a:tc>
                  <a:txBody>
                    <a:bodyPr wrap="square"/>
                    <a:lstStyle/>
                    <a:p>
                      <a:r>
                        <a:rPr sz="975" b="0" i="0">
                          <a:solidFill>
                            <a:srgbClr val="051C2C"/>
                          </a:solidFill>
                          <a:latin typeface="Arial"/>
                        </a:rPr>
                        <a:t>Consider</a:t>
                      </a:r>
                    </a:p>
                  </a:txBody>
                  <a:tcPr marL="95250" marR="95250" marT="38100" marB="38100" anchor="ctr">
                    <a:solidFill>
                      <a:srgbClr val="FFFFFF"/>
                    </a:solidFill>
                  </a:tcPr>
                </a:tc>
              </a:tr>
              <a:tr h="533400">
                <a:tc>
                  <a:txBody>
                    <a:bodyPr wrap="square"/>
                    <a:lstStyle/>
                    <a:p>
                      <a:r>
                        <a:rPr sz="975" b="0" i="0">
                          <a:solidFill>
                            <a:srgbClr val="051C2C"/>
                          </a:solidFill>
                          <a:latin typeface="Arial"/>
                        </a:rPr>
                        <a:t>Ad hoc</a:t>
                      </a:r>
                    </a:p>
                  </a:txBody>
                  <a:tcPr marL="95250" marR="95250" marT="38100" marB="38100" anchor="ctr">
                    <a:solidFill>
                      <a:srgbClr val="F6F7F9"/>
                    </a:solidFill>
                  </a:tcPr>
                </a:tc>
                <a:tc>
                  <a:txBody>
                    <a:bodyPr wrap="square"/>
                    <a:lstStyle/>
                    <a:p>
                      <a:r>
                        <a:rPr sz="975" b="0" i="0">
                          <a:solidFill>
                            <a:srgbClr val="051C2C"/>
                          </a:solidFill>
                          <a:latin typeface="Arial"/>
                        </a:rPr>
                        <a:t>Poor</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Good</a:t>
                      </a:r>
                    </a:p>
                  </a:txBody>
                  <a:tcPr marL="95250" marR="95250" marT="38100" marB="38100" anchor="ctr">
                    <a:solidFill>
                      <a:srgbClr val="F6F7F9"/>
                    </a:solidFill>
                  </a:tcPr>
                </a:tc>
                <a:tc>
                  <a:txBody>
                    <a:bodyPr wrap="square"/>
                    <a:lstStyle/>
                    <a:p>
                      <a:r>
                        <a:rPr sz="975" b="0" i="0">
                          <a:solidFill>
                            <a:srgbClr val="051C2C"/>
                          </a:solidFill>
                          <a:latin typeface="Arial"/>
                        </a:rPr>
                        <a:t>Consider</a:t>
                      </a:r>
                    </a:p>
                  </a:txBody>
                  <a:tcPr marL="95250" marR="95250" marT="38100" marB="38100" anchor="ctr">
                    <a:solidFill>
                      <a:srgbClr val="F6F7F9"/>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Steady workloads favour reserved resources; unpredictable ones favour consumption with spending limits.</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Operate for scarcity in a world of abundance</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37" b="1" i="0">
                <a:solidFill>
                  <a:srgbClr val="051C2C"/>
                </a:solidFill>
                <a:latin typeface="Arial"/>
              </a:rPr>
              <a:t>Price-performance is the measure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Judge services by cost per unit of useful work, not by speed or list price alone.</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Prove it before you commit</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Run proofs of concept on real workloads to learn how each service behaves and bills.</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Govern spend from day one</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Budgets, tags, alerts and owners before the first workload, not after the first overrun.</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Expect early overruns</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Plan for learning costs in the first quarters and review spend weekly until it settles.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Which cloud ecosystem style fits you?</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Answer six questions. The style with the strongest fit is recommended, with what it implies for the strategy.</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4389120"/>
                <a:gridCol w="6583680"/>
              </a:tblGrid>
              <a:tr h="533400">
                <a:tc>
                  <a:txBody>
                    <a:bodyPr wrap="square"/>
                    <a:lstStyle/>
                    <a:p>
                      <a:r>
                        <a:rPr sz="975" b="1" i="0">
                          <a:solidFill>
                            <a:srgbClr val="FFFFFF"/>
                          </a:solidFill>
                          <a:latin typeface="Arial"/>
                        </a:rPr>
                        <a:t>Question</a:t>
                      </a:r>
                    </a:p>
                  </a:txBody>
                  <a:tcPr marL="95250" marR="95250" marT="38100" marB="38100" anchor="ctr">
                    <a:solidFill>
                      <a:srgbClr val="051C2C"/>
                    </a:solidFill>
                  </a:tcPr>
                </a:tc>
                <a:tc>
                  <a:txBody>
                    <a:bodyPr wrap="square"/>
                    <a:lstStyle/>
                    <a:p>
                      <a:r>
                        <a:rPr sz="975" b="1" i="0">
                          <a:solidFill>
                            <a:srgbClr val="FFFFFF"/>
                          </a:solidFill>
                          <a:latin typeface="Arial"/>
                        </a:rPr>
                        <a:t>Options</a:t>
                      </a:r>
                    </a:p>
                  </a:txBody>
                  <a:tcPr marL="95250" marR="95250" marT="38100" marB="38100" anchor="ctr">
                    <a:solidFill>
                      <a:srgbClr val="051C2C"/>
                    </a:solidFill>
                  </a:tcPr>
                </a:tc>
              </a:tr>
              <a:tr h="533400">
                <a:tc>
                  <a:txBody>
                    <a:bodyPr wrap="square"/>
                    <a:lstStyle/>
                    <a:p>
                      <a:r>
                        <a:rPr sz="975" b="0" i="0">
                          <a:solidFill>
                            <a:srgbClr val="051C2C"/>
                          </a:solidFill>
                          <a:latin typeface="Arial"/>
                        </a:rPr>
                        <a:t>Where does your data live today?</a:t>
                      </a:r>
                    </a:p>
                  </a:txBody>
                  <a:tcPr marL="95250" marR="95250" marT="38100" marB="38100" anchor="ctr">
                    <a:solidFill>
                      <a:srgbClr val="FFFFFF"/>
                    </a:solidFill>
                  </a:tcPr>
                </a:tc>
                <a:tc>
                  <a:txBody>
                    <a:bodyPr wrap="square"/>
                    <a:lstStyle/>
                    <a:p>
                      <a:r>
                        <a:rPr sz="975" b="0" i="0">
                          <a:solidFill>
                            <a:srgbClr val="051C2C"/>
                          </a:solidFill>
                          <a:latin typeface="Arial"/>
                        </a:rPr>
                        <a:t>Mostly on site; Mostly with one cloud provider; Spread across several clouds</a:t>
                      </a:r>
                    </a:p>
                  </a:txBody>
                  <a:tcPr marL="95250" marR="95250" marT="38100" marB="38100" anchor="ctr">
                    <a:solidFill>
                      <a:srgbClr val="FFFFFF"/>
                    </a:solidFill>
                  </a:tcPr>
                </a:tc>
              </a:tr>
              <a:tr h="533400">
                <a:tc>
                  <a:txBody>
                    <a:bodyPr wrap="square"/>
                    <a:lstStyle/>
                    <a:p>
                      <a:r>
                        <a:rPr sz="975" b="0" i="0">
                          <a:solidFill>
                            <a:srgbClr val="051C2C"/>
                          </a:solidFill>
                          <a:latin typeface="Arial"/>
                        </a:rPr>
                        <a:t>How committed are you to an existing analytics or data platform?</a:t>
                      </a:r>
                    </a:p>
                  </a:txBody>
                  <a:tcPr marL="95250" marR="95250" marT="38100" marB="38100" anchor="ctr">
                    <a:solidFill>
                      <a:srgbClr val="F6F7F9"/>
                    </a:solidFill>
                  </a:tcPr>
                </a:tc>
                <a:tc>
                  <a:txBody>
                    <a:bodyPr wrap="square"/>
                    <a:lstStyle/>
                    <a:p>
                      <a:r>
                        <a:rPr sz="975" b="0" i="0">
                          <a:solidFill>
                            <a:srgbClr val="051C2C"/>
                          </a:solidFill>
                          <a:latin typeface="Arial"/>
                        </a:rPr>
                        <a:t>Strongly, and it works well; Partly; some parts we would replace; Not at all; we are starting fresh</a:t>
                      </a:r>
                    </a:p>
                  </a:txBody>
                  <a:tcPr marL="95250" marR="95250" marT="38100" marB="38100" anchor="ctr">
                    <a:solidFill>
                      <a:srgbClr val="F6F7F9"/>
                    </a:solidFill>
                  </a:tcPr>
                </a:tc>
              </a:tr>
              <a:tr h="533400">
                <a:tc>
                  <a:txBody>
                    <a:bodyPr wrap="square"/>
                    <a:lstStyle/>
                    <a:p>
                      <a:r>
                        <a:rPr sz="975" b="0" i="0">
                          <a:solidFill>
                            <a:srgbClr val="051C2C"/>
                          </a:solidFill>
                          <a:latin typeface="Arial"/>
                        </a:rPr>
                        <a:t>How much does avoiding lock-in matter?</a:t>
                      </a:r>
                    </a:p>
                  </a:txBody>
                  <a:tcPr marL="95250" marR="95250" marT="38100" marB="38100" anchor="ctr">
                    <a:solidFill>
                      <a:srgbClr val="FFFFFF"/>
                    </a:solidFill>
                  </a:tcPr>
                </a:tc>
                <a:tc>
                  <a:txBody>
                    <a:bodyPr wrap="square"/>
                    <a:lstStyle/>
                    <a:p>
                      <a:r>
                        <a:rPr sz="975" b="0" i="0">
                          <a:solidFill>
                            <a:srgbClr val="051C2C"/>
                          </a:solidFill>
                          <a:latin typeface="Arial"/>
                        </a:rPr>
                        <a:t>It is a board-level concern; Important but negotiable; Speed matters more</a:t>
                      </a:r>
                    </a:p>
                  </a:txBody>
                  <a:tcPr marL="95250" marR="95250" marT="38100" marB="38100" anchor="ctr">
                    <a:solidFill>
                      <a:srgbClr val="FFFFFF"/>
                    </a:solidFill>
                  </a:tcPr>
                </a:tc>
              </a:tr>
              <a:tr h="533400">
                <a:tc>
                  <a:txBody>
                    <a:bodyPr wrap="square"/>
                    <a:lstStyle/>
                    <a:p>
                      <a:r>
                        <a:rPr sz="975" b="0" i="0">
                          <a:solidFill>
                            <a:srgbClr val="051C2C"/>
                          </a:solidFill>
                          <a:latin typeface="Arial"/>
                        </a:rPr>
                        <a:t>How strong are your platform engineering skills?</a:t>
                      </a:r>
                    </a:p>
                  </a:txBody>
                  <a:tcPr marL="95250" marR="95250" marT="38100" marB="38100" anchor="ctr">
                    <a:solidFill>
                      <a:srgbClr val="F6F7F9"/>
                    </a:solidFill>
                  </a:tcPr>
                </a:tc>
                <a:tc>
                  <a:txBody>
                    <a:bodyPr wrap="square"/>
                    <a:lstStyle/>
                    <a:p>
                      <a:r>
                        <a:rPr sz="975" b="0" i="0">
                          <a:solidFill>
                            <a:srgbClr val="051C2C"/>
                          </a:solidFill>
                          <a:latin typeface="Arial"/>
                        </a:rPr>
                        <a:t>Strong and growing; Moderate; Limited</a:t>
                      </a:r>
                    </a:p>
                  </a:txBody>
                  <a:tcPr marL="95250" marR="95250" marT="38100" marB="38100" anchor="ctr">
                    <a:solidFill>
                      <a:srgbClr val="F6F7F9"/>
                    </a:solidFill>
                  </a:tcPr>
                </a:tc>
              </a:tr>
              <a:tr h="533400">
                <a:tc>
                  <a:txBody>
                    <a:bodyPr wrap="square"/>
                    <a:lstStyle/>
                    <a:p>
                      <a:r>
                        <a:rPr sz="975" b="0" i="0">
                          <a:solidFill>
                            <a:srgbClr val="051C2C"/>
                          </a:solidFill>
                          <a:latin typeface="Arial"/>
                        </a:rPr>
                        <a:t>What matters most in the first year?</a:t>
                      </a:r>
                    </a:p>
                  </a:txBody>
                  <a:tcPr marL="95250" marR="95250" marT="38100" marB="38100" anchor="ctr">
                    <a:solidFill>
                      <a:srgbClr val="FFFFFF"/>
                    </a:solidFill>
                  </a:tcPr>
                </a:tc>
                <a:tc>
                  <a:txBody>
                    <a:bodyPr wrap="square"/>
                    <a:lstStyle/>
                    <a:p>
                      <a:r>
                        <a:rPr sz="975" b="0" i="0">
                          <a:solidFill>
                            <a:srgbClr val="051C2C"/>
                          </a:solidFill>
                          <a:latin typeface="Arial"/>
                        </a:rPr>
                        <a:t>Quick value from new use cases; Moving what we have with least disruption; Best-of-breed capability per workload</a:t>
                      </a:r>
                    </a:p>
                  </a:txBody>
                  <a:tcPr marL="95250" marR="95250" marT="38100" marB="38100" anchor="ctr">
                    <a:solidFill>
                      <a:srgbClr val="FFFFFF"/>
                    </a:solidFill>
                  </a:tcPr>
                </a:tc>
              </a:tr>
              <a:tr h="533400">
                <a:tc>
                  <a:txBody>
                    <a:bodyPr wrap="square"/>
                    <a:lstStyle/>
                    <a:p>
                      <a:r>
                        <a:rPr sz="975" b="0" i="0">
                          <a:solidFill>
                            <a:srgbClr val="051C2C"/>
                          </a:solidFill>
                          <a:latin typeface="Arial"/>
                        </a:rPr>
                        <a:t>Do regulation or sovereignty require data in specific places?</a:t>
                      </a:r>
                    </a:p>
                  </a:txBody>
                  <a:tcPr marL="95250" marR="95250" marT="38100" marB="38100" anchor="ctr">
                    <a:solidFill>
                      <a:srgbClr val="F6F7F9"/>
                    </a:solidFill>
                  </a:tcPr>
                </a:tc>
                <a:tc>
                  <a:txBody>
                    <a:bodyPr wrap="square"/>
                    <a:lstStyle/>
                    <a:p>
                      <a:r>
                        <a:rPr sz="975" b="0" i="0">
                          <a:solidFill>
                            <a:srgbClr val="051C2C"/>
                          </a:solidFill>
                          <a:latin typeface="Arial"/>
                        </a:rPr>
                        <a:t>Yes, across several jurisdictions; Yes, one jurisdiction; No strong constraints</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each answer points to</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Provider-native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944" b="0" i="0">
                <a:solidFill>
                  <a:srgbClr val="5B6772"/>
                </a:solidFill>
                <a:latin typeface="Arial"/>
              </a:rPr>
              <a:t>Build on one provider's own data and analytics services end to end. Fastest route to value for new data products Negotiate exit terms and keep data in open formats to limit lock-in</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Mixed native and independent</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914" b="0" i="0">
                <a:solidFill>
                  <a:srgbClr val="5B6772"/>
                </a:solidFill>
                <a:latin typeface="Arial"/>
              </a:rPr>
              <a:t>Use the provider's core services and replace weaker ones with independent tools. Choose a small set of independent tools with clear integration standards Budget integration effort in the first wave</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492" b="1" i="0">
                <a:solidFill>
                  <a:srgbClr val="051C2C"/>
                </a:solidFill>
                <a:latin typeface="Arial"/>
              </a:rPr>
              <a:t>Self-contained independent software</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952" b="0" i="0">
                <a:solidFill>
                  <a:srgbClr val="5B6772"/>
                </a:solidFill>
                <a:latin typeface="Arial"/>
              </a:rPr>
              <a:t>Move an existing analytics or data platform to the cloud largely as it is. Quickest lift and shift with least retraining Plan how to reach surrounding provider services over time</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Intercloud</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960" b="0" i="0">
                <a:solidFill>
                  <a:srgbClr val="5B6772"/>
                </a:solidFill>
                <a:latin typeface="Arial"/>
              </a:rPr>
              <a:t>Deliberately spread data and workloads across providers. Make governance and cost control cross-cloud from the start Use federation to query in place and limit transfer fees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Our cloud moves are sequenced by the data strategy roadmap, not by infrastructure renewal dates.</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We have mapped data flows and know which systems must move together.</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We chose our cloud ecosystem style deliberately, with exit terms understood.</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Every cloud workload has a budget, an owner and spend alerts.</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We compare services on price-performance from proofs of concept on real workloads.</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Plant systems stay on site; analytics on field and quality data needs scale.</a:t>
                      </a:r>
                    </a:p>
                  </a:txBody>
                  <a:tcPr marL="95250" marR="95250" marT="38100" marB="38100" anchor="ctr">
                    <a:solidFill>
                      <a:srgbClr val="FFFFFF"/>
                    </a:solidFill>
                  </a:tcPr>
                </a:tc>
                <a:tc>
                  <a:txBody>
                    <a:bodyPr wrap="square"/>
                    <a:lstStyle/>
                    <a:p>
                      <a:r>
                        <a:rPr sz="900" b="0" i="0">
                          <a:solidFill>
                            <a:srgbClr val="051C2C"/>
                          </a:solidFill>
                          <a:latin typeface="Arial"/>
                        </a:rPr>
                        <a:t>A spanning architecture: plant data stays local, quality and installed-base analytics move to the cloud.</a:t>
                      </a:r>
                    </a:p>
                  </a:txBody>
                  <a:tcPr marL="95250" marR="95250" marT="38100" marB="38100" anchor="ctr">
                    <a:solidFill>
                      <a:srgbClr val="FFFFFF"/>
                    </a:solidFill>
                  </a:tcPr>
                </a:tc>
                <a:tc>
                  <a:txBody>
                    <a:bodyPr wrap="square"/>
                    <a:lstStyle/>
                    <a:p>
                      <a:r>
                        <a:rPr sz="900" b="0" i="0">
                          <a:solidFill>
                            <a:srgbClr val="051C2C"/>
                          </a:solidFill>
                          <a:latin typeface="Arial"/>
                        </a:rPr>
                        <a:t>Cost per quality-analytics run against the on-site baseline</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Regulators expect control over where risk and customer data sit.</a:t>
                      </a:r>
                    </a:p>
                  </a:txBody>
                  <a:tcPr marL="95250" marR="95250" marT="38100" marB="38100" anchor="ctr">
                    <a:solidFill>
                      <a:srgbClr val="F6F7F9"/>
                    </a:solidFill>
                  </a:tcPr>
                </a:tc>
                <a:tc>
                  <a:txBody>
                    <a:bodyPr wrap="square"/>
                    <a:lstStyle/>
                    <a:p>
                      <a:r>
                        <a:rPr sz="900" b="0" i="0">
                          <a:solidFill>
                            <a:srgbClr val="051C2C"/>
                          </a:solidFill>
                          <a:latin typeface="Arial"/>
                        </a:rPr>
                        <a:t>Use-case specific moves for analytics, with risk data aggregation kept under one governed design.</a:t>
                      </a:r>
                    </a:p>
                  </a:txBody>
                  <a:tcPr marL="95250" marR="95250" marT="38100" marB="38100" anchor="ctr">
                    <a:solidFill>
                      <a:srgbClr val="F6F7F9"/>
                    </a:solidFill>
                  </a:tcPr>
                </a:tc>
                <a:tc>
                  <a:txBody>
                    <a:bodyPr wrap="square"/>
                    <a:lstStyle/>
                    <a:p>
                      <a:r>
                        <a:rPr sz="900" b="0" i="0">
                          <a:solidFill>
                            <a:srgbClr val="051C2C"/>
                          </a:solidFill>
                          <a:latin typeface="Arial"/>
                        </a:rPr>
                        <a:t>Regulatory data held in approved locations, evidenced</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Seasonal peaks swamp fixed capacity for pricing and stock analytics.</a:t>
                      </a:r>
                    </a:p>
                  </a:txBody>
                  <a:tcPr marL="95250" marR="95250" marT="38100" marB="38100" anchor="ctr">
                    <a:solidFill>
                      <a:srgbClr val="FFFFFF"/>
                    </a:solidFill>
                  </a:tcPr>
                </a:tc>
                <a:tc>
                  <a:txBody>
                    <a:bodyPr wrap="square"/>
                    <a:lstStyle/>
                    <a:p>
                      <a:r>
                        <a:rPr sz="900" b="0" i="0">
                          <a:solidFill>
                            <a:srgbClr val="051C2C"/>
                          </a:solidFill>
                          <a:latin typeface="Arial"/>
                        </a:rPr>
                        <a:t>Consumption pricing with spending limits for peak analytics; reserved capacity for daily dashboards.</a:t>
                      </a:r>
                    </a:p>
                  </a:txBody>
                  <a:tcPr marL="95250" marR="95250" marT="38100" marB="38100" anchor="ctr">
                    <a:solidFill>
                      <a:srgbClr val="FFFFFF"/>
                    </a:solidFill>
                  </a:tcPr>
                </a:tc>
                <a:tc>
                  <a:txBody>
                    <a:bodyPr wrap="square"/>
                    <a:lstStyle/>
                    <a:p>
                      <a:r>
                        <a:rPr sz="900" b="0" i="0">
                          <a:solidFill>
                            <a:srgbClr val="051C2C"/>
                          </a:solidFill>
                          <a:latin typeface="Arial"/>
                        </a:rPr>
                        <a:t>Analytics spend per trading week against budget</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A privacy incident makes patient data placement a board concern.</a:t>
                      </a:r>
                    </a:p>
                  </a:txBody>
                  <a:tcPr marL="95250" marR="95250" marT="38100" marB="38100" anchor="ctr">
                    <a:solidFill>
                      <a:srgbClr val="F6F7F9"/>
                    </a:solidFill>
                  </a:tcPr>
                </a:tc>
                <a:tc>
                  <a:txBody>
                    <a:bodyPr wrap="square"/>
                    <a:lstStyle/>
                    <a:p>
                      <a:r>
                        <a:rPr sz="900" b="0" i="0">
                          <a:solidFill>
                            <a:srgbClr val="051C2C"/>
                          </a:solidFill>
                          <a:latin typeface="Arial"/>
                        </a:rPr>
                        <a:t>Move non-identifiable planning and patient-flow analytics first; keep clinical records on site until controls are proven.</a:t>
                      </a:r>
                    </a:p>
                  </a:txBody>
                  <a:tcPr marL="95250" marR="95250" marT="38100" marB="38100" anchor="ctr">
                    <a:solidFill>
                      <a:srgbClr val="F6F7F9"/>
                    </a:solidFill>
                  </a:tcPr>
                </a:tc>
                <a:tc>
                  <a:txBody>
                    <a:bodyPr wrap="square"/>
                    <a:lstStyle/>
                    <a:p>
                      <a:r>
                        <a:rPr sz="900" b="0" i="0">
                          <a:solidFill>
                            <a:srgbClr val="051C2C"/>
                          </a:solidFill>
                          <a:latin typeface="Arial"/>
                        </a:rPr>
                        <a:t>Workloads moved with privacy review passed</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Separate billing and CRM stacks are tightly entangled with network data.</a:t>
                      </a:r>
                    </a:p>
                  </a:txBody>
                  <a:tcPr marL="95250" marR="95250" marT="38100" marB="38100" anchor="ctr">
                    <a:solidFill>
                      <a:srgbClr val="FFFFFF"/>
                    </a:solidFill>
                  </a:tcPr>
                </a:tc>
                <a:tc>
                  <a:txBody>
                    <a:bodyPr wrap="square"/>
                    <a:lstStyle/>
                    <a:p>
                      <a:r>
                        <a:rPr sz="900" b="0" i="0">
                          <a:solidFill>
                            <a:srgbClr val="051C2C"/>
                          </a:solidFill>
                          <a:latin typeface="Arial"/>
                        </a:rPr>
                        <a:t>Map data gravity first and move billing, CRM and churn analytics as one wave.</a:t>
                      </a:r>
                    </a:p>
                  </a:txBody>
                  <a:tcPr marL="95250" marR="95250" marT="38100" marB="38100" anchor="ctr">
                    <a:solidFill>
                      <a:srgbClr val="FFFFFF"/>
                    </a:solidFill>
                  </a:tcPr>
                </a:tc>
                <a:tc>
                  <a:txBody>
                    <a:bodyPr wrap="square"/>
                    <a:lstStyle/>
                    <a:p>
                      <a:r>
                        <a:rPr sz="900" b="0" i="0">
                          <a:solidFill>
                            <a:srgbClr val="051C2C"/>
                          </a:solidFill>
                          <a:latin typeface="Arial"/>
                        </a:rPr>
                        <a:t>Cross-environment transfer cost per month</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Pricing models need burst compute; reporting runs on steady schedules.</a:t>
                      </a:r>
                    </a:p>
                  </a:txBody>
                  <a:tcPr marL="95250" marR="95250" marT="38100" marB="38100" anchor="ctr">
                    <a:solidFill>
                      <a:srgbClr val="F6F7F9"/>
                    </a:solidFill>
                  </a:tcPr>
                </a:tc>
                <a:tc>
                  <a:txBody>
                    <a:bodyPr wrap="square"/>
                    <a:lstStyle/>
                    <a:p>
                      <a:r>
                        <a:rPr sz="900" b="0" i="0">
                          <a:solidFill>
                            <a:srgbClr val="051C2C"/>
                          </a:solidFill>
                          <a:latin typeface="Arial"/>
                        </a:rPr>
                        <a:t>Burst pricing for pricing-model runs, reserved capacity for actuarial and regulatory reporting.</a:t>
                      </a:r>
                    </a:p>
                  </a:txBody>
                  <a:tcPr marL="95250" marR="95250" marT="38100" marB="38100" anchor="ctr">
                    <a:solidFill>
                      <a:srgbClr val="F6F7F9"/>
                    </a:solidFill>
                  </a:tcPr>
                </a:tc>
                <a:tc>
                  <a:txBody>
                    <a:bodyPr wrap="square"/>
                    <a:lstStyle/>
                    <a:p>
                      <a:r>
                        <a:rPr sz="900" b="0" i="0">
                          <a:solidFill>
                            <a:srgbClr val="051C2C"/>
                          </a:solidFill>
                          <a:latin typeface="Arial"/>
                        </a:rPr>
                        <a:t>Price-performance of pricing model runs</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267200"/>
        </p:xfrm>
        <a:graphic>
          <a:graphicData uri="http://schemas.openxmlformats.org/drawingml/2006/table">
            <a:tbl>
              <a:tblPr firstRow="1" bandRow="1">
                <a:tableStyleId>{5C22544A-7EE6-4342-B048-85BDC9FD1C3A}</a:tableStyleId>
              </a:tblPr>
              <a:tblGrid>
                <a:gridCol w="2793076"/>
                <a:gridCol w="6783185"/>
                <a:gridCol w="1396538"/>
              </a:tblGrid>
              <a:tr h="5334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33400">
                <a:tc>
                  <a:txBody>
                    <a:bodyPr wrap="square"/>
                    <a:lstStyle/>
                    <a:p>
                      <a:r>
                        <a:rPr sz="975" b="0" i="0">
                          <a:solidFill>
                            <a:srgbClr val="051C2C"/>
                          </a:solidFill>
                          <a:latin typeface="Arial"/>
                        </a:rPr>
                        <a:t>Spend against budget</a:t>
                      </a:r>
                    </a:p>
                  </a:txBody>
                  <a:tcPr marL="95250" marR="95250" marT="38100" marB="38100" anchor="ctr">
                    <a:solidFill>
                      <a:srgbClr val="FFFFFF"/>
                    </a:solidFill>
                  </a:tcPr>
                </a:tc>
                <a:tc>
                  <a:txBody>
                    <a:bodyPr wrap="square"/>
                    <a:lstStyle/>
                    <a:p>
                      <a:r>
                        <a:rPr sz="975" b="0" i="0">
                          <a:solidFill>
                            <a:srgbClr val="051C2C"/>
                          </a:solidFill>
                          <a:latin typeface="Arial"/>
                        </a:rPr>
                        <a:t>Monthly cloud data and analytics spend compared with plan, by owner</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33400">
                <a:tc>
                  <a:txBody>
                    <a:bodyPr wrap="square"/>
                    <a:lstStyle/>
                    <a:p>
                      <a:r>
                        <a:rPr sz="975" b="0" i="0">
                          <a:solidFill>
                            <a:srgbClr val="051C2C"/>
                          </a:solidFill>
                          <a:latin typeface="Arial"/>
                        </a:rPr>
                        <a:t>Price-performance</a:t>
                      </a:r>
                    </a:p>
                  </a:txBody>
                  <a:tcPr marL="95250" marR="95250" marT="38100" marB="38100" anchor="ctr">
                    <a:solidFill>
                      <a:srgbClr val="F6F7F9"/>
                    </a:solidFill>
                  </a:tcPr>
                </a:tc>
                <a:tc>
                  <a:txBody>
                    <a:bodyPr wrap="square"/>
                    <a:lstStyle/>
                    <a:p>
                      <a:r>
                        <a:rPr sz="975" b="0" i="0">
                          <a:solidFill>
                            <a:srgbClr val="051C2C"/>
                          </a:solidFill>
                          <a:latin typeface="Arial"/>
                        </a:rPr>
                        <a:t>Cost per unit of useful work for each major workload, against baseline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r h="533400">
                <a:tc>
                  <a:txBody>
                    <a:bodyPr wrap="square"/>
                    <a:lstStyle/>
                    <a:p>
                      <a:r>
                        <a:rPr sz="975" b="0" i="0">
                          <a:solidFill>
                            <a:srgbClr val="051C2C"/>
                          </a:solidFill>
                          <a:latin typeface="Arial"/>
                        </a:rPr>
                        <a:t>Tagged spend</a:t>
                      </a:r>
                    </a:p>
                  </a:txBody>
                  <a:tcPr marL="95250" marR="95250" marT="38100" marB="38100" anchor="ctr">
                    <a:solidFill>
                      <a:srgbClr val="FFFFFF"/>
                    </a:solidFill>
                  </a:tcPr>
                </a:tc>
                <a:tc>
                  <a:txBody>
                    <a:bodyPr wrap="square"/>
                    <a:lstStyle/>
                    <a:p>
                      <a:r>
                        <a:rPr sz="975" b="0" i="0">
                          <a:solidFill>
                            <a:srgbClr val="051C2C"/>
                          </a:solidFill>
                          <a:latin typeface="Arial"/>
                        </a:rPr>
                        <a:t>Share of cloud spend tagged to an owner and a data product</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Workloads moved by plan</a:t>
                      </a:r>
                    </a:p>
                  </a:txBody>
                  <a:tcPr marL="95250" marR="95250" marT="38100" marB="38100" anchor="ctr">
                    <a:solidFill>
                      <a:srgbClr val="F6F7F9"/>
                    </a:solidFill>
                  </a:tcPr>
                </a:tc>
                <a:tc>
                  <a:txBody>
                    <a:bodyPr wrap="square"/>
                    <a:lstStyle/>
                    <a:p>
                      <a:r>
                        <a:rPr sz="975" b="0" i="0">
                          <a:solidFill>
                            <a:srgbClr val="051C2C"/>
                          </a:solidFill>
                          <a:latin typeface="Arial"/>
                        </a:rPr>
                        <a:t>Migration waves completed on the sequenced roadmap</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Cross-environment transfer cost</a:t>
                      </a:r>
                    </a:p>
                  </a:txBody>
                  <a:tcPr marL="95250" marR="95250" marT="38100" marB="38100" anchor="ctr">
                    <a:solidFill>
                      <a:srgbClr val="FFFFFF"/>
                    </a:solidFill>
                  </a:tcPr>
                </a:tc>
                <a:tc>
                  <a:txBody>
                    <a:bodyPr wrap="square"/>
                    <a:lstStyle/>
                    <a:p>
                      <a:r>
                        <a:rPr sz="975" b="0" i="0">
                          <a:solidFill>
                            <a:srgbClr val="051C2C"/>
                          </a:solidFill>
                          <a:latin typeface="Arial"/>
                        </a:rPr>
                        <a:t>Monthly cost of moving data between clouds and on site</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33400">
                <a:tc>
                  <a:txBody>
                    <a:bodyPr wrap="square"/>
                    <a:lstStyle/>
                    <a:p>
                      <a:r>
                        <a:rPr sz="975" b="0" i="0">
                          <a:solidFill>
                            <a:srgbClr val="051C2C"/>
                          </a:solidFill>
                          <a:latin typeface="Arial"/>
                        </a:rPr>
                        <a:t>Time to provision</a:t>
                      </a:r>
                    </a:p>
                  </a:txBody>
                  <a:tcPr marL="95250" marR="95250" marT="38100" marB="38100" anchor="ctr">
                    <a:solidFill>
                      <a:srgbClr val="F6F7F9"/>
                    </a:solidFill>
                  </a:tcPr>
                </a:tc>
                <a:tc>
                  <a:txBody>
                    <a:bodyPr wrap="square"/>
                    <a:lstStyle/>
                    <a:p>
                      <a:r>
                        <a:rPr sz="975" b="0" i="0">
                          <a:solidFill>
                            <a:srgbClr val="051C2C"/>
                          </a:solidFill>
                          <a:latin typeface="Arial"/>
                        </a:rPr>
                        <a:t>Days from approved request to a working environment</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Idle resource share</a:t>
                      </a:r>
                    </a:p>
                  </a:txBody>
                  <a:tcPr marL="95250" marR="95250" marT="38100" marB="38100" anchor="ctr">
                    <a:solidFill>
                      <a:srgbClr val="FFFFFF"/>
                    </a:solidFill>
                  </a:tcPr>
                </a:tc>
                <a:tc>
                  <a:txBody>
                    <a:bodyPr wrap="square"/>
                    <a:lstStyle/>
                    <a:p>
                      <a:r>
                        <a:rPr sz="975" b="0" i="0">
                          <a:solidFill>
                            <a:srgbClr val="051C2C"/>
                          </a:solidFill>
                          <a:latin typeface="Arial"/>
                        </a:rPr>
                        <a:t>Share of provisioned capacity left unused</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Lift and shift everything</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162" b="0" i="0">
                <a:solidFill>
                  <a:srgbClr val="5B6772"/>
                </a:solidFill>
                <a:latin typeface="Arial"/>
              </a:rPr>
              <a:t>Workloads move as they are and cost more than they did on site. Counter-move: Re-plan each wave for cloud pricing and switch off what runs idle.</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Breaking a cluster</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102" b="0" i="0">
                <a:solidFill>
                  <a:srgbClr val="5B6772"/>
                </a:solidFill>
                <a:latin typeface="Arial"/>
              </a:rPr>
              <a:t>One system moves and its entangled neighbours start paying latency and transfer fees. Counter-move: Map data gravity and move tightly coupled systems in the same wave.</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Governance after the bill</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162" b="0" i="0">
                <a:solidFill>
                  <a:srgbClr val="5B6772"/>
                </a:solidFill>
                <a:latin typeface="Arial"/>
              </a:rPr>
              <a:t>Spend control starts only after the first budget breach. Counter-move: Set budgets, tags, alerts and owners before the first workload goes live.</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Multicloud by accident</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155" b="0" i="0">
                <a:solidFill>
                  <a:srgbClr val="5B6772"/>
                </a:solidFill>
                <a:latin typeface="Arial"/>
              </a:rPr>
              <a:t>Teams pick providers independently and the estate fragments. Counter-move: Choose the ecosystem style centrally and approve exceptions explicitly.</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Speed as the only test</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147" b="0" i="0">
                <a:solidFill>
                  <a:srgbClr val="5B6772"/>
                </a:solidFill>
                <a:latin typeface="Arial"/>
              </a:rPr>
              <a:t>Services are chosen on benchmark speed and cost overruns follow. Counter-move: Choose on price-performance from proofs of concept on real workloads.</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350" b="1" i="0">
                <a:solidFill>
                  <a:srgbClr val="051C2C"/>
                </a:solidFill>
                <a:latin typeface="Arial"/>
              </a:rPr>
              <a:t>Days 1-30: Plan</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Map data flows and entangled clusters</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regulatory, sovereignty and latency constraints</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117" b="0" i="0">
                <a:solidFill>
                  <a:srgbClr val="051C2C"/>
                </a:solidFill>
                <a:latin typeface="Arial"/>
              </a:rPr>
              <a:t>Set up financial governance: budgets, tags, alerts and owners</a:t>
            </a:r>
          </a:p>
        </p:txBody>
      </p:sp>
      <p:sp>
        <p:nvSpPr>
          <p:cNvPr id="13" name="Rectangle 12"/>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89450" y="1676400"/>
            <a:ext cx="3213100" cy="476250"/>
          </a:xfrm>
          <a:prstGeom prst="rect">
            <a:avLst/>
          </a:prstGeom>
          <a:noFill/>
        </p:spPr>
        <p:txBody>
          <a:bodyPr wrap="square" lIns="0" rIns="0" tIns="0" bIns="0" anchor="t">
            <a:spAutoFit/>
          </a:bodyPr>
          <a:lstStyle/>
          <a:p>
            <a:pPr algn="l"/>
            <a:r>
              <a:rPr sz="1350" b="1" i="0">
                <a:solidFill>
                  <a:srgbClr val="051C2C"/>
                </a:solidFill>
                <a:latin typeface="Arial"/>
              </a:rPr>
              <a:t>Days 31-60: Choose and prove</a:t>
            </a:r>
          </a:p>
        </p:txBody>
      </p:sp>
      <p:sp>
        <p:nvSpPr>
          <p:cNvPr id="16" name="Rectangle 15"/>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6418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Choose the ecosystem style using the roadmap and constraints</a:t>
            </a:r>
          </a:p>
        </p:txBody>
      </p:sp>
      <p:sp>
        <p:nvSpPr>
          <p:cNvPr id="18" name="Rectangle 17"/>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Run proofs of concept on two real workloads</a:t>
            </a:r>
          </a:p>
        </p:txBody>
      </p:sp>
      <p:sp>
        <p:nvSpPr>
          <p:cNvPr id="20" name="Rectangle 19"/>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Pick pricing models per workload from the fit table</a:t>
            </a:r>
          </a:p>
        </p:txBody>
      </p:sp>
      <p:sp>
        <p:nvSpPr>
          <p:cNvPr id="22" name="Rectangle 21"/>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97850" y="1676400"/>
            <a:ext cx="3213100" cy="476250"/>
          </a:xfrm>
          <a:prstGeom prst="rect">
            <a:avLst/>
          </a:prstGeom>
          <a:noFill/>
        </p:spPr>
        <p:txBody>
          <a:bodyPr wrap="square" lIns="0" rIns="0" tIns="0" bIns="0" anchor="t">
            <a:spAutoFit/>
          </a:bodyPr>
          <a:lstStyle/>
          <a:p>
            <a:pPr algn="l"/>
            <a:r>
              <a:rPr sz="1335" b="1" i="0">
                <a:solidFill>
                  <a:srgbClr val="051C2C"/>
                </a:solidFill>
                <a:latin typeface="Arial"/>
              </a:rPr>
              <a:t>Days 61-90: Move the first wave</a:t>
            </a:r>
          </a:p>
        </p:txBody>
      </p:sp>
      <p:sp>
        <p:nvSpPr>
          <p:cNvPr id="25" name="Rectangle 24"/>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502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Migrate one low-entanglement, high-value cluster</a:t>
            </a:r>
          </a:p>
        </p:txBody>
      </p:sp>
      <p:sp>
        <p:nvSpPr>
          <p:cNvPr id="27" name="Rectangle 26"/>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502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Review spend weekly and tune</a:t>
            </a:r>
          </a:p>
        </p:txBody>
      </p:sp>
      <p:sp>
        <p:nvSpPr>
          <p:cNvPr id="29" name="Rectangle 28"/>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Report price-performance against the baseline to the sponsor</a:t>
            </a:r>
          </a:p>
        </p:txBody>
      </p:sp>
      <p:sp>
        <p:nvSpPr>
          <p:cNvPr id="31" name="TextBox 30"/>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32" name="TextBox 31"/>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33" name="Rectangle 32"/>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CLOUD DATA STRATEGY</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Virtual Data Fabric</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Connects and federates data wherever it lives, on site or across clouds, so not everything has to move.</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Enterprise Sources</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Connects in place to enterprise applications, databases and cloud stores, keeping data where it already sits.</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Enterprise Discovery Engine</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Discovers metadata bottom-up, showing which systems and data are connected before migration waves are set.</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Governance Gate</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Applies the same access and compliance checks to every request, whichever environment holds the data.</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scikiq.org/data-strategy#track-cloud</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Cloud data strategy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22</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