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266700" cy="68580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266700" y="0"/>
            <a:ext cx="119253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2000250"/>
            <a:ext cx="8572500" cy="228600"/>
          </a:xfrm>
          <a:prstGeom prst="rect">
            <a:avLst/>
          </a:prstGeom>
          <a:noFill/>
        </p:spPr>
        <p:txBody>
          <a:bodyPr wrap="square" lIns="0" rIns="0" tIns="0" bIns="0" anchor="t">
            <a:spAutoFit/>
          </a:bodyPr>
          <a:lstStyle/>
          <a:p>
            <a:pPr algn="l"/>
            <a:r>
              <a:rPr sz="1050" b="1" i="0">
                <a:solidFill>
                  <a:srgbClr val="2251FF"/>
                </a:solidFill>
                <a:latin typeface="Arial"/>
              </a:rPr>
              <a:t>DATA STRATEGY TRACKS</a:t>
            </a:r>
          </a:p>
        </p:txBody>
      </p:sp>
      <p:sp>
        <p:nvSpPr>
          <p:cNvPr id="5" name="TextBox 4"/>
          <p:cNvSpPr txBox="1"/>
          <p:nvPr/>
        </p:nvSpPr>
        <p:spPr>
          <a:xfrm>
            <a:off x="914400" y="2324100"/>
            <a:ext cx="9525000" cy="1619250"/>
          </a:xfrm>
          <a:prstGeom prst="rect">
            <a:avLst/>
          </a:prstGeom>
          <a:noFill/>
        </p:spPr>
        <p:txBody>
          <a:bodyPr wrap="square" lIns="0" rIns="0" tIns="0" bIns="0" anchor="t">
            <a:spAutoFit/>
          </a:bodyPr>
          <a:lstStyle/>
          <a:p>
            <a:pPr algn="l"/>
            <a:r>
              <a:rPr sz="4050" b="0" i="0">
                <a:solidFill>
                  <a:srgbClr val="051C2C"/>
                </a:solidFill>
                <a:latin typeface="Georgia"/>
              </a:rPr>
              <a:t>Architecture and principles</a:t>
            </a:r>
          </a:p>
        </p:txBody>
      </p:sp>
      <p:sp>
        <p:nvSpPr>
          <p:cNvPr id="6" name="TextBox 5"/>
          <p:cNvSpPr txBox="1"/>
          <p:nvPr/>
        </p:nvSpPr>
        <p:spPr>
          <a:xfrm>
            <a:off x="914400" y="4095750"/>
            <a:ext cx="8572500" cy="762000"/>
          </a:xfrm>
          <a:prstGeom prst="rect">
            <a:avLst/>
          </a:prstGeom>
          <a:noFill/>
        </p:spPr>
        <p:txBody>
          <a:bodyPr wrap="square" lIns="0" rIns="0" tIns="0" bIns="0" anchor="t">
            <a:spAutoFit/>
          </a:bodyPr>
          <a:lstStyle/>
          <a:p>
            <a:pPr algn="l"/>
            <a:r>
              <a:rPr sz="1575" b="0" i="0">
                <a:solidFill>
                  <a:srgbClr val="5B6772"/>
                </a:solidFill>
                <a:latin typeface="Arial"/>
              </a:rPr>
              <a:t>Govern every data initiative with a small set of stable principles, then shape the architecture around how well the data and the questions are already understood.</a:t>
            </a:r>
          </a:p>
        </p:txBody>
      </p:sp>
      <p:pic>
        <p:nvPicPr>
          <p:cNvPr id="7" name="Picture 6" descr="_logo.png"/>
          <p:cNvPicPr>
            <a:picLocks noChangeAspect="1"/>
          </p:cNvPicPr>
          <p:nvPr/>
        </p:nvPicPr>
        <p:blipFill>
          <a:blip r:embed="rId2"/>
          <a:stretch>
            <a:fillRect/>
          </a:stretch>
        </p:blipFill>
        <p:spPr>
          <a:xfrm>
            <a:off x="914400" y="5715000"/>
            <a:ext cx="342900" cy="342900"/>
          </a:xfrm>
          <a:prstGeom prst="rect">
            <a:avLst/>
          </a:prstGeom>
        </p:spPr>
      </p:pic>
      <p:sp>
        <p:nvSpPr>
          <p:cNvPr id="8" name="TextBox 7"/>
          <p:cNvSpPr txBox="1"/>
          <p:nvPr/>
        </p:nvSpPr>
        <p:spPr>
          <a:xfrm>
            <a:off x="8382000" y="5829300"/>
            <a:ext cx="3143250" cy="190500"/>
          </a:xfrm>
          <a:prstGeom prst="rect">
            <a:avLst/>
          </a:prstGeom>
          <a:noFill/>
        </p:spPr>
        <p:txBody>
          <a:bodyPr wrap="square" lIns="0" rIns="0" tIns="0" bIns="0" anchor="t">
            <a:spAutoFit/>
          </a:bodyPr>
          <a:lstStyle/>
          <a:p>
            <a:pPr algn="r"/>
            <a:r>
              <a:rPr sz="975" b="0" i="0">
                <a:solidFill>
                  <a:srgbClr val="8A949E"/>
                </a:solidFill>
                <a:latin typeface="Arial"/>
              </a:rPr>
              <a:t>scikiq.org/data-strategy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914400" y="1809750"/>
            <a:ext cx="57150" cy="28575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1257300" y="1428750"/>
            <a:ext cx="9525000" cy="228600"/>
          </a:xfrm>
          <a:prstGeom prst="rect">
            <a:avLst/>
          </a:prstGeom>
          <a:noFill/>
        </p:spPr>
        <p:txBody>
          <a:bodyPr wrap="square" lIns="0" rIns="0" tIns="0" bIns="0" anchor="t">
            <a:spAutoFit/>
          </a:bodyPr>
          <a:lstStyle/>
          <a:p>
            <a:pPr algn="l"/>
            <a:r>
              <a:rPr sz="975" b="1" i="0">
                <a:solidFill>
                  <a:srgbClr val="2251FF"/>
                </a:solidFill>
                <a:latin typeface="Arial"/>
              </a:rPr>
              <a:t>THE SO WHAT OF THIS TRACK</a:t>
            </a:r>
          </a:p>
        </p:txBody>
      </p:sp>
      <p:sp>
        <p:nvSpPr>
          <p:cNvPr id="4" name="TextBox 3"/>
          <p:cNvSpPr txBox="1"/>
          <p:nvPr/>
        </p:nvSpPr>
        <p:spPr>
          <a:xfrm>
            <a:off x="1257300" y="1809750"/>
            <a:ext cx="9715500" cy="3143250"/>
          </a:xfrm>
          <a:prstGeom prst="rect">
            <a:avLst/>
          </a:prstGeom>
          <a:noFill/>
        </p:spPr>
        <p:txBody>
          <a:bodyPr wrap="square" lIns="0" rIns="0" tIns="0" bIns="0" anchor="ctr">
            <a:spAutoFit/>
          </a:bodyPr>
          <a:lstStyle/>
          <a:p>
            <a:pPr algn="l"/>
            <a:r>
              <a:rPr sz="2407" b="0" i="0">
                <a:solidFill>
                  <a:srgbClr val="051C2C"/>
                </a:solidFill>
                <a:latin typeface="Georgia"/>
              </a:rPr>
              <a:t>Agree eight to ten principles and a one-page target state before choosing tools, and test every new initiative against both at the stage gate.</a:t>
            </a:r>
          </a:p>
        </p:txBody>
      </p:sp>
      <p:sp>
        <p:nvSpPr>
          <p:cNvPr id="5" name="TextBox 4"/>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Architecture and principles Track</a:t>
            </a:r>
          </a:p>
        </p:txBody>
      </p:sp>
      <p:sp>
        <p:nvSpPr>
          <p:cNvPr id="6" name="TextBox 5"/>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2</a:t>
            </a:r>
          </a:p>
        </p:txBody>
      </p:sp>
      <p:sp>
        <p:nvSpPr>
          <p:cNvPr id="7" name="Rectangle 6"/>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WHERE IT PLUGS IN</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Part of stage 4: Design</a:t>
            </a:r>
          </a:p>
        </p:txBody>
      </p:sp>
      <p:sp>
        <p:nvSpPr>
          <p:cNvPr id="4" name="TextBox 3"/>
          <p:cNvSpPr txBox="1"/>
          <p:nvPr/>
        </p:nvSpPr>
        <p:spPr>
          <a:xfrm>
            <a:off x="609600" y="1371600"/>
            <a:ext cx="10287000" cy="457200"/>
          </a:xfrm>
          <a:prstGeom prst="rect">
            <a:avLst/>
          </a:prstGeom>
          <a:noFill/>
        </p:spPr>
        <p:txBody>
          <a:bodyPr wrap="square" lIns="0" rIns="0" tIns="0" bIns="0" anchor="t">
            <a:spAutoFit/>
          </a:bodyPr>
          <a:lstStyle/>
          <a:p>
            <a:pPr algn="l"/>
            <a:r>
              <a:rPr sz="862" b="0" i="0">
                <a:solidFill>
                  <a:srgbClr val="5B6772"/>
                </a:solidFill>
                <a:latin typeface="Arial"/>
              </a:rPr>
              <a:t>Roadmaps change every quarter; principles should not. A short, agreed set of principles lets many teams build in different places and still end up with one coherent estate. Architecture that is chosen use case by use case, without them, ends in duplicated pipelines, competing copies of the truth and a platform bill nobody can explain. The principles and the target state belong in the strategy because they are how the strategy is enforced between reviews.</a:t>
            </a:r>
          </a:p>
        </p:txBody>
      </p:sp>
      <p:sp>
        <p:nvSpPr>
          <p:cNvPr id="5" name="Pentagon 4"/>
          <p:cNvSpPr/>
          <p:nvPr/>
        </p:nvSpPr>
        <p:spPr>
          <a:xfrm>
            <a:off x="609600" y="1981200"/>
            <a:ext cx="1781175" cy="742950"/>
          </a:xfrm>
          <a:prstGeom prst="homePlate">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57250" y="2076450"/>
            <a:ext cx="1362075" cy="228600"/>
          </a:xfrm>
          <a:prstGeom prst="rect">
            <a:avLst/>
          </a:prstGeom>
          <a:noFill/>
        </p:spPr>
        <p:txBody>
          <a:bodyPr wrap="square" lIns="0" rIns="0" tIns="0" bIns="0" anchor="t">
            <a:spAutoFit/>
          </a:bodyPr>
          <a:lstStyle/>
          <a:p>
            <a:pPr algn="l"/>
            <a:r>
              <a:rPr sz="1200" b="1" i="0">
                <a:solidFill>
                  <a:srgbClr val="051C2C"/>
                </a:solidFill>
                <a:latin typeface="Arial"/>
              </a:rPr>
              <a:t>1  Baseline</a:t>
            </a:r>
          </a:p>
        </p:txBody>
      </p:sp>
      <p:sp>
        <p:nvSpPr>
          <p:cNvPr id="7" name="TextBox 6"/>
          <p:cNvSpPr txBox="1"/>
          <p:nvPr/>
        </p:nvSpPr>
        <p:spPr>
          <a:xfrm>
            <a:off x="857250" y="2324100"/>
            <a:ext cx="1362075" cy="342900"/>
          </a:xfrm>
          <a:prstGeom prst="rect">
            <a:avLst/>
          </a:prstGeom>
          <a:noFill/>
        </p:spPr>
        <p:txBody>
          <a:bodyPr wrap="square" lIns="0" rIns="0" tIns="0" bIns="0" anchor="t">
            <a:spAutoFit/>
          </a:bodyPr>
          <a:lstStyle/>
          <a:p>
            <a:pPr algn="l"/>
            <a:r>
              <a:rPr sz="900" b="0" i="0">
                <a:solidFill>
                  <a:srgbClr val="5B6772"/>
                </a:solidFill>
                <a:latin typeface="Arial"/>
              </a:rPr>
              <a:t>Where are we now?</a:t>
            </a:r>
          </a:p>
        </p:txBody>
      </p:sp>
      <p:sp>
        <p:nvSpPr>
          <p:cNvPr id="8" name="Chevron 7"/>
          <p:cNvSpPr/>
          <p:nvPr/>
        </p:nvSpPr>
        <p:spPr>
          <a:xfrm>
            <a:off x="2447925" y="1981200"/>
            <a:ext cx="1781175" cy="742950"/>
          </a:xfrm>
          <a:prstGeom prst="chevron">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695575" y="2076450"/>
            <a:ext cx="1362075" cy="228600"/>
          </a:xfrm>
          <a:prstGeom prst="rect">
            <a:avLst/>
          </a:prstGeom>
          <a:noFill/>
        </p:spPr>
        <p:txBody>
          <a:bodyPr wrap="square" lIns="0" rIns="0" tIns="0" bIns="0" anchor="t">
            <a:spAutoFit/>
          </a:bodyPr>
          <a:lstStyle/>
          <a:p>
            <a:pPr algn="l"/>
            <a:r>
              <a:rPr sz="1200" b="1" i="0">
                <a:solidFill>
                  <a:srgbClr val="051C2C"/>
                </a:solidFill>
                <a:latin typeface="Arial"/>
              </a:rPr>
              <a:t>2  Anchor</a:t>
            </a:r>
          </a:p>
        </p:txBody>
      </p:sp>
      <p:sp>
        <p:nvSpPr>
          <p:cNvPr id="10" name="TextBox 9"/>
          <p:cNvSpPr txBox="1"/>
          <p:nvPr/>
        </p:nvSpPr>
        <p:spPr>
          <a:xfrm>
            <a:off x="2695575" y="2324100"/>
            <a:ext cx="1362075" cy="342900"/>
          </a:xfrm>
          <a:prstGeom prst="rect">
            <a:avLst/>
          </a:prstGeom>
          <a:noFill/>
        </p:spPr>
        <p:txBody>
          <a:bodyPr wrap="square" lIns="0" rIns="0" tIns="0" bIns="0" anchor="t">
            <a:spAutoFit/>
          </a:bodyPr>
          <a:lstStyle/>
          <a:p>
            <a:pPr algn="l"/>
            <a:r>
              <a:rPr sz="900" b="0" i="0">
                <a:solidFill>
                  <a:srgbClr val="5B6772"/>
                </a:solidFill>
                <a:latin typeface="Arial"/>
              </a:rPr>
              <a:t>What does the business need?</a:t>
            </a:r>
          </a:p>
        </p:txBody>
      </p:sp>
      <p:sp>
        <p:nvSpPr>
          <p:cNvPr id="11" name="Chevron 10"/>
          <p:cNvSpPr/>
          <p:nvPr/>
        </p:nvSpPr>
        <p:spPr>
          <a:xfrm>
            <a:off x="4286250" y="1981200"/>
            <a:ext cx="1781175" cy="742950"/>
          </a:xfrm>
          <a:prstGeom prst="chevron">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533900" y="2076450"/>
            <a:ext cx="1362075" cy="228600"/>
          </a:xfrm>
          <a:prstGeom prst="rect">
            <a:avLst/>
          </a:prstGeom>
          <a:noFill/>
        </p:spPr>
        <p:txBody>
          <a:bodyPr wrap="square" lIns="0" rIns="0" tIns="0" bIns="0" anchor="t">
            <a:spAutoFit/>
          </a:bodyPr>
          <a:lstStyle/>
          <a:p>
            <a:pPr algn="l"/>
            <a:r>
              <a:rPr sz="1200" b="1" i="0">
                <a:solidFill>
                  <a:srgbClr val="051C2C"/>
                </a:solidFill>
                <a:latin typeface="Arial"/>
              </a:rPr>
              <a:t>3  Prioritise</a:t>
            </a:r>
          </a:p>
        </p:txBody>
      </p:sp>
      <p:sp>
        <p:nvSpPr>
          <p:cNvPr id="13" name="TextBox 12"/>
          <p:cNvSpPr txBox="1"/>
          <p:nvPr/>
        </p:nvSpPr>
        <p:spPr>
          <a:xfrm>
            <a:off x="4533900" y="2324100"/>
            <a:ext cx="1362075" cy="342900"/>
          </a:xfrm>
          <a:prstGeom prst="rect">
            <a:avLst/>
          </a:prstGeom>
          <a:noFill/>
        </p:spPr>
        <p:txBody>
          <a:bodyPr wrap="square" lIns="0" rIns="0" tIns="0" bIns="0" anchor="t">
            <a:spAutoFit/>
          </a:bodyPr>
          <a:lstStyle/>
          <a:p>
            <a:pPr algn="l"/>
            <a:r>
              <a:rPr sz="900" b="0" i="0">
                <a:solidFill>
                  <a:srgbClr val="5B6772"/>
                </a:solidFill>
                <a:latin typeface="Arial"/>
              </a:rPr>
              <a:t>Where will data create the most value?</a:t>
            </a:r>
          </a:p>
        </p:txBody>
      </p:sp>
      <p:sp>
        <p:nvSpPr>
          <p:cNvPr id="14" name="Chevron 13"/>
          <p:cNvSpPr/>
          <p:nvPr/>
        </p:nvSpPr>
        <p:spPr>
          <a:xfrm>
            <a:off x="6124575" y="1981200"/>
            <a:ext cx="1781175" cy="742950"/>
          </a:xfrm>
          <a:prstGeom prst="chevron">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372225" y="2076450"/>
            <a:ext cx="1362075" cy="228600"/>
          </a:xfrm>
          <a:prstGeom prst="rect">
            <a:avLst/>
          </a:prstGeom>
          <a:noFill/>
        </p:spPr>
        <p:txBody>
          <a:bodyPr wrap="square" lIns="0" rIns="0" tIns="0" bIns="0" anchor="t">
            <a:spAutoFit/>
          </a:bodyPr>
          <a:lstStyle/>
          <a:p>
            <a:pPr algn="l"/>
            <a:r>
              <a:rPr sz="1200" b="1" i="0">
                <a:solidFill>
                  <a:srgbClr val="FFFFFF"/>
                </a:solidFill>
                <a:latin typeface="Arial"/>
              </a:rPr>
              <a:t>4  Design</a:t>
            </a:r>
          </a:p>
        </p:txBody>
      </p:sp>
      <p:sp>
        <p:nvSpPr>
          <p:cNvPr id="16" name="TextBox 15"/>
          <p:cNvSpPr txBox="1"/>
          <p:nvPr/>
        </p:nvSpPr>
        <p:spPr>
          <a:xfrm>
            <a:off x="6372225" y="2324100"/>
            <a:ext cx="1362075" cy="342900"/>
          </a:xfrm>
          <a:prstGeom prst="rect">
            <a:avLst/>
          </a:prstGeom>
          <a:noFill/>
        </p:spPr>
        <p:txBody>
          <a:bodyPr wrap="square" lIns="0" rIns="0" tIns="0" bIns="0" anchor="t">
            <a:spAutoFit/>
          </a:bodyPr>
          <a:lstStyle/>
          <a:p>
            <a:pPr algn="l"/>
            <a:r>
              <a:rPr sz="900" b="0" i="0">
                <a:solidFill>
                  <a:srgbClr val="FFFFFF"/>
                </a:solidFill>
                <a:latin typeface="Arial"/>
              </a:rPr>
              <a:t>What must be true to deliver it?</a:t>
            </a:r>
          </a:p>
        </p:txBody>
      </p:sp>
      <p:sp>
        <p:nvSpPr>
          <p:cNvPr id="17" name="Chevron 16"/>
          <p:cNvSpPr/>
          <p:nvPr/>
        </p:nvSpPr>
        <p:spPr>
          <a:xfrm>
            <a:off x="7962900" y="1981200"/>
            <a:ext cx="1781175" cy="742950"/>
          </a:xfrm>
          <a:prstGeom prst="chevron">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10550" y="2076450"/>
            <a:ext cx="1362075" cy="228600"/>
          </a:xfrm>
          <a:prstGeom prst="rect">
            <a:avLst/>
          </a:prstGeom>
          <a:noFill/>
        </p:spPr>
        <p:txBody>
          <a:bodyPr wrap="square" lIns="0" rIns="0" tIns="0" bIns="0" anchor="t">
            <a:spAutoFit/>
          </a:bodyPr>
          <a:lstStyle/>
          <a:p>
            <a:pPr algn="l"/>
            <a:r>
              <a:rPr sz="1200" b="1" i="0">
                <a:solidFill>
                  <a:srgbClr val="051C2C"/>
                </a:solidFill>
                <a:latin typeface="Arial"/>
              </a:rPr>
              <a:t>5  Sequence</a:t>
            </a:r>
          </a:p>
        </p:txBody>
      </p:sp>
      <p:sp>
        <p:nvSpPr>
          <p:cNvPr id="19" name="TextBox 18"/>
          <p:cNvSpPr txBox="1"/>
          <p:nvPr/>
        </p:nvSpPr>
        <p:spPr>
          <a:xfrm>
            <a:off x="8210550" y="2324100"/>
            <a:ext cx="1362075" cy="342900"/>
          </a:xfrm>
          <a:prstGeom prst="rect">
            <a:avLst/>
          </a:prstGeom>
          <a:noFill/>
        </p:spPr>
        <p:txBody>
          <a:bodyPr wrap="square" lIns="0" rIns="0" tIns="0" bIns="0" anchor="t">
            <a:spAutoFit/>
          </a:bodyPr>
          <a:lstStyle/>
          <a:p>
            <a:pPr algn="l"/>
            <a:r>
              <a:rPr sz="900" b="0" i="0">
                <a:solidFill>
                  <a:srgbClr val="5B6772"/>
                </a:solidFill>
                <a:latin typeface="Arial"/>
              </a:rPr>
              <a:t>In what order, and how will we know?</a:t>
            </a:r>
          </a:p>
        </p:txBody>
      </p:sp>
      <p:sp>
        <p:nvSpPr>
          <p:cNvPr id="20" name="Chevron 19"/>
          <p:cNvSpPr/>
          <p:nvPr/>
        </p:nvSpPr>
        <p:spPr>
          <a:xfrm>
            <a:off x="9801225" y="1981200"/>
            <a:ext cx="1781175" cy="742950"/>
          </a:xfrm>
          <a:prstGeom prst="chevron">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0048875" y="2076450"/>
            <a:ext cx="1362075" cy="228600"/>
          </a:xfrm>
          <a:prstGeom prst="rect">
            <a:avLst/>
          </a:prstGeom>
          <a:noFill/>
        </p:spPr>
        <p:txBody>
          <a:bodyPr wrap="square" lIns="0" rIns="0" tIns="0" bIns="0" anchor="t">
            <a:spAutoFit/>
          </a:bodyPr>
          <a:lstStyle/>
          <a:p>
            <a:pPr algn="l"/>
            <a:r>
              <a:rPr sz="1200" b="1" i="0">
                <a:solidFill>
                  <a:srgbClr val="051C2C"/>
                </a:solidFill>
                <a:latin typeface="Arial"/>
              </a:rPr>
              <a:t>6  Mobilise</a:t>
            </a:r>
          </a:p>
        </p:txBody>
      </p:sp>
      <p:sp>
        <p:nvSpPr>
          <p:cNvPr id="22" name="TextBox 21"/>
          <p:cNvSpPr txBox="1"/>
          <p:nvPr/>
        </p:nvSpPr>
        <p:spPr>
          <a:xfrm>
            <a:off x="10048875" y="2324100"/>
            <a:ext cx="1362075" cy="342900"/>
          </a:xfrm>
          <a:prstGeom prst="rect">
            <a:avLst/>
          </a:prstGeom>
          <a:noFill/>
        </p:spPr>
        <p:txBody>
          <a:bodyPr wrap="square" lIns="0" rIns="0" tIns="0" bIns="0" anchor="t">
            <a:spAutoFit/>
          </a:bodyPr>
          <a:lstStyle/>
          <a:p>
            <a:pPr algn="l"/>
            <a:r>
              <a:rPr sz="900" b="0" i="0">
                <a:solidFill>
                  <a:srgbClr val="5B6772"/>
                </a:solidFill>
                <a:latin typeface="Arial"/>
              </a:rPr>
              <a:t>How do we bring people with us?</a:t>
            </a:r>
          </a:p>
        </p:txBody>
      </p:sp>
      <p:sp>
        <p:nvSpPr>
          <p:cNvPr id="23" name="TextBox 22"/>
          <p:cNvSpPr txBox="1"/>
          <p:nvPr/>
        </p:nvSpPr>
        <p:spPr>
          <a:xfrm>
            <a:off x="609600" y="2971800"/>
            <a:ext cx="8572500" cy="209550"/>
          </a:xfrm>
          <a:prstGeom prst="rect">
            <a:avLst/>
          </a:prstGeom>
          <a:noFill/>
        </p:spPr>
        <p:txBody>
          <a:bodyPr wrap="square" lIns="0" rIns="0" tIns="0" bIns="0" anchor="t">
            <a:spAutoFit/>
          </a:bodyPr>
          <a:lstStyle/>
          <a:p>
            <a:pPr algn="l"/>
            <a:r>
              <a:rPr sz="900" b="1" i="0">
                <a:solidFill>
                  <a:srgbClr val="2251FF"/>
                </a:solidFill>
                <a:latin typeface="Arial"/>
              </a:rPr>
              <a:t>QUESTIONS THIS TRACK ANSWERS</a:t>
            </a:r>
          </a:p>
        </p:txBody>
      </p:sp>
      <p:sp>
        <p:nvSpPr>
          <p:cNvPr id="24" name="Rectangle 23"/>
          <p:cNvSpPr/>
          <p:nvPr/>
        </p:nvSpPr>
        <p:spPr>
          <a:xfrm>
            <a:off x="609600" y="3400425"/>
            <a:ext cx="85725" cy="8572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19150" y="3276600"/>
            <a:ext cx="10287000" cy="495300"/>
          </a:xfrm>
          <a:prstGeom prst="rect">
            <a:avLst/>
          </a:prstGeom>
          <a:noFill/>
        </p:spPr>
        <p:txBody>
          <a:bodyPr wrap="square" lIns="0" rIns="0" tIns="0" bIns="0" anchor="t">
            <a:spAutoFit/>
          </a:bodyPr>
          <a:lstStyle/>
          <a:p>
            <a:pPr algn="l"/>
            <a:r>
              <a:rPr sz="1350" b="0" i="0">
                <a:solidFill>
                  <a:srgbClr val="051C2C"/>
                </a:solidFill>
                <a:latin typeface="Arial"/>
              </a:rPr>
              <a:t>Which principles will every data initiative be held to, whoever runs it?</a:t>
            </a:r>
          </a:p>
        </p:txBody>
      </p:sp>
      <p:sp>
        <p:nvSpPr>
          <p:cNvPr id="26" name="Rectangle 25"/>
          <p:cNvSpPr/>
          <p:nvPr/>
        </p:nvSpPr>
        <p:spPr>
          <a:xfrm>
            <a:off x="609600" y="3895725"/>
            <a:ext cx="85725" cy="8572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819150" y="3771900"/>
            <a:ext cx="10287000" cy="495300"/>
          </a:xfrm>
          <a:prstGeom prst="rect">
            <a:avLst/>
          </a:prstGeom>
          <a:noFill/>
        </p:spPr>
        <p:txBody>
          <a:bodyPr wrap="square" lIns="0" rIns="0" tIns="0" bIns="0" anchor="t">
            <a:spAutoFit/>
          </a:bodyPr>
          <a:lstStyle/>
          <a:p>
            <a:pPr algn="l"/>
            <a:r>
              <a:rPr sz="1350" b="0" i="0">
                <a:solidFill>
                  <a:srgbClr val="051C2C"/>
                </a:solidFill>
                <a:latin typeface="Arial"/>
              </a:rPr>
              <a:t>How well understood are the data and the questions behind each priority use case?</a:t>
            </a:r>
          </a:p>
        </p:txBody>
      </p:sp>
      <p:sp>
        <p:nvSpPr>
          <p:cNvPr id="28" name="Rectangle 27"/>
          <p:cNvSpPr/>
          <p:nvPr/>
        </p:nvSpPr>
        <p:spPr>
          <a:xfrm>
            <a:off x="609600" y="4391025"/>
            <a:ext cx="85725" cy="8572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819150" y="4267200"/>
            <a:ext cx="10287000" cy="495300"/>
          </a:xfrm>
          <a:prstGeom prst="rect">
            <a:avLst/>
          </a:prstGeom>
          <a:noFill/>
        </p:spPr>
        <p:txBody>
          <a:bodyPr wrap="square" lIns="0" rIns="0" tIns="0" bIns="0" anchor="t">
            <a:spAutoFit/>
          </a:bodyPr>
          <a:lstStyle/>
          <a:p>
            <a:pPr algn="l"/>
            <a:r>
              <a:rPr sz="1350" b="0" i="0">
                <a:solidFill>
                  <a:srgbClr val="051C2C"/>
                </a:solidFill>
                <a:latin typeface="Arial"/>
              </a:rPr>
              <a:t>Which integration, storage and analytics styles fit each kind of work?</a:t>
            </a:r>
          </a:p>
        </p:txBody>
      </p:sp>
      <p:sp>
        <p:nvSpPr>
          <p:cNvPr id="30" name="Rectangle 29"/>
          <p:cNvSpPr/>
          <p:nvPr/>
        </p:nvSpPr>
        <p:spPr>
          <a:xfrm>
            <a:off x="609600" y="4886325"/>
            <a:ext cx="85725" cy="8572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819150" y="4762500"/>
            <a:ext cx="10287000" cy="495300"/>
          </a:xfrm>
          <a:prstGeom prst="rect">
            <a:avLst/>
          </a:prstGeom>
          <a:noFill/>
        </p:spPr>
        <p:txBody>
          <a:bodyPr wrap="square" lIns="0" rIns="0" tIns="0" bIns="0" anchor="t">
            <a:spAutoFit/>
          </a:bodyPr>
          <a:lstStyle/>
          <a:p>
            <a:pPr algn="l"/>
            <a:r>
              <a:rPr sz="1350" b="0" i="0">
                <a:solidFill>
                  <a:srgbClr val="051C2C"/>
                </a:solidFill>
                <a:latin typeface="Arial"/>
              </a:rPr>
              <a:t>What must the target-state architecture contain, and what is deliberately left out?</a:t>
            </a:r>
          </a:p>
        </p:txBody>
      </p:sp>
      <p:sp>
        <p:nvSpPr>
          <p:cNvPr id="32" name="Rectangle 31"/>
          <p:cNvSpPr/>
          <p:nvPr/>
        </p:nvSpPr>
        <p:spPr>
          <a:xfrm>
            <a:off x="609600" y="5381625"/>
            <a:ext cx="85725" cy="8572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819150" y="5257800"/>
            <a:ext cx="10287000" cy="495300"/>
          </a:xfrm>
          <a:prstGeom prst="rect">
            <a:avLst/>
          </a:prstGeom>
          <a:noFill/>
        </p:spPr>
        <p:txBody>
          <a:bodyPr wrap="square" lIns="0" rIns="0" tIns="0" bIns="0" anchor="t">
            <a:spAutoFit/>
          </a:bodyPr>
          <a:lstStyle/>
          <a:p>
            <a:pPr algn="l"/>
            <a:r>
              <a:rPr sz="1350" b="0" i="0">
                <a:solidFill>
                  <a:srgbClr val="051C2C"/>
                </a:solidFill>
                <a:latin typeface="Arial"/>
              </a:rPr>
              <a:t>How does our value proposition change where the architecture puts its effort?</a:t>
            </a:r>
          </a:p>
        </p:txBody>
      </p:sp>
      <p:sp>
        <p:nvSpPr>
          <p:cNvPr id="34" name="TextBox 33"/>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Architecture and principles Track</a:t>
            </a:r>
          </a:p>
        </p:txBody>
      </p:sp>
      <p:sp>
        <p:nvSpPr>
          <p:cNvPr id="35" name="TextBox 34"/>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3</a:t>
            </a:r>
          </a:p>
        </p:txBody>
      </p:sp>
      <p:sp>
        <p:nvSpPr>
          <p:cNvPr id="36" name="Rectangle 35"/>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1905000"/>
            <a:ext cx="2857500" cy="1524000"/>
          </a:xfrm>
          <a:prstGeom prst="rect">
            <a:avLst/>
          </a:prstGeom>
          <a:noFill/>
        </p:spPr>
        <p:txBody>
          <a:bodyPr wrap="square" lIns="0" rIns="0" tIns="0" bIns="0" anchor="t">
            <a:spAutoFit/>
          </a:bodyPr>
          <a:lstStyle/>
          <a:p>
            <a:pPr algn="l"/>
            <a:r>
              <a:rPr sz="10500" b="0" i="0">
                <a:solidFill>
                  <a:srgbClr val="2251FF"/>
                </a:solidFill>
                <a:latin typeface="Georgia"/>
              </a:rPr>
              <a:t>1</a:t>
            </a:r>
          </a:p>
        </p:txBody>
      </p:sp>
      <p:sp>
        <p:nvSpPr>
          <p:cNvPr id="4" name="TextBox 3"/>
          <p:cNvSpPr txBox="1"/>
          <p:nvPr/>
        </p:nvSpPr>
        <p:spPr>
          <a:xfrm>
            <a:off x="914400" y="3619500"/>
            <a:ext cx="9525000" cy="762000"/>
          </a:xfrm>
          <a:prstGeom prst="rect">
            <a:avLst/>
          </a:prstGeom>
          <a:noFill/>
        </p:spPr>
        <p:txBody>
          <a:bodyPr wrap="square" lIns="0" rIns="0" tIns="0" bIns="0" anchor="t">
            <a:spAutoFit/>
          </a:bodyPr>
          <a:lstStyle/>
          <a:p>
            <a:pPr algn="l"/>
            <a:r>
              <a:rPr sz="3900" b="0" i="0">
                <a:solidFill>
                  <a:srgbClr val="051C2C"/>
                </a:solidFill>
                <a:latin typeface="Georgia"/>
              </a:rPr>
              <a:t>The method</a:t>
            </a:r>
          </a:p>
        </p:txBody>
      </p:sp>
      <p:sp>
        <p:nvSpPr>
          <p:cNvPr id="5" name="TextBox 4"/>
          <p:cNvSpPr txBox="1"/>
          <p:nvPr/>
        </p:nvSpPr>
        <p:spPr>
          <a:xfrm>
            <a:off x="914400" y="4381500"/>
            <a:ext cx="9525000" cy="381000"/>
          </a:xfrm>
          <a:prstGeom prst="rect">
            <a:avLst/>
          </a:prstGeom>
          <a:noFill/>
        </p:spPr>
        <p:txBody>
          <a:bodyPr wrap="square" lIns="0" rIns="0" tIns="0" bIns="0" anchor="t">
            <a:spAutoFit/>
          </a:bodyPr>
          <a:lstStyle/>
          <a:p>
            <a:pPr algn="l"/>
            <a:r>
              <a:rPr sz="1650" b="0" i="0">
                <a:solidFill>
                  <a:srgbClr val="5B6772"/>
                </a:solidFill>
                <a:latin typeface="Arial"/>
              </a:rPr>
              <a:t>Principles, four zones and a target-state checklist</a:t>
            </a:r>
          </a:p>
        </p:txBody>
      </p:sp>
      <p:sp>
        <p:nvSpPr>
          <p:cNvPr id="6" name="TextBox 5"/>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Architecture and principles Track</a:t>
            </a:r>
          </a:p>
        </p:txBody>
      </p:sp>
      <p:sp>
        <p:nvSpPr>
          <p:cNvPr id="7" name="TextBox 6"/>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4</a:t>
            </a:r>
          </a:p>
        </p:txBody>
      </p:sp>
      <p:sp>
        <p:nvSpPr>
          <p:cNvPr id="8" name="Rectangle 7"/>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ARCHITECTURE AND PRINCIPLES</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Nine principles that govern the data estate</a:t>
            </a:r>
          </a:p>
        </p:txBody>
      </p:sp>
      <p:sp>
        <p:nvSpPr>
          <p:cNvPr id="4" name="TextBox 3"/>
          <p:cNvSpPr txBox="1"/>
          <p:nvPr/>
        </p:nvSpPr>
        <p:spPr>
          <a:xfrm>
            <a:off x="609600" y="1371600"/>
            <a:ext cx="10287000" cy="457200"/>
          </a:xfrm>
          <a:prstGeom prst="rect">
            <a:avLst/>
          </a:prstGeom>
          <a:noFill/>
        </p:spPr>
        <p:txBody>
          <a:bodyPr wrap="square" lIns="0" rIns="0" tIns="0" bIns="0" anchor="t">
            <a:spAutoFit/>
          </a:bodyPr>
          <a:lstStyle/>
          <a:p>
            <a:pPr algn="l"/>
            <a:r>
              <a:rPr sz="1275" b="0" i="0">
                <a:solidFill>
                  <a:srgbClr val="5B6772"/>
                </a:solidFill>
                <a:latin typeface="Arial"/>
              </a:rPr>
              <a:t>Our starting set. Keep the ones that fit, reverse the ones that do not, and write down why.</a:t>
            </a:r>
          </a:p>
        </p:txBody>
      </p:sp>
      <p:sp>
        <p:nvSpPr>
          <p:cNvPr id="5" name="Rectangle 4"/>
          <p:cNvSpPr/>
          <p:nvPr/>
        </p:nvSpPr>
        <p:spPr>
          <a:xfrm>
            <a:off x="609600" y="1828800"/>
            <a:ext cx="3556000" cy="2105025"/>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09600" y="182880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81050" y="2019300"/>
            <a:ext cx="3213100" cy="285750"/>
          </a:xfrm>
          <a:prstGeom prst="rect">
            <a:avLst/>
          </a:prstGeom>
          <a:noFill/>
        </p:spPr>
        <p:txBody>
          <a:bodyPr wrap="square" lIns="0" rIns="0" tIns="0" bIns="0" anchor="t">
            <a:spAutoFit/>
          </a:bodyPr>
          <a:lstStyle/>
          <a:p>
            <a:pPr algn="l"/>
            <a:r>
              <a:rPr sz="1575" b="1" i="0">
                <a:solidFill>
                  <a:srgbClr val="051C2C"/>
                </a:solidFill>
                <a:latin typeface="Arial"/>
              </a:rPr>
              <a:t>Decisions first</a:t>
            </a:r>
          </a:p>
        </p:txBody>
      </p:sp>
      <p:sp>
        <p:nvSpPr>
          <p:cNvPr id="8" name="TextBox 7"/>
          <p:cNvSpPr txBox="1"/>
          <p:nvPr/>
        </p:nvSpPr>
        <p:spPr>
          <a:xfrm>
            <a:off x="781050" y="2362200"/>
            <a:ext cx="3213100" cy="1438275"/>
          </a:xfrm>
          <a:prstGeom prst="rect">
            <a:avLst/>
          </a:prstGeom>
          <a:noFill/>
        </p:spPr>
        <p:txBody>
          <a:bodyPr wrap="square" lIns="0" rIns="0" tIns="0" bIns="0" anchor="t">
            <a:spAutoFit/>
          </a:bodyPr>
          <a:lstStyle/>
          <a:p>
            <a:pPr algn="l"/>
            <a:r>
              <a:rPr sz="1275" b="0" i="0">
                <a:solidFill>
                  <a:srgbClr val="5B6772"/>
                </a:solidFill>
                <a:latin typeface="Arial"/>
              </a:rPr>
              <a:t>Every dataset, pipeline and model exists to improve a named decision; if none can be named, it is not built.</a:t>
            </a:r>
          </a:p>
        </p:txBody>
      </p:sp>
      <p:sp>
        <p:nvSpPr>
          <p:cNvPr id="9" name="Rectangle 8"/>
          <p:cNvSpPr/>
          <p:nvPr/>
        </p:nvSpPr>
        <p:spPr>
          <a:xfrm>
            <a:off x="4318000" y="1828800"/>
            <a:ext cx="3556000" cy="2105025"/>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4318000" y="182880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489450" y="2019300"/>
            <a:ext cx="3213100" cy="285750"/>
          </a:xfrm>
          <a:prstGeom prst="rect">
            <a:avLst/>
          </a:prstGeom>
          <a:noFill/>
        </p:spPr>
        <p:txBody>
          <a:bodyPr wrap="square" lIns="0" rIns="0" tIns="0" bIns="0" anchor="t">
            <a:spAutoFit/>
          </a:bodyPr>
          <a:lstStyle/>
          <a:p>
            <a:pPr algn="l"/>
            <a:r>
              <a:rPr sz="1575" b="1" i="0">
                <a:solidFill>
                  <a:srgbClr val="051C2C"/>
                </a:solidFill>
                <a:latin typeface="Arial"/>
              </a:rPr>
              <a:t>Enterprise asset, domain owned</a:t>
            </a:r>
          </a:p>
        </p:txBody>
      </p:sp>
      <p:sp>
        <p:nvSpPr>
          <p:cNvPr id="12" name="TextBox 11"/>
          <p:cNvSpPr txBox="1"/>
          <p:nvPr/>
        </p:nvSpPr>
        <p:spPr>
          <a:xfrm>
            <a:off x="4489450" y="2362200"/>
            <a:ext cx="3213100" cy="1438275"/>
          </a:xfrm>
          <a:prstGeom prst="rect">
            <a:avLst/>
          </a:prstGeom>
          <a:noFill/>
        </p:spPr>
        <p:txBody>
          <a:bodyPr wrap="square" lIns="0" rIns="0" tIns="0" bIns="0" anchor="t">
            <a:spAutoFit/>
          </a:bodyPr>
          <a:lstStyle/>
          <a:p>
            <a:pPr algn="l"/>
            <a:r>
              <a:rPr sz="1275" b="0" i="0">
                <a:solidFill>
                  <a:srgbClr val="5B6772"/>
                </a:solidFill>
                <a:latin typeface="Arial"/>
              </a:rPr>
              <a:t>Data belongs to the organisation, and a named business domain is accountable for each data product.</a:t>
            </a:r>
          </a:p>
        </p:txBody>
      </p:sp>
      <p:sp>
        <p:nvSpPr>
          <p:cNvPr id="13" name="Rectangle 12"/>
          <p:cNvSpPr/>
          <p:nvPr/>
        </p:nvSpPr>
        <p:spPr>
          <a:xfrm>
            <a:off x="8026400" y="1828800"/>
            <a:ext cx="3556000" cy="2105025"/>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8026400" y="182880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197850" y="2019300"/>
            <a:ext cx="3213100" cy="285750"/>
          </a:xfrm>
          <a:prstGeom prst="rect">
            <a:avLst/>
          </a:prstGeom>
          <a:noFill/>
        </p:spPr>
        <p:txBody>
          <a:bodyPr wrap="square" lIns="0" rIns="0" tIns="0" bIns="0" anchor="t">
            <a:spAutoFit/>
          </a:bodyPr>
          <a:lstStyle/>
          <a:p>
            <a:pPr algn="l"/>
            <a:r>
              <a:rPr sz="1477" b="1" i="0">
                <a:solidFill>
                  <a:srgbClr val="051C2C"/>
                </a:solidFill>
                <a:latin typeface="Arial"/>
              </a:rPr>
              <a:t>Open by default, protected by design</a:t>
            </a:r>
          </a:p>
        </p:txBody>
      </p:sp>
      <p:sp>
        <p:nvSpPr>
          <p:cNvPr id="16" name="TextBox 15"/>
          <p:cNvSpPr txBox="1"/>
          <p:nvPr/>
        </p:nvSpPr>
        <p:spPr>
          <a:xfrm>
            <a:off x="8197850" y="2362200"/>
            <a:ext cx="3213100" cy="1438275"/>
          </a:xfrm>
          <a:prstGeom prst="rect">
            <a:avLst/>
          </a:prstGeom>
          <a:noFill/>
        </p:spPr>
        <p:txBody>
          <a:bodyPr wrap="square" lIns="0" rIns="0" tIns="0" bIns="0" anchor="t">
            <a:spAutoFit/>
          </a:bodyPr>
          <a:lstStyle/>
          <a:p>
            <a:pPr algn="l"/>
            <a:r>
              <a:rPr sz="1230" b="0" i="0">
                <a:solidFill>
                  <a:srgbClr val="5B6772"/>
                </a:solidFill>
                <a:latin typeface="Arial"/>
              </a:rPr>
              <a:t>Data is discoverable and shareable unless a stated reason says otherwise; classification and access rules travel with it.</a:t>
            </a:r>
          </a:p>
        </p:txBody>
      </p:sp>
      <p:sp>
        <p:nvSpPr>
          <p:cNvPr id="17" name="Rectangle 16"/>
          <p:cNvSpPr/>
          <p:nvPr/>
        </p:nvSpPr>
        <p:spPr>
          <a:xfrm>
            <a:off x="609600" y="4086225"/>
            <a:ext cx="3556000" cy="2105025"/>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609600" y="4086225"/>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81050" y="4276725"/>
            <a:ext cx="3213100" cy="285750"/>
          </a:xfrm>
          <a:prstGeom prst="rect">
            <a:avLst/>
          </a:prstGeom>
          <a:noFill/>
        </p:spPr>
        <p:txBody>
          <a:bodyPr wrap="square" lIns="0" rIns="0" tIns="0" bIns="0" anchor="t">
            <a:spAutoFit/>
          </a:bodyPr>
          <a:lstStyle/>
          <a:p>
            <a:pPr algn="l"/>
            <a:r>
              <a:rPr sz="1575" b="1" i="0">
                <a:solidFill>
                  <a:srgbClr val="051C2C"/>
                </a:solidFill>
                <a:latin typeface="Arial"/>
              </a:rPr>
              <a:t>One meaning per term</a:t>
            </a:r>
          </a:p>
        </p:txBody>
      </p:sp>
      <p:sp>
        <p:nvSpPr>
          <p:cNvPr id="20" name="TextBox 19"/>
          <p:cNvSpPr txBox="1"/>
          <p:nvPr/>
        </p:nvSpPr>
        <p:spPr>
          <a:xfrm>
            <a:off x="781050" y="4619625"/>
            <a:ext cx="3213100" cy="1438275"/>
          </a:xfrm>
          <a:prstGeom prst="rect">
            <a:avLst/>
          </a:prstGeom>
          <a:noFill/>
        </p:spPr>
        <p:txBody>
          <a:bodyPr wrap="square" lIns="0" rIns="0" tIns="0" bIns="0" anchor="t">
            <a:spAutoFit/>
          </a:bodyPr>
          <a:lstStyle/>
          <a:p>
            <a:pPr algn="l"/>
            <a:r>
              <a:rPr sz="1275" b="0" i="0">
                <a:solidFill>
                  <a:srgbClr val="5B6772"/>
                </a:solidFill>
                <a:latin typeface="Arial"/>
              </a:rPr>
              <a:t>Shared business terms, entities and metrics are defined once and reused everywhere they appear.</a:t>
            </a:r>
          </a:p>
        </p:txBody>
      </p:sp>
      <p:sp>
        <p:nvSpPr>
          <p:cNvPr id="21" name="Rectangle 20"/>
          <p:cNvSpPr/>
          <p:nvPr/>
        </p:nvSpPr>
        <p:spPr>
          <a:xfrm>
            <a:off x="4318000" y="4086225"/>
            <a:ext cx="3556000" cy="2105025"/>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4318000" y="4086225"/>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4489450" y="4276725"/>
            <a:ext cx="3213100" cy="285750"/>
          </a:xfrm>
          <a:prstGeom prst="rect">
            <a:avLst/>
          </a:prstGeom>
          <a:noFill/>
        </p:spPr>
        <p:txBody>
          <a:bodyPr wrap="square" lIns="0" rIns="0" tIns="0" bIns="0" anchor="t">
            <a:spAutoFit/>
          </a:bodyPr>
          <a:lstStyle/>
          <a:p>
            <a:pPr algn="l"/>
            <a:r>
              <a:rPr sz="1575" b="1" i="0">
                <a:solidFill>
                  <a:srgbClr val="051C2C"/>
                </a:solidFill>
                <a:latin typeface="Arial"/>
              </a:rPr>
              <a:t>Fit for its purpose</a:t>
            </a:r>
          </a:p>
        </p:txBody>
      </p:sp>
      <p:sp>
        <p:nvSpPr>
          <p:cNvPr id="24" name="TextBox 23"/>
          <p:cNvSpPr txBox="1"/>
          <p:nvPr/>
        </p:nvSpPr>
        <p:spPr>
          <a:xfrm>
            <a:off x="4489450" y="4619625"/>
            <a:ext cx="3213100" cy="1438275"/>
          </a:xfrm>
          <a:prstGeom prst="rect">
            <a:avLst/>
          </a:prstGeom>
          <a:noFill/>
        </p:spPr>
        <p:txBody>
          <a:bodyPr wrap="square" lIns="0" rIns="0" tIns="0" bIns="0" anchor="t">
            <a:spAutoFit/>
          </a:bodyPr>
          <a:lstStyle/>
          <a:p>
            <a:pPr algn="l"/>
            <a:r>
              <a:rPr sz="1275" b="0" i="0">
                <a:solidFill>
                  <a:srgbClr val="5B6772"/>
                </a:solidFill>
                <a:latin typeface="Arial"/>
              </a:rPr>
              <a:t>Quality is set by the decision the data serves, published as a score, and checked where the data is produced.</a:t>
            </a:r>
          </a:p>
        </p:txBody>
      </p:sp>
      <p:sp>
        <p:nvSpPr>
          <p:cNvPr id="25" name="TextBox 24"/>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Architecture and principles Track</a:t>
            </a:r>
          </a:p>
        </p:txBody>
      </p:sp>
      <p:sp>
        <p:nvSpPr>
          <p:cNvPr id="26" name="TextBox 25"/>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5</a:t>
            </a:r>
          </a:p>
        </p:txBody>
      </p:sp>
      <p:sp>
        <p:nvSpPr>
          <p:cNvPr id="27" name="Rectangle 26"/>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ARCHITECTURE AND PRINCIPLES</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Nine principles that govern the data estate (continued)</a:t>
            </a:r>
          </a:p>
        </p:txBody>
      </p:sp>
      <p:sp>
        <p:nvSpPr>
          <p:cNvPr id="4" name="Rectangle 3"/>
          <p:cNvSpPr/>
          <p:nvPr/>
        </p:nvSpPr>
        <p:spPr>
          <a:xfrm>
            <a:off x="609600" y="1504950"/>
            <a:ext cx="2628900" cy="417195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09600" y="150495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81050" y="1695450"/>
            <a:ext cx="2286000" cy="285750"/>
          </a:xfrm>
          <a:prstGeom prst="rect">
            <a:avLst/>
          </a:prstGeom>
          <a:noFill/>
        </p:spPr>
        <p:txBody>
          <a:bodyPr wrap="square" lIns="0" rIns="0" tIns="0" bIns="0" anchor="t">
            <a:spAutoFit/>
          </a:bodyPr>
          <a:lstStyle/>
          <a:p>
            <a:pPr algn="l"/>
            <a:r>
              <a:rPr sz="1575" b="1" i="0">
                <a:solidFill>
                  <a:srgbClr val="051C2C"/>
                </a:solidFill>
                <a:latin typeface="Arial"/>
              </a:rPr>
              <a:t>Reuse before rebuild</a:t>
            </a:r>
          </a:p>
        </p:txBody>
      </p:sp>
      <p:sp>
        <p:nvSpPr>
          <p:cNvPr id="7" name="TextBox 6"/>
          <p:cNvSpPr txBox="1"/>
          <p:nvPr/>
        </p:nvSpPr>
        <p:spPr>
          <a:xfrm>
            <a:off x="781050" y="2038350"/>
            <a:ext cx="2286000" cy="3505200"/>
          </a:xfrm>
          <a:prstGeom prst="rect">
            <a:avLst/>
          </a:prstGeom>
          <a:noFill/>
        </p:spPr>
        <p:txBody>
          <a:bodyPr wrap="square" lIns="0" rIns="0" tIns="0" bIns="0" anchor="t">
            <a:spAutoFit/>
          </a:bodyPr>
          <a:lstStyle/>
          <a:p>
            <a:pPr algn="l"/>
            <a:r>
              <a:rPr sz="1125" b="0" i="0">
                <a:solidFill>
                  <a:srgbClr val="5B6772"/>
                </a:solidFill>
                <a:latin typeface="Arial"/>
              </a:rPr>
              <a:t>New use cases start from certified data products; a new copy needs a reason the architecture board accepts.</a:t>
            </a:r>
          </a:p>
        </p:txBody>
      </p:sp>
      <p:sp>
        <p:nvSpPr>
          <p:cNvPr id="8" name="Rectangle 7"/>
          <p:cNvSpPr/>
          <p:nvPr/>
        </p:nvSpPr>
        <p:spPr>
          <a:xfrm>
            <a:off x="3390900" y="1504950"/>
            <a:ext cx="2628900" cy="417195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3390900" y="150495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3562350" y="1695450"/>
            <a:ext cx="2286000" cy="285750"/>
          </a:xfrm>
          <a:prstGeom prst="rect">
            <a:avLst/>
          </a:prstGeom>
          <a:noFill/>
        </p:spPr>
        <p:txBody>
          <a:bodyPr wrap="square" lIns="0" rIns="0" tIns="0" bIns="0" anchor="t">
            <a:spAutoFit/>
          </a:bodyPr>
          <a:lstStyle/>
          <a:p>
            <a:pPr algn="l"/>
            <a:r>
              <a:rPr sz="1575" b="1" i="0">
                <a:solidFill>
                  <a:srgbClr val="051C2C"/>
                </a:solidFill>
                <a:latin typeface="Arial"/>
              </a:rPr>
              <a:t>Connect before you move</a:t>
            </a:r>
          </a:p>
        </p:txBody>
      </p:sp>
      <p:sp>
        <p:nvSpPr>
          <p:cNvPr id="11" name="TextBox 10"/>
          <p:cNvSpPr txBox="1"/>
          <p:nvPr/>
        </p:nvSpPr>
        <p:spPr>
          <a:xfrm>
            <a:off x="3562350" y="2038350"/>
            <a:ext cx="2286000" cy="3505200"/>
          </a:xfrm>
          <a:prstGeom prst="rect">
            <a:avLst/>
          </a:prstGeom>
          <a:noFill/>
        </p:spPr>
        <p:txBody>
          <a:bodyPr wrap="square" lIns="0" rIns="0" tIns="0" bIns="0" anchor="t">
            <a:spAutoFit/>
          </a:bodyPr>
          <a:lstStyle/>
          <a:p>
            <a:pPr algn="l"/>
            <a:r>
              <a:rPr sz="1095" b="0" i="0">
                <a:solidFill>
                  <a:srgbClr val="5B6772"/>
                </a:solidFill>
                <a:latin typeface="Arial"/>
              </a:rPr>
              <a:t>Query data where it lives when that is good enough; copy or materialise it only for performance, history or isolation.</a:t>
            </a:r>
          </a:p>
        </p:txBody>
      </p:sp>
      <p:sp>
        <p:nvSpPr>
          <p:cNvPr id="12" name="Rectangle 11"/>
          <p:cNvSpPr/>
          <p:nvPr/>
        </p:nvSpPr>
        <p:spPr>
          <a:xfrm>
            <a:off x="6172200" y="1504950"/>
            <a:ext cx="2628900" cy="417195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6172200" y="150495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343650" y="1695450"/>
            <a:ext cx="2286000" cy="285750"/>
          </a:xfrm>
          <a:prstGeom prst="rect">
            <a:avLst/>
          </a:prstGeom>
          <a:noFill/>
        </p:spPr>
        <p:txBody>
          <a:bodyPr wrap="square" lIns="0" rIns="0" tIns="0" bIns="0" anchor="t">
            <a:spAutoFit/>
          </a:bodyPr>
          <a:lstStyle/>
          <a:p>
            <a:pPr algn="l"/>
            <a:r>
              <a:rPr sz="1575" b="1" i="0">
                <a:solidFill>
                  <a:srgbClr val="051C2C"/>
                </a:solidFill>
                <a:latin typeface="Arial"/>
              </a:rPr>
              <a:t>Traceable end to end</a:t>
            </a:r>
          </a:p>
        </p:txBody>
      </p:sp>
      <p:sp>
        <p:nvSpPr>
          <p:cNvPr id="15" name="TextBox 14"/>
          <p:cNvSpPr txBox="1"/>
          <p:nvPr/>
        </p:nvSpPr>
        <p:spPr>
          <a:xfrm>
            <a:off x="6343650" y="2038350"/>
            <a:ext cx="2286000" cy="3505200"/>
          </a:xfrm>
          <a:prstGeom prst="rect">
            <a:avLst/>
          </a:prstGeom>
          <a:noFill/>
        </p:spPr>
        <p:txBody>
          <a:bodyPr wrap="square" lIns="0" rIns="0" tIns="0" bIns="0" anchor="t">
            <a:spAutoFit/>
          </a:bodyPr>
          <a:lstStyle/>
          <a:p>
            <a:pPr algn="l"/>
            <a:r>
              <a:rPr sz="1125" b="0" i="0">
                <a:solidFill>
                  <a:srgbClr val="5B6772"/>
                </a:solidFill>
                <a:latin typeface="Arial"/>
              </a:rPr>
              <a:t>Every published number can be traced to its sources, its transformations and its owner.</a:t>
            </a:r>
          </a:p>
        </p:txBody>
      </p:sp>
      <p:sp>
        <p:nvSpPr>
          <p:cNvPr id="16" name="Rectangle 15"/>
          <p:cNvSpPr/>
          <p:nvPr/>
        </p:nvSpPr>
        <p:spPr>
          <a:xfrm>
            <a:off x="8953500" y="1504950"/>
            <a:ext cx="2628900" cy="417195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8953500" y="150495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9124950" y="1695450"/>
            <a:ext cx="2286000" cy="285750"/>
          </a:xfrm>
          <a:prstGeom prst="rect">
            <a:avLst/>
          </a:prstGeom>
          <a:noFill/>
        </p:spPr>
        <p:txBody>
          <a:bodyPr wrap="square" lIns="0" rIns="0" tIns="0" bIns="0" anchor="t">
            <a:spAutoFit/>
          </a:bodyPr>
          <a:lstStyle/>
          <a:p>
            <a:pPr algn="l"/>
            <a:r>
              <a:rPr sz="1575" b="1" i="0">
                <a:solidFill>
                  <a:srgbClr val="051C2C"/>
                </a:solidFill>
                <a:latin typeface="Arial"/>
              </a:rPr>
              <a:t>Responsible use</a:t>
            </a:r>
          </a:p>
        </p:txBody>
      </p:sp>
      <p:sp>
        <p:nvSpPr>
          <p:cNvPr id="19" name="TextBox 18"/>
          <p:cNvSpPr txBox="1"/>
          <p:nvPr/>
        </p:nvSpPr>
        <p:spPr>
          <a:xfrm>
            <a:off x="9124950" y="2038350"/>
            <a:ext cx="2286000" cy="3505200"/>
          </a:xfrm>
          <a:prstGeom prst="rect">
            <a:avLst/>
          </a:prstGeom>
          <a:noFill/>
        </p:spPr>
        <p:txBody>
          <a:bodyPr wrap="square" lIns="0" rIns="0" tIns="0" bIns="0" anchor="t">
            <a:spAutoFit/>
          </a:bodyPr>
          <a:lstStyle/>
          <a:p>
            <a:pPr algn="l"/>
            <a:r>
              <a:rPr sz="1125" b="0" i="0">
                <a:solidFill>
                  <a:srgbClr val="5B6772"/>
                </a:solidFill>
                <a:latin typeface="Arial"/>
              </a:rPr>
              <a:t>Lawful is the floor, not the bar: sensitive and automated uses pass an ethics and privacy check before release.</a:t>
            </a:r>
          </a:p>
        </p:txBody>
      </p:sp>
      <p:sp>
        <p:nvSpPr>
          <p:cNvPr id="20" name="Rectangle 19"/>
          <p:cNvSpPr/>
          <p:nvPr/>
        </p:nvSpPr>
        <p:spPr>
          <a:xfrm>
            <a:off x="609600" y="5772150"/>
            <a:ext cx="10972800" cy="49530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781050" y="5772150"/>
            <a:ext cx="1047750" cy="495300"/>
          </a:xfrm>
          <a:prstGeom prst="rect">
            <a:avLst/>
          </a:prstGeom>
          <a:noFill/>
        </p:spPr>
        <p:txBody>
          <a:bodyPr wrap="square" lIns="0" rIns="0" tIns="0" bIns="0" anchor="ctr">
            <a:spAutoFit/>
          </a:bodyPr>
          <a:lstStyle/>
          <a:p>
            <a:pPr algn="l"/>
            <a:r>
              <a:rPr sz="900" b="1" i="0">
                <a:solidFill>
                  <a:srgbClr val="8FACFF"/>
                </a:solidFill>
                <a:latin typeface="Arial"/>
              </a:rPr>
              <a:t>SO WHAT</a:t>
            </a:r>
          </a:p>
        </p:txBody>
      </p:sp>
      <p:sp>
        <p:nvSpPr>
          <p:cNvPr id="22" name="TextBox 21"/>
          <p:cNvSpPr txBox="1"/>
          <p:nvPr/>
        </p:nvSpPr>
        <p:spPr>
          <a:xfrm>
            <a:off x="1809750" y="5772150"/>
            <a:ext cx="9582150" cy="495300"/>
          </a:xfrm>
          <a:prstGeom prst="rect">
            <a:avLst/>
          </a:prstGeom>
          <a:noFill/>
        </p:spPr>
        <p:txBody>
          <a:bodyPr wrap="square" lIns="0" rIns="0" tIns="0" bIns="0" anchor="ctr">
            <a:spAutoFit/>
          </a:bodyPr>
          <a:lstStyle/>
          <a:p>
            <a:pPr algn="l"/>
            <a:r>
              <a:rPr sz="1200" b="0" i="0">
                <a:solidFill>
                  <a:srgbClr val="FFFFFF"/>
                </a:solidFill>
                <a:latin typeface="Arial"/>
              </a:rPr>
              <a:t>Principles only govern if the stage gate checks them; add a principles review to every funding decision.</a:t>
            </a:r>
          </a:p>
        </p:txBody>
      </p:sp>
      <p:sp>
        <p:nvSpPr>
          <p:cNvPr id="23" name="TextBox 22"/>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Architecture and principles Track</a:t>
            </a:r>
          </a:p>
        </p:txBody>
      </p:sp>
      <p:sp>
        <p:nvSpPr>
          <p:cNvPr id="24" name="TextBox 23"/>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6</a:t>
            </a:r>
          </a:p>
        </p:txBody>
      </p:sp>
      <p:sp>
        <p:nvSpPr>
          <p:cNvPr id="25" name="Rectangle 24"/>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ARCHITECTURE AND PRINCIPLES</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04" b="0" i="0">
                <a:solidFill>
                  <a:srgbClr val="051C2C"/>
                </a:solidFill>
                <a:latin typeface="Georgia"/>
              </a:rPr>
              <a:t>Four zones: how well do we know the data and the question?</a:t>
            </a:r>
          </a:p>
        </p:txBody>
      </p:sp>
      <p:sp>
        <p:nvSpPr>
          <p:cNvPr id="4" name="TextBox 3"/>
          <p:cNvSpPr txBox="1"/>
          <p:nvPr/>
        </p:nvSpPr>
        <p:spPr>
          <a:xfrm>
            <a:off x="609600" y="1371600"/>
            <a:ext cx="10287000" cy="457200"/>
          </a:xfrm>
          <a:prstGeom prst="rect">
            <a:avLst/>
          </a:prstGeom>
          <a:noFill/>
        </p:spPr>
        <p:txBody>
          <a:bodyPr wrap="square" lIns="0" rIns="0" tIns="0" bIns="0" anchor="t">
            <a:spAutoFit/>
          </a:bodyPr>
          <a:lstStyle/>
          <a:p>
            <a:pPr algn="l"/>
            <a:r>
              <a:rPr sz="1275" b="0" i="0">
                <a:solidFill>
                  <a:srgbClr val="5B6772"/>
                </a:solidFill>
                <a:latin typeface="Arial"/>
              </a:rPr>
              <a:t>Place each use case by asking two things: is the data understood and curated, and is the question already defined?</a:t>
            </a:r>
          </a:p>
        </p:txBody>
      </p:sp>
      <p:sp>
        <p:nvSpPr>
          <p:cNvPr id="5" name="Rectangle 4"/>
          <p:cNvSpPr/>
          <p:nvPr/>
        </p:nvSpPr>
        <p:spPr>
          <a:xfrm>
            <a:off x="1028700" y="1981200"/>
            <a:ext cx="5219700" cy="1628775"/>
          </a:xfrm>
          <a:prstGeom prst="rect">
            <a:avLst/>
          </a:prstGeom>
          <a:solidFill>
            <a:srgbClr val="EEF2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200150" y="2114550"/>
            <a:ext cx="4876800" cy="266700"/>
          </a:xfrm>
          <a:prstGeom prst="rect">
            <a:avLst/>
          </a:prstGeom>
          <a:noFill/>
        </p:spPr>
        <p:txBody>
          <a:bodyPr wrap="square" lIns="0" rIns="0" tIns="0" bIns="0" anchor="t">
            <a:spAutoFit/>
          </a:bodyPr>
          <a:lstStyle/>
          <a:p>
            <a:pPr algn="l"/>
            <a:r>
              <a:rPr sz="1425" b="1" i="0">
                <a:solidFill>
                  <a:srgbClr val="051C2C"/>
                </a:solidFill>
                <a:latin typeface="Arial"/>
              </a:rPr>
              <a:t>Explain</a:t>
            </a:r>
          </a:p>
        </p:txBody>
      </p:sp>
      <p:sp>
        <p:nvSpPr>
          <p:cNvPr id="7" name="TextBox 6"/>
          <p:cNvSpPr txBox="1"/>
          <p:nvPr/>
        </p:nvSpPr>
        <p:spPr>
          <a:xfrm>
            <a:off x="1200150" y="2419350"/>
            <a:ext cx="4876800" cy="1095375"/>
          </a:xfrm>
          <a:prstGeom prst="rect">
            <a:avLst/>
          </a:prstGeom>
          <a:noFill/>
        </p:spPr>
        <p:txBody>
          <a:bodyPr wrap="square" lIns="0" rIns="0" tIns="0" bIns="0" anchor="t">
            <a:spAutoFit/>
          </a:bodyPr>
          <a:lstStyle/>
          <a:p>
            <a:pPr algn="l"/>
            <a:r>
              <a:rPr sz="1027" b="0" i="0">
                <a:solidFill>
                  <a:srgbClr val="5B6772"/>
                </a:solidFill>
                <a:latin typeface="Arial"/>
              </a:rPr>
              <a:t>Trusted data, new questions: analysts investigate why. Governed preparation, a searchable catalog, virtual views over the warehouse and visual exploration.</a:t>
            </a:r>
          </a:p>
        </p:txBody>
      </p:sp>
      <p:sp>
        <p:nvSpPr>
          <p:cNvPr id="8" name="Rectangle 7"/>
          <p:cNvSpPr/>
          <p:nvPr/>
        </p:nvSpPr>
        <p:spPr>
          <a:xfrm>
            <a:off x="6362700" y="1981200"/>
            <a:ext cx="5219700" cy="1628775"/>
          </a:xfrm>
          <a:prstGeom prst="rect">
            <a:avLst/>
          </a:prstGeom>
          <a:solidFill>
            <a:srgbClr val="DCE4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534150" y="2114550"/>
            <a:ext cx="4876800" cy="266700"/>
          </a:xfrm>
          <a:prstGeom prst="rect">
            <a:avLst/>
          </a:prstGeom>
          <a:noFill/>
        </p:spPr>
        <p:txBody>
          <a:bodyPr wrap="square" lIns="0" rIns="0" tIns="0" bIns="0" anchor="t">
            <a:spAutoFit/>
          </a:bodyPr>
          <a:lstStyle/>
          <a:p>
            <a:pPr algn="l"/>
            <a:r>
              <a:rPr sz="1425" b="1" i="0">
                <a:solidFill>
                  <a:srgbClr val="2251FF"/>
                </a:solidFill>
                <a:latin typeface="Arial"/>
              </a:rPr>
              <a:t>Run</a:t>
            </a:r>
          </a:p>
        </p:txBody>
      </p:sp>
      <p:sp>
        <p:nvSpPr>
          <p:cNvPr id="10" name="TextBox 9"/>
          <p:cNvSpPr txBox="1"/>
          <p:nvPr/>
        </p:nvSpPr>
        <p:spPr>
          <a:xfrm>
            <a:off x="6534150" y="2419350"/>
            <a:ext cx="4876800" cy="1095375"/>
          </a:xfrm>
          <a:prstGeom prst="rect">
            <a:avLst/>
          </a:prstGeom>
          <a:noFill/>
        </p:spPr>
        <p:txBody>
          <a:bodyPr wrap="square" lIns="0" rIns="0" tIns="0" bIns="0" anchor="t">
            <a:spAutoFit/>
          </a:bodyPr>
          <a:lstStyle/>
          <a:p>
            <a:pPr algn="l"/>
            <a:r>
              <a:rPr sz="960" b="0" i="0">
                <a:solidFill>
                  <a:srgbClr val="5B6772"/>
                </a:solidFill>
                <a:latin typeface="Arial"/>
              </a:rPr>
              <a:t>Trusted data, known questions: the reporting and operational core. Batch and replicated integration, the warehouse, real-time feeds where latency matters, standard and embedded reporting.</a:t>
            </a:r>
          </a:p>
        </p:txBody>
      </p:sp>
      <p:sp>
        <p:nvSpPr>
          <p:cNvPr id="11" name="Rectangle 10"/>
          <p:cNvSpPr/>
          <p:nvPr/>
        </p:nvSpPr>
        <p:spPr>
          <a:xfrm>
            <a:off x="1028700" y="3724275"/>
            <a:ext cx="5219700" cy="1628775"/>
          </a:xfrm>
          <a:prstGeom prst="rect">
            <a:avLst/>
          </a:prstGeom>
          <a:solidFill>
            <a:srgbClr val="F6F7F9"/>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200150" y="3857625"/>
            <a:ext cx="4876800" cy="266700"/>
          </a:xfrm>
          <a:prstGeom prst="rect">
            <a:avLst/>
          </a:prstGeom>
          <a:noFill/>
        </p:spPr>
        <p:txBody>
          <a:bodyPr wrap="square" lIns="0" rIns="0" tIns="0" bIns="0" anchor="t">
            <a:spAutoFit/>
          </a:bodyPr>
          <a:lstStyle/>
          <a:p>
            <a:pPr algn="l"/>
            <a:r>
              <a:rPr sz="1425" b="1" i="0">
                <a:solidFill>
                  <a:srgbClr val="051C2C"/>
                </a:solidFill>
                <a:latin typeface="Arial"/>
              </a:rPr>
              <a:t>Discover</a:t>
            </a:r>
          </a:p>
        </p:txBody>
      </p:sp>
      <p:sp>
        <p:nvSpPr>
          <p:cNvPr id="13" name="TextBox 12"/>
          <p:cNvSpPr txBox="1"/>
          <p:nvPr/>
        </p:nvSpPr>
        <p:spPr>
          <a:xfrm>
            <a:off x="1200150" y="4162425"/>
            <a:ext cx="4876800" cy="1095375"/>
          </a:xfrm>
          <a:prstGeom prst="rect">
            <a:avLst/>
          </a:prstGeom>
          <a:noFill/>
        </p:spPr>
        <p:txBody>
          <a:bodyPr wrap="square" lIns="0" rIns="0" tIns="0" bIns="0" anchor="t">
            <a:spAutoFit/>
          </a:bodyPr>
          <a:lstStyle/>
          <a:p>
            <a:pPr algn="l"/>
            <a:r>
              <a:rPr sz="982" b="0" i="0">
                <a:solidFill>
                  <a:srgbClr val="5B6772"/>
                </a:solidFill>
                <a:latin typeface="Arial"/>
              </a:rPr>
              <a:t>New data, open questions: experiments and data science. Raw landing in a lake, self-service preparation, virtualisation for quick prototypes, notebooks and augmented analytics.</a:t>
            </a:r>
          </a:p>
        </p:txBody>
      </p:sp>
      <p:sp>
        <p:nvSpPr>
          <p:cNvPr id="14" name="Rectangle 13"/>
          <p:cNvSpPr/>
          <p:nvPr/>
        </p:nvSpPr>
        <p:spPr>
          <a:xfrm>
            <a:off x="6362700" y="3724275"/>
            <a:ext cx="5219700" cy="1628775"/>
          </a:xfrm>
          <a:prstGeom prst="rect">
            <a:avLst/>
          </a:prstGeom>
          <a:solidFill>
            <a:srgbClr val="EEF2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534150" y="3857625"/>
            <a:ext cx="4876800" cy="266700"/>
          </a:xfrm>
          <a:prstGeom prst="rect">
            <a:avLst/>
          </a:prstGeom>
          <a:noFill/>
        </p:spPr>
        <p:txBody>
          <a:bodyPr wrap="square" lIns="0" rIns="0" tIns="0" bIns="0" anchor="t">
            <a:spAutoFit/>
          </a:bodyPr>
          <a:lstStyle/>
          <a:p>
            <a:pPr algn="l"/>
            <a:r>
              <a:rPr sz="1425" b="1" i="0">
                <a:solidFill>
                  <a:srgbClr val="051C2C"/>
                </a:solidFill>
                <a:latin typeface="Arial"/>
              </a:rPr>
              <a:t>Expand</a:t>
            </a:r>
          </a:p>
        </p:txBody>
      </p:sp>
      <p:sp>
        <p:nvSpPr>
          <p:cNvPr id="16" name="TextBox 15"/>
          <p:cNvSpPr txBox="1"/>
          <p:nvPr/>
        </p:nvSpPr>
        <p:spPr>
          <a:xfrm>
            <a:off x="6534150" y="4162425"/>
            <a:ext cx="4876800" cy="1095375"/>
          </a:xfrm>
          <a:prstGeom prst="rect">
            <a:avLst/>
          </a:prstGeom>
          <a:noFill/>
        </p:spPr>
        <p:txBody>
          <a:bodyPr wrap="square" lIns="0" rIns="0" tIns="0" bIns="0" anchor="t">
            <a:spAutoFit/>
          </a:bodyPr>
          <a:lstStyle/>
          <a:p>
            <a:pPr algn="l"/>
            <a:r>
              <a:rPr sz="975" b="0" i="0">
                <a:solidFill>
                  <a:srgbClr val="5B6772"/>
                </a:solidFill>
                <a:latin typeface="Arial"/>
              </a:rPr>
              <a:t>New data, known questions: adding sources to answer what is already asked. Streaming and new connectors, virtualisation to test value before building, then promotion into the core.</a:t>
            </a:r>
          </a:p>
        </p:txBody>
      </p:sp>
      <p:sp>
        <p:nvSpPr>
          <p:cNvPr id="17" name="Rectangle 16"/>
          <p:cNvSpPr/>
          <p:nvPr/>
        </p:nvSpPr>
        <p:spPr>
          <a:xfrm>
            <a:off x="895350" y="1981200"/>
            <a:ext cx="19050" cy="337185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1028700" y="5448300"/>
            <a:ext cx="10553700" cy="1905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028700" y="5486400"/>
            <a:ext cx="5276850" cy="190500"/>
          </a:xfrm>
          <a:prstGeom prst="rect">
            <a:avLst/>
          </a:prstGeom>
          <a:noFill/>
        </p:spPr>
        <p:txBody>
          <a:bodyPr wrap="square" lIns="0" rIns="0" tIns="0" bIns="0" anchor="t">
            <a:spAutoFit/>
          </a:bodyPr>
          <a:lstStyle/>
          <a:p>
            <a:pPr algn="l"/>
            <a:r>
              <a:rPr sz="900" b="0" i="0">
                <a:solidFill>
                  <a:srgbClr val="5B6772"/>
                </a:solidFill>
                <a:latin typeface="Arial"/>
              </a:rPr>
              <a:t>Question still open</a:t>
            </a:r>
          </a:p>
        </p:txBody>
      </p:sp>
      <p:sp>
        <p:nvSpPr>
          <p:cNvPr id="20" name="TextBox 19"/>
          <p:cNvSpPr txBox="1"/>
          <p:nvPr/>
        </p:nvSpPr>
        <p:spPr>
          <a:xfrm>
            <a:off x="6305550" y="5486400"/>
            <a:ext cx="5276850" cy="190500"/>
          </a:xfrm>
          <a:prstGeom prst="rect">
            <a:avLst/>
          </a:prstGeom>
          <a:noFill/>
        </p:spPr>
        <p:txBody>
          <a:bodyPr wrap="square" lIns="0" rIns="0" tIns="0" bIns="0" anchor="t">
            <a:spAutoFit/>
          </a:bodyPr>
          <a:lstStyle/>
          <a:p>
            <a:pPr algn="r"/>
            <a:r>
              <a:rPr sz="900" b="1" i="0">
                <a:solidFill>
                  <a:srgbClr val="051C2C"/>
                </a:solidFill>
                <a:latin typeface="Arial"/>
              </a:rPr>
              <a:t>Question defined  &gt;</a:t>
            </a:r>
          </a:p>
        </p:txBody>
      </p:sp>
      <p:sp>
        <p:nvSpPr>
          <p:cNvPr id="21" name="TextBox 20"/>
          <p:cNvSpPr txBox="1"/>
          <p:nvPr/>
        </p:nvSpPr>
        <p:spPr>
          <a:xfrm rot="16200000">
            <a:off x="-342900" y="2933700"/>
            <a:ext cx="2095500" cy="190500"/>
          </a:xfrm>
          <a:prstGeom prst="rect">
            <a:avLst/>
          </a:prstGeom>
          <a:noFill/>
        </p:spPr>
        <p:txBody>
          <a:bodyPr wrap="square" lIns="0" rIns="0" tIns="0" bIns="0" anchor="t">
            <a:spAutoFit/>
          </a:bodyPr>
          <a:lstStyle/>
          <a:p>
            <a:pPr algn="r"/>
            <a:r>
              <a:rPr sz="900" b="1" i="0">
                <a:solidFill>
                  <a:srgbClr val="051C2C"/>
                </a:solidFill>
                <a:latin typeface="Arial"/>
              </a:rPr>
              <a:t>Data understood and curated  &gt;</a:t>
            </a:r>
          </a:p>
        </p:txBody>
      </p:sp>
      <p:sp>
        <p:nvSpPr>
          <p:cNvPr id="22" name="TextBox 21"/>
          <p:cNvSpPr txBox="1"/>
          <p:nvPr/>
        </p:nvSpPr>
        <p:spPr>
          <a:xfrm rot="16200000">
            <a:off x="-342900" y="4305300"/>
            <a:ext cx="2095500" cy="190500"/>
          </a:xfrm>
          <a:prstGeom prst="rect">
            <a:avLst/>
          </a:prstGeom>
          <a:noFill/>
        </p:spPr>
        <p:txBody>
          <a:bodyPr wrap="square" lIns="0" rIns="0" tIns="0" bIns="0" anchor="t">
            <a:spAutoFit/>
          </a:bodyPr>
          <a:lstStyle/>
          <a:p>
            <a:pPr algn="l"/>
            <a:r>
              <a:rPr sz="900" b="0" i="0">
                <a:solidFill>
                  <a:srgbClr val="5B6772"/>
                </a:solidFill>
                <a:latin typeface="Arial"/>
              </a:rPr>
              <a:t>Data new or uncurated</a:t>
            </a:r>
          </a:p>
        </p:txBody>
      </p:sp>
      <p:sp>
        <p:nvSpPr>
          <p:cNvPr id="23" name="Rectangle 22"/>
          <p:cNvSpPr/>
          <p:nvPr/>
        </p:nvSpPr>
        <p:spPr>
          <a:xfrm>
            <a:off x="609600" y="5772150"/>
            <a:ext cx="10972800" cy="49530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781050" y="5772150"/>
            <a:ext cx="1047750" cy="495300"/>
          </a:xfrm>
          <a:prstGeom prst="rect">
            <a:avLst/>
          </a:prstGeom>
          <a:noFill/>
        </p:spPr>
        <p:txBody>
          <a:bodyPr wrap="square" lIns="0" rIns="0" tIns="0" bIns="0" anchor="ctr">
            <a:spAutoFit/>
          </a:bodyPr>
          <a:lstStyle/>
          <a:p>
            <a:pPr algn="l"/>
            <a:r>
              <a:rPr sz="900" b="1" i="0">
                <a:solidFill>
                  <a:srgbClr val="8FACFF"/>
                </a:solidFill>
                <a:latin typeface="Arial"/>
              </a:rPr>
              <a:t>SO WHAT</a:t>
            </a:r>
          </a:p>
        </p:txBody>
      </p:sp>
      <p:sp>
        <p:nvSpPr>
          <p:cNvPr id="25" name="TextBox 24"/>
          <p:cNvSpPr txBox="1"/>
          <p:nvPr/>
        </p:nvSpPr>
        <p:spPr>
          <a:xfrm>
            <a:off x="1809750" y="5772150"/>
            <a:ext cx="9582150" cy="495300"/>
          </a:xfrm>
          <a:prstGeom prst="rect">
            <a:avLst/>
          </a:prstGeom>
          <a:noFill/>
        </p:spPr>
        <p:txBody>
          <a:bodyPr wrap="square" lIns="0" rIns="0" tIns="0" bIns="0" anchor="ctr">
            <a:spAutoFit/>
          </a:bodyPr>
          <a:lstStyle/>
          <a:p>
            <a:pPr algn="l"/>
            <a:r>
              <a:rPr sz="1177" b="0" i="0">
                <a:solidFill>
                  <a:srgbClr val="FFFFFF"/>
                </a:solidFill>
                <a:latin typeface="Arial"/>
              </a:rPr>
              <a:t>Do not hold discovery work to run-zone controls, or run-zone work to discovery freedoms; design both, and a path between them.</a:t>
            </a:r>
          </a:p>
        </p:txBody>
      </p:sp>
      <p:sp>
        <p:nvSpPr>
          <p:cNvPr id="26" name="TextBox 25"/>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Architecture and principles Track</a:t>
            </a:r>
          </a:p>
        </p:txBody>
      </p:sp>
      <p:sp>
        <p:nvSpPr>
          <p:cNvPr id="27" name="TextBox 26"/>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7</a:t>
            </a:r>
          </a:p>
        </p:txBody>
      </p:sp>
      <p:sp>
        <p:nvSpPr>
          <p:cNvPr id="28" name="Rectangle 27"/>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ARCHITECTURE AND PRINCIPLES</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Which styles fit each zone</a:t>
            </a:r>
          </a:p>
        </p:txBody>
      </p:sp>
      <p:graphicFrame>
        <p:nvGraphicFramePr>
          <p:cNvPr id="4" name="Table 3"/>
          <p:cNvGraphicFramePr>
            <a:graphicFrameLocks noGrp="1"/>
          </p:cNvGraphicFramePr>
          <p:nvPr/>
        </p:nvGraphicFramePr>
        <p:xfrm>
          <a:off x="609600" y="1504950"/>
          <a:ext cx="10972800" cy="2667000"/>
        </p:xfrm>
        <a:graphic>
          <a:graphicData uri="http://schemas.openxmlformats.org/drawingml/2006/table">
            <a:tbl>
              <a:tblPr firstRow="1" bandRow="1">
                <a:tableStyleId>{5C22544A-7EE6-4342-B048-85BDC9FD1C3A}</a:tableStyleId>
              </a:tblPr>
              <a:tblGrid>
                <a:gridCol w="2743200"/>
                <a:gridCol w="2743200"/>
                <a:gridCol w="2743200"/>
                <a:gridCol w="2743200"/>
              </a:tblGrid>
              <a:tr h="533400">
                <a:tc>
                  <a:txBody>
                    <a:bodyPr wrap="square"/>
                    <a:lstStyle/>
                    <a:p>
                      <a:r>
                        <a:rPr sz="975" b="1" i="0">
                          <a:solidFill>
                            <a:srgbClr val="FFFFFF"/>
                          </a:solidFill>
                          <a:latin typeface="Arial"/>
                        </a:rPr>
                        <a:t>Zone</a:t>
                      </a:r>
                    </a:p>
                  </a:txBody>
                  <a:tcPr marL="95250" marR="95250" marT="38100" marB="38100" anchor="ctr">
                    <a:solidFill>
                      <a:srgbClr val="051C2C"/>
                    </a:solidFill>
                  </a:tcPr>
                </a:tc>
                <a:tc>
                  <a:txBody>
                    <a:bodyPr wrap="square"/>
                    <a:lstStyle/>
                    <a:p>
                      <a:r>
                        <a:rPr sz="975" b="1" i="0">
                          <a:solidFill>
                            <a:srgbClr val="FFFFFF"/>
                          </a:solidFill>
                          <a:latin typeface="Arial"/>
                        </a:rPr>
                        <a:t>Integration</a:t>
                      </a:r>
                    </a:p>
                  </a:txBody>
                  <a:tcPr marL="95250" marR="95250" marT="38100" marB="38100" anchor="ctr">
                    <a:solidFill>
                      <a:srgbClr val="051C2C"/>
                    </a:solidFill>
                  </a:tcPr>
                </a:tc>
                <a:tc>
                  <a:txBody>
                    <a:bodyPr wrap="square"/>
                    <a:lstStyle/>
                    <a:p>
                      <a:r>
                        <a:rPr sz="975" b="1" i="0">
                          <a:solidFill>
                            <a:srgbClr val="FFFFFF"/>
                          </a:solidFill>
                          <a:latin typeface="Arial"/>
                        </a:rPr>
                        <a:t>Storage and management</a:t>
                      </a:r>
                    </a:p>
                  </a:txBody>
                  <a:tcPr marL="95250" marR="95250" marT="38100" marB="38100" anchor="ctr">
                    <a:solidFill>
                      <a:srgbClr val="051C2C"/>
                    </a:solidFill>
                  </a:tcPr>
                </a:tc>
                <a:tc>
                  <a:txBody>
                    <a:bodyPr wrap="square"/>
                    <a:lstStyle/>
                    <a:p>
                      <a:r>
                        <a:rPr sz="975" b="1" i="0">
                          <a:solidFill>
                            <a:srgbClr val="FFFFFF"/>
                          </a:solidFill>
                          <a:latin typeface="Arial"/>
                        </a:rPr>
                        <a:t>Access and analytics</a:t>
                      </a:r>
                    </a:p>
                  </a:txBody>
                  <a:tcPr marL="95250" marR="95250" marT="38100" marB="38100" anchor="ctr">
                    <a:solidFill>
                      <a:srgbClr val="051C2C"/>
                    </a:solidFill>
                  </a:tcPr>
                </a:tc>
              </a:tr>
              <a:tr h="533400">
                <a:tc>
                  <a:txBody>
                    <a:bodyPr wrap="square"/>
                    <a:lstStyle/>
                    <a:p>
                      <a:r>
                        <a:rPr sz="975" b="0" i="0">
                          <a:solidFill>
                            <a:srgbClr val="051C2C"/>
                          </a:solidFill>
                          <a:latin typeface="Arial"/>
                        </a:rPr>
                        <a:t>Run</a:t>
                      </a:r>
                    </a:p>
                  </a:txBody>
                  <a:tcPr marL="95250" marR="95250" marT="38100" marB="38100" anchor="ctr">
                    <a:solidFill>
                      <a:srgbClr val="FFFFFF"/>
                    </a:solidFill>
                  </a:tcPr>
                </a:tc>
                <a:tc>
                  <a:txBody>
                    <a:bodyPr wrap="square"/>
                    <a:lstStyle/>
                    <a:p>
                      <a:r>
                        <a:rPr sz="975" b="0" i="0">
                          <a:solidFill>
                            <a:srgbClr val="051C2C"/>
                          </a:solidFill>
                          <a:latin typeface="Arial"/>
                        </a:rPr>
                        <a:t>Scheduled batch, replication, change capture</a:t>
                      </a:r>
                    </a:p>
                  </a:txBody>
                  <a:tcPr marL="95250" marR="95250" marT="38100" marB="38100" anchor="ctr">
                    <a:solidFill>
                      <a:srgbClr val="FFFFFF"/>
                    </a:solidFill>
                  </a:tcPr>
                </a:tc>
                <a:tc>
                  <a:txBody>
                    <a:bodyPr wrap="square"/>
                    <a:lstStyle/>
                    <a:p>
                      <a:r>
                        <a:rPr sz="975" b="0" i="0">
                          <a:solidFill>
                            <a:srgbClr val="051C2C"/>
                          </a:solidFill>
                          <a:latin typeface="Arial"/>
                        </a:rPr>
                        <a:t>Warehouse, real-time store, master data</a:t>
                      </a:r>
                    </a:p>
                  </a:txBody>
                  <a:tcPr marL="95250" marR="95250" marT="38100" marB="38100" anchor="ctr">
                    <a:solidFill>
                      <a:srgbClr val="FFFFFF"/>
                    </a:solidFill>
                  </a:tcPr>
                </a:tc>
                <a:tc>
                  <a:txBody>
                    <a:bodyPr wrap="square"/>
                    <a:lstStyle/>
                    <a:p>
                      <a:r>
                        <a:rPr sz="975" b="0" i="0">
                          <a:solidFill>
                            <a:srgbClr val="051C2C"/>
                          </a:solidFill>
                          <a:latin typeface="Arial"/>
                        </a:rPr>
                        <a:t>Standard reports, dashboards, embedded analytics</a:t>
                      </a:r>
                    </a:p>
                  </a:txBody>
                  <a:tcPr marL="95250" marR="95250" marT="38100" marB="38100" anchor="ctr">
                    <a:solidFill>
                      <a:srgbClr val="FFFFFF"/>
                    </a:solidFill>
                  </a:tcPr>
                </a:tc>
              </a:tr>
              <a:tr h="533400">
                <a:tc>
                  <a:txBody>
                    <a:bodyPr wrap="square"/>
                    <a:lstStyle/>
                    <a:p>
                      <a:r>
                        <a:rPr sz="975" b="0" i="0">
                          <a:solidFill>
                            <a:srgbClr val="051C2C"/>
                          </a:solidFill>
                          <a:latin typeface="Arial"/>
                        </a:rPr>
                        <a:t>Explain</a:t>
                      </a:r>
                    </a:p>
                  </a:txBody>
                  <a:tcPr marL="95250" marR="95250" marT="38100" marB="38100" anchor="ctr">
                    <a:solidFill>
                      <a:srgbClr val="F6F7F9"/>
                    </a:solidFill>
                  </a:tcPr>
                </a:tc>
                <a:tc>
                  <a:txBody>
                    <a:bodyPr wrap="square"/>
                    <a:lstStyle/>
                    <a:p>
                      <a:r>
                        <a:rPr sz="975" b="0" i="0">
                          <a:solidFill>
                            <a:srgbClr val="051C2C"/>
                          </a:solidFill>
                          <a:latin typeface="Arial"/>
                        </a:rPr>
                        <a:t>Virtual views over curated data, governed preparation</a:t>
                      </a:r>
                    </a:p>
                  </a:txBody>
                  <a:tcPr marL="95250" marR="95250" marT="38100" marB="38100" anchor="ctr">
                    <a:solidFill>
                      <a:srgbClr val="F6F7F9"/>
                    </a:solidFill>
                  </a:tcPr>
                </a:tc>
                <a:tc>
                  <a:txBody>
                    <a:bodyPr wrap="square"/>
                    <a:lstStyle/>
                    <a:p>
                      <a:r>
                        <a:rPr sz="975" b="0" i="0">
                          <a:solidFill>
                            <a:srgbClr val="051C2C"/>
                          </a:solidFill>
                          <a:latin typeface="Arial"/>
                        </a:rPr>
                        <a:t>Warehouse plus semantic layer</a:t>
                      </a:r>
                    </a:p>
                  </a:txBody>
                  <a:tcPr marL="95250" marR="95250" marT="38100" marB="38100" anchor="ctr">
                    <a:solidFill>
                      <a:srgbClr val="F6F7F9"/>
                    </a:solidFill>
                  </a:tcPr>
                </a:tc>
                <a:tc>
                  <a:txBody>
                    <a:bodyPr wrap="square"/>
                    <a:lstStyle/>
                    <a:p>
                      <a:r>
                        <a:rPr sz="975" b="0" i="0">
                          <a:solidFill>
                            <a:srgbClr val="051C2C"/>
                          </a:solidFill>
                          <a:latin typeface="Arial"/>
                        </a:rPr>
                        <a:t>Visual exploration, natural-language query</a:t>
                      </a:r>
                    </a:p>
                  </a:txBody>
                  <a:tcPr marL="95250" marR="95250" marT="38100" marB="38100" anchor="ctr">
                    <a:solidFill>
                      <a:srgbClr val="F6F7F9"/>
                    </a:solidFill>
                  </a:tcPr>
                </a:tc>
              </a:tr>
              <a:tr h="533400">
                <a:tc>
                  <a:txBody>
                    <a:bodyPr wrap="square"/>
                    <a:lstStyle/>
                    <a:p>
                      <a:r>
                        <a:rPr sz="975" b="0" i="0">
                          <a:solidFill>
                            <a:srgbClr val="051C2C"/>
                          </a:solidFill>
                          <a:latin typeface="Arial"/>
                        </a:rPr>
                        <a:t>Expand</a:t>
                      </a:r>
                    </a:p>
                  </a:txBody>
                  <a:tcPr marL="95250" marR="95250" marT="38100" marB="38100" anchor="ctr">
                    <a:solidFill>
                      <a:srgbClr val="FFFFFF"/>
                    </a:solidFill>
                  </a:tcPr>
                </a:tc>
                <a:tc>
                  <a:txBody>
                    <a:bodyPr wrap="square"/>
                    <a:lstStyle/>
                    <a:p>
                      <a:r>
                        <a:rPr sz="975" b="0" i="0">
                          <a:solidFill>
                            <a:srgbClr val="051C2C"/>
                          </a:solidFill>
                          <a:latin typeface="Arial"/>
                        </a:rPr>
                        <a:t>New connectors, streaming, virtualisation to test value</a:t>
                      </a:r>
                    </a:p>
                  </a:txBody>
                  <a:tcPr marL="95250" marR="95250" marT="38100" marB="38100" anchor="ctr">
                    <a:solidFill>
                      <a:srgbClr val="FFFFFF"/>
                    </a:solidFill>
                  </a:tcPr>
                </a:tc>
                <a:tc>
                  <a:txBody>
                    <a:bodyPr wrap="square"/>
                    <a:lstStyle/>
                    <a:p>
                      <a:r>
                        <a:rPr sz="975" b="0" i="0">
                          <a:solidFill>
                            <a:srgbClr val="051C2C"/>
                          </a:solidFill>
                          <a:latin typeface="Arial"/>
                        </a:rPr>
                        <a:t>Staging area, then promotion to the core</a:t>
                      </a:r>
                    </a:p>
                  </a:txBody>
                  <a:tcPr marL="95250" marR="95250" marT="38100" marB="38100" anchor="ctr">
                    <a:solidFill>
                      <a:srgbClr val="FFFFFF"/>
                    </a:solidFill>
                  </a:tcPr>
                </a:tc>
                <a:tc>
                  <a:txBody>
                    <a:bodyPr wrap="square"/>
                    <a:lstStyle/>
                    <a:p>
                      <a:r>
                        <a:rPr sz="975" b="0" i="0">
                          <a:solidFill>
                            <a:srgbClr val="051C2C"/>
                          </a:solidFill>
                          <a:latin typeface="Arial"/>
                        </a:rPr>
                        <a:t>Prototype reports, then the standard set</a:t>
                      </a:r>
                    </a:p>
                  </a:txBody>
                  <a:tcPr marL="95250" marR="95250" marT="38100" marB="38100" anchor="ctr">
                    <a:solidFill>
                      <a:srgbClr val="FFFFFF"/>
                    </a:solidFill>
                  </a:tcPr>
                </a:tc>
              </a:tr>
              <a:tr h="533400">
                <a:tc>
                  <a:txBody>
                    <a:bodyPr wrap="square"/>
                    <a:lstStyle/>
                    <a:p>
                      <a:r>
                        <a:rPr sz="975" b="0" i="0">
                          <a:solidFill>
                            <a:srgbClr val="051C2C"/>
                          </a:solidFill>
                          <a:latin typeface="Arial"/>
                        </a:rPr>
                        <a:t>Discover</a:t>
                      </a:r>
                    </a:p>
                  </a:txBody>
                  <a:tcPr marL="95250" marR="95250" marT="38100" marB="38100" anchor="ctr">
                    <a:solidFill>
                      <a:srgbClr val="F6F7F9"/>
                    </a:solidFill>
                  </a:tcPr>
                </a:tc>
                <a:tc>
                  <a:txBody>
                    <a:bodyPr wrap="square"/>
                    <a:lstStyle/>
                    <a:p>
                      <a:r>
                        <a:rPr sz="975" b="0" i="0">
                          <a:solidFill>
                            <a:srgbClr val="051C2C"/>
                          </a:solidFill>
                          <a:latin typeface="Arial"/>
                        </a:rPr>
                        <a:t>Self-service preparation, raw ingestion</a:t>
                      </a:r>
                    </a:p>
                  </a:txBody>
                  <a:tcPr marL="95250" marR="95250" marT="38100" marB="38100" anchor="ctr">
                    <a:solidFill>
                      <a:srgbClr val="F6F7F9"/>
                    </a:solidFill>
                  </a:tcPr>
                </a:tc>
                <a:tc>
                  <a:txBody>
                    <a:bodyPr wrap="square"/>
                    <a:lstStyle/>
                    <a:p>
                      <a:r>
                        <a:rPr sz="975" b="0" i="0">
                          <a:solidFill>
                            <a:srgbClr val="051C2C"/>
                          </a:solidFill>
                          <a:latin typeface="Arial"/>
                        </a:rPr>
                        <a:t>Lake or lakehouse sandbox</a:t>
                      </a:r>
                    </a:p>
                  </a:txBody>
                  <a:tcPr marL="95250" marR="95250" marT="38100" marB="38100" anchor="ctr">
                    <a:solidFill>
                      <a:srgbClr val="F6F7F9"/>
                    </a:solidFill>
                  </a:tcPr>
                </a:tc>
                <a:tc>
                  <a:txBody>
                    <a:bodyPr wrap="square"/>
                    <a:lstStyle/>
                    <a:p>
                      <a:r>
                        <a:rPr sz="975" b="0" i="0">
                          <a:solidFill>
                            <a:srgbClr val="051C2C"/>
                          </a:solidFill>
                          <a:latin typeface="Arial"/>
                        </a:rPr>
                        <a:t>Notebooks, augmented analytics, model training</a:t>
                      </a:r>
                    </a:p>
                  </a:txBody>
                  <a:tcPr marL="95250" marR="95250" marT="38100" marB="38100" anchor="ctr">
                    <a:solidFill>
                      <a:srgbClr val="F6F7F9"/>
                    </a:solidFill>
                  </a:tcPr>
                </a:tc>
              </a:tr>
            </a:tbl>
          </a:graphicData>
        </a:graphic>
      </p:graphicFrame>
      <p:sp>
        <p:nvSpPr>
          <p:cNvPr id="5" name="Rectangle 4"/>
          <p:cNvSpPr/>
          <p:nvPr/>
        </p:nvSpPr>
        <p:spPr>
          <a:xfrm>
            <a:off x="609600" y="5772150"/>
            <a:ext cx="10972800" cy="49530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81050" y="5772150"/>
            <a:ext cx="1047750" cy="495300"/>
          </a:xfrm>
          <a:prstGeom prst="rect">
            <a:avLst/>
          </a:prstGeom>
          <a:noFill/>
        </p:spPr>
        <p:txBody>
          <a:bodyPr wrap="square" lIns="0" rIns="0" tIns="0" bIns="0" anchor="ctr">
            <a:spAutoFit/>
          </a:bodyPr>
          <a:lstStyle/>
          <a:p>
            <a:pPr algn="l"/>
            <a:r>
              <a:rPr sz="900" b="1" i="0">
                <a:solidFill>
                  <a:srgbClr val="8FACFF"/>
                </a:solidFill>
                <a:latin typeface="Arial"/>
              </a:rPr>
              <a:t>SO WHAT</a:t>
            </a:r>
          </a:p>
        </p:txBody>
      </p:sp>
      <p:sp>
        <p:nvSpPr>
          <p:cNvPr id="7" name="TextBox 6"/>
          <p:cNvSpPr txBox="1"/>
          <p:nvPr/>
        </p:nvSpPr>
        <p:spPr>
          <a:xfrm>
            <a:off x="1809750" y="5772150"/>
            <a:ext cx="9582150" cy="495300"/>
          </a:xfrm>
          <a:prstGeom prst="rect">
            <a:avLst/>
          </a:prstGeom>
          <a:noFill/>
        </p:spPr>
        <p:txBody>
          <a:bodyPr wrap="square" lIns="0" rIns="0" tIns="0" bIns="0" anchor="ctr">
            <a:spAutoFit/>
          </a:bodyPr>
          <a:lstStyle/>
          <a:p>
            <a:pPr algn="l"/>
            <a:r>
              <a:rPr sz="1200" b="0" i="0">
                <a:solidFill>
                  <a:srgbClr val="FFFFFF"/>
                </a:solidFill>
                <a:latin typeface="Arial"/>
              </a:rPr>
              <a:t>Most estates need all four zones; the strategy decides how much of each, and who may move work between them.</a:t>
            </a:r>
          </a:p>
        </p:txBody>
      </p:sp>
      <p:sp>
        <p:nvSpPr>
          <p:cNvPr id="8" name="TextBox 7"/>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Architecture and principles Track</a:t>
            </a:r>
          </a:p>
        </p:txBody>
      </p:sp>
      <p:sp>
        <p:nvSpPr>
          <p:cNvPr id="9" name="TextBox 8"/>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8</a:t>
            </a:r>
          </a:p>
        </p:txBody>
      </p:sp>
      <p:sp>
        <p:nvSpPr>
          <p:cNvPr id="10" name="Rectangle 9"/>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ARCHITECTURE AND PRINCIPLES</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The path from discovery to the core</a:t>
            </a:r>
          </a:p>
        </p:txBody>
      </p:sp>
      <p:sp>
        <p:nvSpPr>
          <p:cNvPr id="4" name="TextBox 3"/>
          <p:cNvSpPr txBox="1"/>
          <p:nvPr/>
        </p:nvSpPr>
        <p:spPr>
          <a:xfrm>
            <a:off x="609600" y="1371600"/>
            <a:ext cx="10287000" cy="457200"/>
          </a:xfrm>
          <a:prstGeom prst="rect">
            <a:avLst/>
          </a:prstGeom>
          <a:noFill/>
        </p:spPr>
        <p:txBody>
          <a:bodyPr wrap="square" lIns="0" rIns="0" tIns="0" bIns="0" anchor="t">
            <a:spAutoFit/>
          </a:bodyPr>
          <a:lstStyle/>
          <a:p>
            <a:pPr algn="l"/>
            <a:r>
              <a:rPr sz="1275" b="0" i="0">
                <a:solidFill>
                  <a:srgbClr val="5B6772"/>
                </a:solidFill>
                <a:latin typeface="Arial"/>
              </a:rPr>
              <a:t>Work moves zone to zone as it proves its worth; each move has an entry test.</a:t>
            </a:r>
          </a:p>
        </p:txBody>
      </p:sp>
      <p:sp>
        <p:nvSpPr>
          <p:cNvPr id="5" name="Rectangle 4"/>
          <p:cNvSpPr/>
          <p:nvPr/>
        </p:nvSpPr>
        <p:spPr>
          <a:xfrm>
            <a:off x="609600" y="2476500"/>
            <a:ext cx="2643187" cy="2857500"/>
          </a:xfrm>
          <a:prstGeom prst="rect">
            <a:avLst/>
          </a:prstGeom>
          <a:solidFill>
            <a:srgbClr val="EEF2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762000" y="2647950"/>
            <a:ext cx="381000" cy="381000"/>
          </a:xfrm>
          <a:prstGeom prst="ellipse">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62000" y="2724150"/>
            <a:ext cx="381000" cy="228600"/>
          </a:xfrm>
          <a:prstGeom prst="rect">
            <a:avLst/>
          </a:prstGeom>
          <a:noFill/>
        </p:spPr>
        <p:txBody>
          <a:bodyPr wrap="square" lIns="0" rIns="0" tIns="0" bIns="0" anchor="t">
            <a:spAutoFit/>
          </a:bodyPr>
          <a:lstStyle/>
          <a:p>
            <a:pPr algn="ctr"/>
            <a:r>
              <a:rPr sz="1275" b="1" i="0">
                <a:solidFill>
                  <a:srgbClr val="FFFFFF"/>
                </a:solidFill>
                <a:latin typeface="Arial"/>
              </a:rPr>
              <a:t>1</a:t>
            </a:r>
          </a:p>
        </p:txBody>
      </p:sp>
      <p:sp>
        <p:nvSpPr>
          <p:cNvPr id="8" name="TextBox 7"/>
          <p:cNvSpPr txBox="1"/>
          <p:nvPr/>
        </p:nvSpPr>
        <p:spPr>
          <a:xfrm>
            <a:off x="762000" y="3200400"/>
            <a:ext cx="2338387" cy="571500"/>
          </a:xfrm>
          <a:prstGeom prst="rect">
            <a:avLst/>
          </a:prstGeom>
          <a:noFill/>
        </p:spPr>
        <p:txBody>
          <a:bodyPr wrap="square" lIns="0" rIns="0" tIns="0" bIns="0" anchor="t">
            <a:spAutoFit/>
          </a:bodyPr>
          <a:lstStyle/>
          <a:p>
            <a:pPr algn="l"/>
            <a:r>
              <a:rPr sz="1425" b="1" i="0">
                <a:solidFill>
                  <a:srgbClr val="051C2C"/>
                </a:solidFill>
                <a:latin typeface="Arial"/>
              </a:rPr>
              <a:t>Prove it in Discover</a:t>
            </a:r>
          </a:p>
        </p:txBody>
      </p:sp>
      <p:sp>
        <p:nvSpPr>
          <p:cNvPr id="9" name="TextBox 8"/>
          <p:cNvSpPr txBox="1"/>
          <p:nvPr/>
        </p:nvSpPr>
        <p:spPr>
          <a:xfrm>
            <a:off x="762000" y="3810000"/>
            <a:ext cx="2338387" cy="1428750"/>
          </a:xfrm>
          <a:prstGeom prst="rect">
            <a:avLst/>
          </a:prstGeom>
          <a:noFill/>
        </p:spPr>
        <p:txBody>
          <a:bodyPr wrap="square" lIns="0" rIns="0" tIns="0" bIns="0" anchor="t">
            <a:spAutoFit/>
          </a:bodyPr>
          <a:lstStyle/>
          <a:p>
            <a:pPr algn="l"/>
            <a:r>
              <a:rPr sz="1200" b="0" i="0">
                <a:solidFill>
                  <a:srgbClr val="5B6772"/>
                </a:solidFill>
                <a:latin typeface="Arial"/>
              </a:rPr>
              <a:t>A hypothesis, a sandbox, a time box and a business sponsor.</a:t>
            </a:r>
          </a:p>
        </p:txBody>
      </p:sp>
      <p:sp>
        <p:nvSpPr>
          <p:cNvPr id="10" name="Right Arrow 9"/>
          <p:cNvSpPr/>
          <p:nvPr/>
        </p:nvSpPr>
        <p:spPr>
          <a:xfrm>
            <a:off x="3262312" y="3810000"/>
            <a:ext cx="114300" cy="171450"/>
          </a:xfrm>
          <a:prstGeom prst="rightArrow">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3386137" y="2476500"/>
            <a:ext cx="2643187" cy="28575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3538537" y="2647950"/>
            <a:ext cx="381000" cy="381000"/>
          </a:xfrm>
          <a:prstGeom prst="ellipse">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538537" y="2724150"/>
            <a:ext cx="381000" cy="228600"/>
          </a:xfrm>
          <a:prstGeom prst="rect">
            <a:avLst/>
          </a:prstGeom>
          <a:noFill/>
        </p:spPr>
        <p:txBody>
          <a:bodyPr wrap="square" lIns="0" rIns="0" tIns="0" bIns="0" anchor="t">
            <a:spAutoFit/>
          </a:bodyPr>
          <a:lstStyle/>
          <a:p>
            <a:pPr algn="ctr"/>
            <a:r>
              <a:rPr sz="1275" b="1" i="0">
                <a:solidFill>
                  <a:srgbClr val="FFFFFF"/>
                </a:solidFill>
                <a:latin typeface="Arial"/>
              </a:rPr>
              <a:t>2</a:t>
            </a:r>
          </a:p>
        </p:txBody>
      </p:sp>
      <p:sp>
        <p:nvSpPr>
          <p:cNvPr id="14" name="TextBox 13"/>
          <p:cNvSpPr txBox="1"/>
          <p:nvPr/>
        </p:nvSpPr>
        <p:spPr>
          <a:xfrm>
            <a:off x="3538537" y="3200400"/>
            <a:ext cx="2338387" cy="571500"/>
          </a:xfrm>
          <a:prstGeom prst="rect">
            <a:avLst/>
          </a:prstGeom>
          <a:noFill/>
        </p:spPr>
        <p:txBody>
          <a:bodyPr wrap="square" lIns="0" rIns="0" tIns="0" bIns="0" anchor="t">
            <a:spAutoFit/>
          </a:bodyPr>
          <a:lstStyle/>
          <a:p>
            <a:pPr algn="l"/>
            <a:r>
              <a:rPr sz="1425" b="1" i="0">
                <a:solidFill>
                  <a:srgbClr val="051C2C"/>
                </a:solidFill>
                <a:latin typeface="Arial"/>
              </a:rPr>
              <a:t>Promote to Expand</a:t>
            </a:r>
          </a:p>
        </p:txBody>
      </p:sp>
      <p:sp>
        <p:nvSpPr>
          <p:cNvPr id="15" name="TextBox 14"/>
          <p:cNvSpPr txBox="1"/>
          <p:nvPr/>
        </p:nvSpPr>
        <p:spPr>
          <a:xfrm>
            <a:off x="3538537" y="3810000"/>
            <a:ext cx="2338387" cy="1428750"/>
          </a:xfrm>
          <a:prstGeom prst="rect">
            <a:avLst/>
          </a:prstGeom>
          <a:noFill/>
        </p:spPr>
        <p:txBody>
          <a:bodyPr wrap="square" lIns="0" rIns="0" tIns="0" bIns="0" anchor="t">
            <a:spAutoFit/>
          </a:bodyPr>
          <a:lstStyle/>
          <a:p>
            <a:pPr algn="l"/>
            <a:r>
              <a:rPr sz="1177" b="0" i="0">
                <a:solidFill>
                  <a:srgbClr val="5B6772"/>
                </a:solidFill>
                <a:latin typeface="Arial"/>
              </a:rPr>
              <a:t>The value is shown and the sources are named, with owners and a first quality check.</a:t>
            </a:r>
          </a:p>
        </p:txBody>
      </p:sp>
      <p:sp>
        <p:nvSpPr>
          <p:cNvPr id="16" name="Right Arrow 15"/>
          <p:cNvSpPr/>
          <p:nvPr/>
        </p:nvSpPr>
        <p:spPr>
          <a:xfrm>
            <a:off x="6038850" y="3810000"/>
            <a:ext cx="114300" cy="171450"/>
          </a:xfrm>
          <a:prstGeom prst="rightArrow">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6162675" y="2476500"/>
            <a:ext cx="2643187" cy="2857500"/>
          </a:xfrm>
          <a:prstGeom prst="rect">
            <a:avLst/>
          </a:prstGeom>
          <a:solidFill>
            <a:srgbClr val="EEF2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Oval 17"/>
          <p:cNvSpPr/>
          <p:nvPr/>
        </p:nvSpPr>
        <p:spPr>
          <a:xfrm>
            <a:off x="6315075" y="2647950"/>
            <a:ext cx="381000" cy="381000"/>
          </a:xfrm>
          <a:prstGeom prst="ellipse">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315075" y="2724150"/>
            <a:ext cx="381000" cy="228600"/>
          </a:xfrm>
          <a:prstGeom prst="rect">
            <a:avLst/>
          </a:prstGeom>
          <a:noFill/>
        </p:spPr>
        <p:txBody>
          <a:bodyPr wrap="square" lIns="0" rIns="0" tIns="0" bIns="0" anchor="t">
            <a:spAutoFit/>
          </a:bodyPr>
          <a:lstStyle/>
          <a:p>
            <a:pPr algn="ctr"/>
            <a:r>
              <a:rPr sz="1275" b="1" i="0">
                <a:solidFill>
                  <a:srgbClr val="FFFFFF"/>
                </a:solidFill>
                <a:latin typeface="Arial"/>
              </a:rPr>
              <a:t>3</a:t>
            </a:r>
          </a:p>
        </p:txBody>
      </p:sp>
      <p:sp>
        <p:nvSpPr>
          <p:cNvPr id="20" name="TextBox 19"/>
          <p:cNvSpPr txBox="1"/>
          <p:nvPr/>
        </p:nvSpPr>
        <p:spPr>
          <a:xfrm>
            <a:off x="6315075" y="3200400"/>
            <a:ext cx="2338387" cy="571500"/>
          </a:xfrm>
          <a:prstGeom prst="rect">
            <a:avLst/>
          </a:prstGeom>
          <a:noFill/>
        </p:spPr>
        <p:txBody>
          <a:bodyPr wrap="square" lIns="0" rIns="0" tIns="0" bIns="0" anchor="t">
            <a:spAutoFit/>
          </a:bodyPr>
          <a:lstStyle/>
          <a:p>
            <a:pPr algn="l"/>
            <a:r>
              <a:rPr sz="1425" b="1" i="0">
                <a:solidFill>
                  <a:srgbClr val="051C2C"/>
                </a:solidFill>
                <a:latin typeface="Arial"/>
              </a:rPr>
              <a:t>Certify into Run</a:t>
            </a:r>
          </a:p>
        </p:txBody>
      </p:sp>
      <p:sp>
        <p:nvSpPr>
          <p:cNvPr id="21" name="TextBox 20"/>
          <p:cNvSpPr txBox="1"/>
          <p:nvPr/>
        </p:nvSpPr>
        <p:spPr>
          <a:xfrm>
            <a:off x="6315075" y="3810000"/>
            <a:ext cx="2338387" cy="1428750"/>
          </a:xfrm>
          <a:prstGeom prst="rect">
            <a:avLst/>
          </a:prstGeom>
          <a:noFill/>
        </p:spPr>
        <p:txBody>
          <a:bodyPr wrap="square" lIns="0" rIns="0" tIns="0" bIns="0" anchor="t">
            <a:spAutoFit/>
          </a:bodyPr>
          <a:lstStyle/>
          <a:p>
            <a:pPr algn="l"/>
            <a:r>
              <a:rPr sz="1139" b="0" i="0">
                <a:solidFill>
                  <a:srgbClr val="5B6772"/>
                </a:solidFill>
                <a:latin typeface="Arial"/>
              </a:rPr>
              <a:t>Definitions in the glossary, lineage captured, quality rules live and a service level agreed.</a:t>
            </a:r>
          </a:p>
        </p:txBody>
      </p:sp>
      <p:sp>
        <p:nvSpPr>
          <p:cNvPr id="22" name="Right Arrow 21"/>
          <p:cNvSpPr/>
          <p:nvPr/>
        </p:nvSpPr>
        <p:spPr>
          <a:xfrm>
            <a:off x="8815387" y="3810000"/>
            <a:ext cx="114300" cy="171450"/>
          </a:xfrm>
          <a:prstGeom prst="rightArrow">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8939212" y="2476500"/>
            <a:ext cx="2643187" cy="28575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Oval 23"/>
          <p:cNvSpPr/>
          <p:nvPr/>
        </p:nvSpPr>
        <p:spPr>
          <a:xfrm>
            <a:off x="9091612" y="2647950"/>
            <a:ext cx="381000" cy="381000"/>
          </a:xfrm>
          <a:prstGeom prst="ellipse">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9091612" y="2724150"/>
            <a:ext cx="381000" cy="228600"/>
          </a:xfrm>
          <a:prstGeom prst="rect">
            <a:avLst/>
          </a:prstGeom>
          <a:noFill/>
        </p:spPr>
        <p:txBody>
          <a:bodyPr wrap="square" lIns="0" rIns="0" tIns="0" bIns="0" anchor="t">
            <a:spAutoFit/>
          </a:bodyPr>
          <a:lstStyle/>
          <a:p>
            <a:pPr algn="ctr"/>
            <a:r>
              <a:rPr sz="1275" b="1" i="0">
                <a:solidFill>
                  <a:srgbClr val="FFFFFF"/>
                </a:solidFill>
                <a:latin typeface="Arial"/>
              </a:rPr>
              <a:t>4</a:t>
            </a:r>
          </a:p>
        </p:txBody>
      </p:sp>
      <p:sp>
        <p:nvSpPr>
          <p:cNvPr id="26" name="TextBox 25"/>
          <p:cNvSpPr txBox="1"/>
          <p:nvPr/>
        </p:nvSpPr>
        <p:spPr>
          <a:xfrm>
            <a:off x="9091612" y="3200400"/>
            <a:ext cx="2338387" cy="571500"/>
          </a:xfrm>
          <a:prstGeom prst="rect">
            <a:avLst/>
          </a:prstGeom>
          <a:noFill/>
        </p:spPr>
        <p:txBody>
          <a:bodyPr wrap="square" lIns="0" rIns="0" tIns="0" bIns="0" anchor="t">
            <a:spAutoFit/>
          </a:bodyPr>
          <a:lstStyle/>
          <a:p>
            <a:pPr algn="l"/>
            <a:r>
              <a:rPr sz="1425" b="1" i="0">
                <a:solidFill>
                  <a:srgbClr val="051C2C"/>
                </a:solidFill>
                <a:latin typeface="Arial"/>
              </a:rPr>
              <a:t>Retire what is not used</a:t>
            </a:r>
          </a:p>
        </p:txBody>
      </p:sp>
      <p:sp>
        <p:nvSpPr>
          <p:cNvPr id="27" name="TextBox 26"/>
          <p:cNvSpPr txBox="1"/>
          <p:nvPr/>
        </p:nvSpPr>
        <p:spPr>
          <a:xfrm>
            <a:off x="9091612" y="3810000"/>
            <a:ext cx="2338387" cy="1428750"/>
          </a:xfrm>
          <a:prstGeom prst="rect">
            <a:avLst/>
          </a:prstGeom>
          <a:noFill/>
        </p:spPr>
        <p:txBody>
          <a:bodyPr wrap="square" lIns="0" rIns="0" tIns="0" bIns="0" anchor="t">
            <a:spAutoFit/>
          </a:bodyPr>
          <a:lstStyle/>
          <a:p>
            <a:pPr algn="l"/>
            <a:r>
              <a:rPr sz="1200" b="0" i="0">
                <a:solidFill>
                  <a:srgbClr val="5B6772"/>
                </a:solidFill>
                <a:latin typeface="Arial"/>
              </a:rPr>
              <a:t>Reports, pipelines and copies with no recent use are switched off on a schedule.</a:t>
            </a:r>
          </a:p>
        </p:txBody>
      </p:sp>
      <p:sp>
        <p:nvSpPr>
          <p:cNvPr id="28" name="TextBox 27"/>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Architecture and principles Track</a:t>
            </a:r>
          </a:p>
        </p:txBody>
      </p:sp>
      <p:sp>
        <p:nvSpPr>
          <p:cNvPr id="29" name="TextBox 28"/>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9</a:t>
            </a:r>
          </a:p>
        </p:txBody>
      </p:sp>
      <p:sp>
        <p:nvSpPr>
          <p:cNvPr id="30" name="Rectangle 29"/>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ARCHITECTURE AND PRINCIPLES</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Target-state architecture checklist</a:t>
            </a:r>
          </a:p>
        </p:txBody>
      </p:sp>
      <p:sp>
        <p:nvSpPr>
          <p:cNvPr id="4" name="TextBox 3"/>
          <p:cNvSpPr txBox="1"/>
          <p:nvPr/>
        </p:nvSpPr>
        <p:spPr>
          <a:xfrm>
            <a:off x="609600" y="1371600"/>
            <a:ext cx="10287000" cy="457200"/>
          </a:xfrm>
          <a:prstGeom prst="rect">
            <a:avLst/>
          </a:prstGeom>
          <a:noFill/>
        </p:spPr>
        <p:txBody>
          <a:bodyPr wrap="square" lIns="0" rIns="0" tIns="0" bIns="0" anchor="t">
            <a:spAutoFit/>
          </a:bodyPr>
          <a:lstStyle/>
          <a:p>
            <a:pPr algn="l"/>
            <a:r>
              <a:rPr sz="1275" b="0" i="0">
                <a:solidFill>
                  <a:srgbClr val="5B6772"/>
                </a:solidFill>
                <a:latin typeface="Arial"/>
              </a:rPr>
              <a:t>A one-page target state must answer each of these.</a:t>
            </a:r>
          </a:p>
        </p:txBody>
      </p:sp>
      <p:graphicFrame>
        <p:nvGraphicFramePr>
          <p:cNvPr id="5" name="Table 4"/>
          <p:cNvGraphicFramePr>
            <a:graphicFrameLocks noGrp="1"/>
          </p:cNvGraphicFramePr>
          <p:nvPr/>
        </p:nvGraphicFramePr>
        <p:xfrm>
          <a:off x="609600" y="1828800"/>
          <a:ext cx="10972800" cy="4362444"/>
        </p:xfrm>
        <a:graphic>
          <a:graphicData uri="http://schemas.openxmlformats.org/drawingml/2006/table">
            <a:tbl>
              <a:tblPr firstRow="1" bandRow="1">
                <a:tableStyleId>{5C22544A-7EE6-4342-B048-85BDC9FD1C3A}</a:tableStyleId>
              </a:tblPr>
              <a:tblGrid>
                <a:gridCol w="3657600"/>
                <a:gridCol w="3657600"/>
                <a:gridCol w="3657600"/>
              </a:tblGrid>
              <a:tr h="484716">
                <a:tc>
                  <a:txBody>
                    <a:bodyPr wrap="square"/>
                    <a:lstStyle/>
                    <a:p>
                      <a:r>
                        <a:rPr sz="975" b="1" i="0">
                          <a:solidFill>
                            <a:srgbClr val="FFFFFF"/>
                          </a:solidFill>
                          <a:latin typeface="Arial"/>
                        </a:rPr>
                        <a:t>Area</a:t>
                      </a:r>
                    </a:p>
                  </a:txBody>
                  <a:tcPr marL="95250" marR="95250" marT="38100" marB="38100" anchor="ctr">
                    <a:solidFill>
                      <a:srgbClr val="051C2C"/>
                    </a:solidFill>
                  </a:tcPr>
                </a:tc>
                <a:tc>
                  <a:txBody>
                    <a:bodyPr wrap="square"/>
                    <a:lstStyle/>
                    <a:p>
                      <a:r>
                        <a:rPr sz="975" b="1" i="0">
                          <a:solidFill>
                            <a:srgbClr val="FFFFFF"/>
                          </a:solidFill>
                          <a:latin typeface="Arial"/>
                        </a:rPr>
                        <a:t>What to capture</a:t>
                      </a:r>
                    </a:p>
                  </a:txBody>
                  <a:tcPr marL="95250" marR="95250" marT="38100" marB="38100" anchor="ctr">
                    <a:solidFill>
                      <a:srgbClr val="051C2C"/>
                    </a:solidFill>
                  </a:tcPr>
                </a:tc>
                <a:tc>
                  <a:txBody>
                    <a:bodyPr wrap="square"/>
                    <a:lstStyle/>
                    <a:p>
                      <a:r>
                        <a:rPr sz="975" b="1" i="0">
                          <a:solidFill>
                            <a:srgbClr val="FFFFFF"/>
                          </a:solidFill>
                          <a:latin typeface="Arial"/>
                        </a:rPr>
                        <a:t>Test of done</a:t>
                      </a:r>
                    </a:p>
                  </a:txBody>
                  <a:tcPr marL="95250" marR="95250" marT="38100" marB="38100" anchor="ctr">
                    <a:solidFill>
                      <a:srgbClr val="051C2C"/>
                    </a:solidFill>
                  </a:tcPr>
                </a:tc>
              </a:tr>
              <a:tr h="484716">
                <a:tc>
                  <a:txBody>
                    <a:bodyPr wrap="square"/>
                    <a:lstStyle/>
                    <a:p>
                      <a:r>
                        <a:rPr sz="975" b="0" i="0">
                          <a:solidFill>
                            <a:srgbClr val="051C2C"/>
                          </a:solidFill>
                          <a:latin typeface="Arial"/>
                        </a:rPr>
                        <a:t>Sources</a:t>
                      </a:r>
                    </a:p>
                  </a:txBody>
                  <a:tcPr marL="95250" marR="95250" marT="38100" marB="38100" anchor="ctr">
                    <a:solidFill>
                      <a:srgbClr val="FFFFFF"/>
                    </a:solidFill>
                  </a:tcPr>
                </a:tc>
                <a:tc>
                  <a:txBody>
                    <a:bodyPr wrap="square"/>
                    <a:lstStyle/>
                    <a:p>
                      <a:r>
                        <a:rPr sz="975" b="0" i="0">
                          <a:solidFill>
                            <a:srgbClr val="051C2C"/>
                          </a:solidFill>
                          <a:latin typeface="Arial"/>
                        </a:rPr>
                        <a:t>Internal systems by domain, and external data with its licence terms</a:t>
                      </a:r>
                    </a:p>
                  </a:txBody>
                  <a:tcPr marL="95250" marR="95250" marT="38100" marB="38100" anchor="ctr">
                    <a:solidFill>
                      <a:srgbClr val="FFFFFF"/>
                    </a:solidFill>
                  </a:tcPr>
                </a:tc>
                <a:tc>
                  <a:txBody>
                    <a:bodyPr wrap="square"/>
                    <a:lstStyle/>
                    <a:p>
                      <a:r>
                        <a:rPr sz="975" b="0" i="0">
                          <a:solidFill>
                            <a:srgbClr val="051C2C"/>
                          </a:solidFill>
                          <a:latin typeface="Arial"/>
                        </a:rPr>
                        <a:t>Every critical source has an owner and a criticality rating</a:t>
                      </a:r>
                    </a:p>
                  </a:txBody>
                  <a:tcPr marL="95250" marR="95250" marT="38100" marB="38100" anchor="ctr">
                    <a:solidFill>
                      <a:srgbClr val="FFFFFF"/>
                    </a:solidFill>
                  </a:tcPr>
                </a:tc>
              </a:tr>
              <a:tr h="484716">
                <a:tc>
                  <a:txBody>
                    <a:bodyPr wrap="square"/>
                    <a:lstStyle/>
                    <a:p>
                      <a:r>
                        <a:rPr sz="975" b="0" i="0">
                          <a:solidFill>
                            <a:srgbClr val="051C2C"/>
                          </a:solidFill>
                          <a:latin typeface="Arial"/>
                        </a:rPr>
                        <a:t>Integration styles</a:t>
                      </a:r>
                    </a:p>
                  </a:txBody>
                  <a:tcPr marL="95250" marR="95250" marT="38100" marB="38100" anchor="ctr">
                    <a:solidFill>
                      <a:srgbClr val="F6F7F9"/>
                    </a:solidFill>
                  </a:tcPr>
                </a:tc>
                <a:tc>
                  <a:txBody>
                    <a:bodyPr wrap="square"/>
                    <a:lstStyle/>
                    <a:p>
                      <a:r>
                        <a:rPr sz="975" b="0" i="0">
                          <a:solidFill>
                            <a:srgbClr val="051C2C"/>
                          </a:solidFill>
                          <a:latin typeface="Arial"/>
                        </a:rPr>
                        <a:t>Batch, replication, streaming, virtualisation and APIs, and when each is used</a:t>
                      </a:r>
                    </a:p>
                  </a:txBody>
                  <a:tcPr marL="95250" marR="95250" marT="38100" marB="38100" anchor="ctr">
                    <a:solidFill>
                      <a:srgbClr val="F6F7F9"/>
                    </a:solidFill>
                  </a:tcPr>
                </a:tc>
                <a:tc>
                  <a:txBody>
                    <a:bodyPr wrap="square"/>
                    <a:lstStyle/>
                    <a:p>
                      <a:r>
                        <a:rPr sz="975" b="0" i="0">
                          <a:solidFill>
                            <a:srgbClr val="051C2C"/>
                          </a:solidFill>
                          <a:latin typeface="Arial"/>
                        </a:rPr>
                        <a:t>One written rule per style, not one per project</a:t>
                      </a:r>
                    </a:p>
                  </a:txBody>
                  <a:tcPr marL="95250" marR="95250" marT="38100" marB="38100" anchor="ctr">
                    <a:solidFill>
                      <a:srgbClr val="F6F7F9"/>
                    </a:solidFill>
                  </a:tcPr>
                </a:tc>
              </a:tr>
              <a:tr h="484716">
                <a:tc>
                  <a:txBody>
                    <a:bodyPr wrap="square"/>
                    <a:lstStyle/>
                    <a:p>
                      <a:r>
                        <a:rPr sz="975" b="0" i="0">
                          <a:solidFill>
                            <a:srgbClr val="051C2C"/>
                          </a:solidFill>
                          <a:latin typeface="Arial"/>
                        </a:rPr>
                        <a:t>Management styles</a:t>
                      </a:r>
                    </a:p>
                  </a:txBody>
                  <a:tcPr marL="95250" marR="95250" marT="38100" marB="38100" anchor="ctr">
                    <a:solidFill>
                      <a:srgbClr val="FFFFFF"/>
                    </a:solidFill>
                  </a:tcPr>
                </a:tc>
                <a:tc>
                  <a:txBody>
                    <a:bodyPr wrap="square"/>
                    <a:lstStyle/>
                    <a:p>
                      <a:r>
                        <a:rPr sz="975" b="0" i="0">
                          <a:solidFill>
                            <a:srgbClr val="051C2C"/>
                          </a:solidFill>
                          <a:latin typeface="Arial"/>
                        </a:rPr>
                        <a:t>Warehouse, lake or lakehouse, semantic layer and data products</a:t>
                      </a:r>
                    </a:p>
                  </a:txBody>
                  <a:tcPr marL="95250" marR="95250" marT="38100" marB="38100" anchor="ctr">
                    <a:solidFill>
                      <a:srgbClr val="FFFFFF"/>
                    </a:solidFill>
                  </a:tcPr>
                </a:tc>
                <a:tc>
                  <a:txBody>
                    <a:bodyPr wrap="square"/>
                    <a:lstStyle/>
                    <a:p>
                      <a:r>
                        <a:rPr sz="975" b="0" i="0">
                          <a:solidFill>
                            <a:srgbClr val="051C2C"/>
                          </a:solidFill>
                          <a:latin typeface="Arial"/>
                        </a:rPr>
                        <a:t>Each data product has a home and a service level</a:t>
                      </a:r>
                    </a:p>
                  </a:txBody>
                  <a:tcPr marL="95250" marR="95250" marT="38100" marB="38100" anchor="ctr">
                    <a:solidFill>
                      <a:srgbClr val="FFFFFF"/>
                    </a:solidFill>
                  </a:tcPr>
                </a:tc>
              </a:tr>
              <a:tr h="484716">
                <a:tc>
                  <a:txBody>
                    <a:bodyPr wrap="square"/>
                    <a:lstStyle/>
                    <a:p>
                      <a:r>
                        <a:rPr sz="975" b="0" i="0">
                          <a:solidFill>
                            <a:srgbClr val="051C2C"/>
                          </a:solidFill>
                          <a:latin typeface="Arial"/>
                        </a:rPr>
                        <a:t>Access styles</a:t>
                      </a:r>
                    </a:p>
                  </a:txBody>
                  <a:tcPr marL="95250" marR="95250" marT="38100" marB="38100" anchor="ctr">
                    <a:solidFill>
                      <a:srgbClr val="F6F7F9"/>
                    </a:solidFill>
                  </a:tcPr>
                </a:tc>
                <a:tc>
                  <a:txBody>
                    <a:bodyPr wrap="square"/>
                    <a:lstStyle/>
                    <a:p>
                      <a:r>
                        <a:rPr sz="975" b="0" i="0">
                          <a:solidFill>
                            <a:srgbClr val="051C2C"/>
                          </a:solidFill>
                          <a:latin typeface="Arial"/>
                        </a:rPr>
                        <a:t>Portal, analyst workbench, data science lab, embedded analytics, APIs to other systems</a:t>
                      </a:r>
                    </a:p>
                  </a:txBody>
                  <a:tcPr marL="95250" marR="95250" marT="38100" marB="38100" anchor="ctr">
                    <a:solidFill>
                      <a:srgbClr val="F6F7F9"/>
                    </a:solidFill>
                  </a:tcPr>
                </a:tc>
                <a:tc>
                  <a:txBody>
                    <a:bodyPr wrap="square"/>
                    <a:lstStyle/>
                    <a:p>
                      <a:r>
                        <a:rPr sz="975" b="0" i="0">
                          <a:solidFill>
                            <a:srgbClr val="051C2C"/>
                          </a:solidFill>
                          <a:latin typeface="Arial"/>
                        </a:rPr>
                        <a:t>Each persona has a named way in</a:t>
                      </a:r>
                    </a:p>
                  </a:txBody>
                  <a:tcPr marL="95250" marR="95250" marT="38100" marB="38100" anchor="ctr">
                    <a:solidFill>
                      <a:srgbClr val="F6F7F9"/>
                    </a:solidFill>
                  </a:tcPr>
                </a:tc>
              </a:tr>
              <a:tr h="484716">
                <a:tc>
                  <a:txBody>
                    <a:bodyPr wrap="square"/>
                    <a:lstStyle/>
                    <a:p>
                      <a:r>
                        <a:rPr sz="975" b="0" i="0">
                          <a:solidFill>
                            <a:srgbClr val="051C2C"/>
                          </a:solidFill>
                          <a:latin typeface="Arial"/>
                        </a:rPr>
                        <a:t>Master and reference data</a:t>
                      </a:r>
                    </a:p>
                  </a:txBody>
                  <a:tcPr marL="95250" marR="95250" marT="38100" marB="38100" anchor="ctr">
                    <a:solidFill>
                      <a:srgbClr val="FFFFFF"/>
                    </a:solidFill>
                  </a:tcPr>
                </a:tc>
                <a:tc>
                  <a:txBody>
                    <a:bodyPr wrap="square"/>
                    <a:lstStyle/>
                    <a:p>
                      <a:r>
                        <a:rPr sz="975" b="0" i="0">
                          <a:solidFill>
                            <a:srgbClr val="051C2C"/>
                          </a:solidFill>
                          <a:latin typeface="Arial"/>
                        </a:rPr>
                        <a:t>Golden records for core entities and shared code lists</a:t>
                      </a:r>
                    </a:p>
                  </a:txBody>
                  <a:tcPr marL="95250" marR="95250" marT="38100" marB="38100" anchor="ctr">
                    <a:solidFill>
                      <a:srgbClr val="FFFFFF"/>
                    </a:solidFill>
                  </a:tcPr>
                </a:tc>
                <a:tc>
                  <a:txBody>
                    <a:bodyPr wrap="square"/>
                    <a:lstStyle/>
                    <a:p>
                      <a:r>
                        <a:rPr sz="975" b="0" i="0">
                          <a:solidFill>
                            <a:srgbClr val="051C2C"/>
                          </a:solidFill>
                          <a:latin typeface="Arial"/>
                        </a:rPr>
                        <a:t>One agreed customer, product and supplier record</a:t>
                      </a:r>
                    </a:p>
                  </a:txBody>
                  <a:tcPr marL="95250" marR="95250" marT="38100" marB="38100" anchor="ctr">
                    <a:solidFill>
                      <a:srgbClr val="FFFFFF"/>
                    </a:solidFill>
                  </a:tcPr>
                </a:tc>
              </a:tr>
              <a:tr h="484716">
                <a:tc>
                  <a:txBody>
                    <a:bodyPr wrap="square"/>
                    <a:lstStyle/>
                    <a:p>
                      <a:r>
                        <a:rPr sz="975" b="0" i="0">
                          <a:solidFill>
                            <a:srgbClr val="051C2C"/>
                          </a:solidFill>
                          <a:latin typeface="Arial"/>
                        </a:rPr>
                        <a:t>Quality and observability</a:t>
                      </a:r>
                    </a:p>
                  </a:txBody>
                  <a:tcPr marL="95250" marR="95250" marT="38100" marB="38100" anchor="ctr">
                    <a:solidFill>
                      <a:srgbClr val="F6F7F9"/>
                    </a:solidFill>
                  </a:tcPr>
                </a:tc>
                <a:tc>
                  <a:txBody>
                    <a:bodyPr wrap="square"/>
                    <a:lstStyle/>
                    <a:p>
                      <a:r>
                        <a:rPr sz="975" b="0" i="0">
                          <a:solidFill>
                            <a:srgbClr val="051C2C"/>
                          </a:solidFill>
                          <a:latin typeface="Arial"/>
                        </a:rPr>
                        <a:t>Rules at source, published scores, pipeline monitoring</a:t>
                      </a:r>
                    </a:p>
                  </a:txBody>
                  <a:tcPr marL="95250" marR="95250" marT="38100" marB="38100" anchor="ctr">
                    <a:solidFill>
                      <a:srgbClr val="F6F7F9"/>
                    </a:solidFill>
                  </a:tcPr>
                </a:tc>
                <a:tc>
                  <a:txBody>
                    <a:bodyPr wrap="square"/>
                    <a:lstStyle/>
                    <a:p>
                      <a:r>
                        <a:rPr sz="975" b="0" i="0">
                          <a:solidFill>
                            <a:srgbClr val="051C2C"/>
                          </a:solidFill>
                          <a:latin typeface="Arial"/>
                        </a:rPr>
                        <a:t>Scores visible to the people who use the data</a:t>
                      </a:r>
                    </a:p>
                  </a:txBody>
                  <a:tcPr marL="95250" marR="95250" marT="38100" marB="38100" anchor="ctr">
                    <a:solidFill>
                      <a:srgbClr val="F6F7F9"/>
                    </a:solidFill>
                  </a:tcPr>
                </a:tc>
              </a:tr>
              <a:tr h="484716">
                <a:tc>
                  <a:txBody>
                    <a:bodyPr wrap="square"/>
                    <a:lstStyle/>
                    <a:p>
                      <a:r>
                        <a:rPr sz="975" b="0" i="0">
                          <a:solidFill>
                            <a:srgbClr val="051C2C"/>
                          </a:solidFill>
                          <a:latin typeface="Arial"/>
                        </a:rPr>
                        <a:t>Security and privacy</a:t>
                      </a:r>
                    </a:p>
                  </a:txBody>
                  <a:tcPr marL="95250" marR="95250" marT="38100" marB="38100" anchor="ctr">
                    <a:solidFill>
                      <a:srgbClr val="FFFFFF"/>
                    </a:solidFill>
                  </a:tcPr>
                </a:tc>
                <a:tc>
                  <a:txBody>
                    <a:bodyPr wrap="square"/>
                    <a:lstStyle/>
                    <a:p>
                      <a:r>
                        <a:rPr sz="975" b="0" i="0">
                          <a:solidFill>
                            <a:srgbClr val="051C2C"/>
                          </a:solidFill>
                          <a:latin typeface="Arial"/>
                        </a:rPr>
                        <a:t>Classification, access control, masking, consent and retention</a:t>
                      </a:r>
                    </a:p>
                  </a:txBody>
                  <a:tcPr marL="95250" marR="95250" marT="38100" marB="38100" anchor="ctr">
                    <a:solidFill>
                      <a:srgbClr val="FFFFFF"/>
                    </a:solidFill>
                  </a:tcPr>
                </a:tc>
                <a:tc>
                  <a:txBody>
                    <a:bodyPr wrap="square"/>
                    <a:lstStyle/>
                    <a:p>
                      <a:r>
                        <a:rPr sz="975" b="0" i="0">
                          <a:solidFill>
                            <a:srgbClr val="051C2C"/>
                          </a:solidFill>
                          <a:latin typeface="Arial"/>
                        </a:rPr>
                        <a:t>Policies enforced by the platform, not by habit</a:t>
                      </a:r>
                    </a:p>
                  </a:txBody>
                  <a:tcPr marL="95250" marR="95250" marT="38100" marB="38100" anchor="ctr">
                    <a:solidFill>
                      <a:srgbClr val="FFFFFF"/>
                    </a:solidFill>
                  </a:tcPr>
                </a:tc>
              </a:tr>
              <a:tr h="484716">
                <a:tc>
                  <a:txBody>
                    <a:bodyPr wrap="square"/>
                    <a:lstStyle/>
                    <a:p>
                      <a:r>
                        <a:rPr sz="975" b="0" i="0">
                          <a:solidFill>
                            <a:srgbClr val="051C2C"/>
                          </a:solidFill>
                          <a:latin typeface="Arial"/>
                        </a:rPr>
                        <a:t>Metadata</a:t>
                      </a:r>
                    </a:p>
                  </a:txBody>
                  <a:tcPr marL="95250" marR="95250" marT="38100" marB="38100" anchor="ctr">
                    <a:solidFill>
                      <a:srgbClr val="F6F7F9"/>
                    </a:solidFill>
                  </a:tcPr>
                </a:tc>
                <a:tc>
                  <a:txBody>
                    <a:bodyPr wrap="square"/>
                    <a:lstStyle/>
                    <a:p>
                      <a:r>
                        <a:rPr sz="975" b="0" i="0">
                          <a:solidFill>
                            <a:srgbClr val="051C2C"/>
                          </a:solidFill>
                          <a:latin typeface="Arial"/>
                        </a:rPr>
                        <a:t>Catalog, glossary, lineage and usage, kept current automatically</a:t>
                      </a:r>
                    </a:p>
                  </a:txBody>
                  <a:tcPr marL="95250" marR="95250" marT="38100" marB="38100" anchor="ctr">
                    <a:solidFill>
                      <a:srgbClr val="F6F7F9"/>
                    </a:solidFill>
                  </a:tcPr>
                </a:tc>
                <a:tc>
                  <a:txBody>
                    <a:bodyPr wrap="square"/>
                    <a:lstStyle/>
                    <a:p>
                      <a:r>
                        <a:rPr sz="975" b="0" i="0">
                          <a:solidFill>
                            <a:srgbClr val="051C2C"/>
                          </a:solidFill>
                          <a:latin typeface="Arial"/>
                        </a:rPr>
                        <a:t>Any published number traceable to source</a:t>
                      </a:r>
                    </a:p>
                  </a:txBody>
                  <a:tcPr marL="95250" marR="95250" marT="38100" marB="38100" anchor="ctr">
                    <a:solidFill>
                      <a:srgbClr val="F6F7F9"/>
                    </a:solidFill>
                  </a:tcPr>
                </a:tc>
              </a:tr>
            </a:tbl>
          </a:graphicData>
        </a:graphic>
      </p:graphicFrame>
      <p:sp>
        <p:nvSpPr>
          <p:cNvPr id="6" name="TextBox 5"/>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Architecture and principles Track</a:t>
            </a:r>
          </a:p>
        </p:txBody>
      </p:sp>
      <p:sp>
        <p:nvSpPr>
          <p:cNvPr id="7" name="TextBox 6"/>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10</a:t>
            </a:r>
          </a:p>
        </p:txBody>
      </p:sp>
      <p:sp>
        <p:nvSpPr>
          <p:cNvPr id="8" name="Rectangle 7"/>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ARCHITECTURE AND PRINCIPLES</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Your value proposition changes the emphasis</a:t>
            </a:r>
          </a:p>
        </p:txBody>
      </p:sp>
      <p:graphicFrame>
        <p:nvGraphicFramePr>
          <p:cNvPr id="4" name="Table 3"/>
          <p:cNvGraphicFramePr>
            <a:graphicFrameLocks noGrp="1"/>
          </p:cNvGraphicFramePr>
          <p:nvPr/>
        </p:nvGraphicFramePr>
        <p:xfrm>
          <a:off x="609600" y="1504950"/>
          <a:ext cx="10972800" cy="2133600"/>
        </p:xfrm>
        <a:graphic>
          <a:graphicData uri="http://schemas.openxmlformats.org/drawingml/2006/table">
            <a:tbl>
              <a:tblPr firstRow="1" bandRow="1">
                <a:tableStyleId>{5C22544A-7EE6-4342-B048-85BDC9FD1C3A}</a:tableStyleId>
              </a:tblPr>
              <a:tblGrid>
                <a:gridCol w="3657600"/>
                <a:gridCol w="3657600"/>
                <a:gridCol w="3657600"/>
              </a:tblGrid>
              <a:tr h="533400">
                <a:tc>
                  <a:txBody>
                    <a:bodyPr wrap="square"/>
                    <a:lstStyle/>
                    <a:p>
                      <a:r>
                        <a:rPr sz="1200" b="1" i="0">
                          <a:solidFill>
                            <a:srgbClr val="FFFFFF"/>
                          </a:solidFill>
                          <a:latin typeface="Arial"/>
                        </a:rPr>
                        <a:t>Value proposition</a:t>
                      </a:r>
                    </a:p>
                  </a:txBody>
                  <a:tcPr marL="95250" marR="95250" marT="38100" marB="38100" anchor="ctr">
                    <a:solidFill>
                      <a:srgbClr val="051C2C"/>
                    </a:solidFill>
                  </a:tcPr>
                </a:tc>
                <a:tc>
                  <a:txBody>
                    <a:bodyPr wrap="square"/>
                    <a:lstStyle/>
                    <a:p>
                      <a:r>
                        <a:rPr sz="1200" b="1" i="0">
                          <a:solidFill>
                            <a:srgbClr val="FFFFFF"/>
                          </a:solidFill>
                          <a:latin typeface="Arial"/>
                        </a:rPr>
                        <a:t>Architecture puts its effort into</a:t>
                      </a:r>
                    </a:p>
                  </a:txBody>
                  <a:tcPr marL="95250" marR="95250" marT="38100" marB="38100" anchor="ctr">
                    <a:solidFill>
                      <a:srgbClr val="051C2C"/>
                    </a:solidFill>
                  </a:tcPr>
                </a:tc>
                <a:tc>
                  <a:txBody>
                    <a:bodyPr wrap="square"/>
                    <a:lstStyle/>
                    <a:p>
                      <a:r>
                        <a:rPr sz="1200" b="1" i="0">
                          <a:solidFill>
                            <a:srgbClr val="FFFFFF"/>
                          </a:solidFill>
                          <a:latin typeface="Arial"/>
                        </a:rPr>
                        <a:t>Principle that dominates</a:t>
                      </a:r>
                    </a:p>
                  </a:txBody>
                  <a:tcPr marL="95250" marR="95250" marT="38100" marB="38100" anchor="ctr">
                    <a:solidFill>
                      <a:srgbClr val="051C2C"/>
                    </a:solidFill>
                  </a:tcPr>
                </a:tc>
              </a:tr>
              <a:tr h="533400">
                <a:tc>
                  <a:txBody>
                    <a:bodyPr wrap="square"/>
                    <a:lstStyle/>
                    <a:p>
                      <a:r>
                        <a:rPr sz="1200" b="0" i="0">
                          <a:solidFill>
                            <a:srgbClr val="051C2C"/>
                          </a:solidFill>
                          <a:latin typeface="Arial"/>
                        </a:rPr>
                        <a:t>Foundation: data the business runs on</a:t>
                      </a:r>
                    </a:p>
                  </a:txBody>
                  <a:tcPr marL="95250" marR="95250" marT="38100" marB="38100" anchor="ctr">
                    <a:solidFill>
                      <a:srgbClr val="FFFFFF"/>
                    </a:solidFill>
                  </a:tcPr>
                </a:tc>
                <a:tc>
                  <a:txBody>
                    <a:bodyPr wrap="square"/>
                    <a:lstStyle/>
                    <a:p>
                      <a:r>
                        <a:rPr sz="1200" b="0" i="0">
                          <a:solidFill>
                            <a:srgbClr val="051C2C"/>
                          </a:solidFill>
                          <a:latin typeface="Arial"/>
                        </a:rPr>
                        <a:t>Availability, cost, speed of onboarding new sources, service levels</a:t>
                      </a:r>
                    </a:p>
                  </a:txBody>
                  <a:tcPr marL="95250" marR="95250" marT="38100" marB="38100" anchor="ctr">
                    <a:solidFill>
                      <a:srgbClr val="FFFFFF"/>
                    </a:solidFill>
                  </a:tcPr>
                </a:tc>
                <a:tc>
                  <a:txBody>
                    <a:bodyPr wrap="square"/>
                    <a:lstStyle/>
                    <a:p>
                      <a:r>
                        <a:rPr sz="1200" b="0" i="0">
                          <a:solidFill>
                            <a:srgbClr val="051C2C"/>
                          </a:solidFill>
                          <a:latin typeface="Arial"/>
                        </a:rPr>
                        <a:t>Reuse before rebuild</a:t>
                      </a:r>
                    </a:p>
                  </a:txBody>
                  <a:tcPr marL="95250" marR="95250" marT="38100" marB="38100" anchor="ctr">
                    <a:solidFill>
                      <a:srgbClr val="FFFFFF"/>
                    </a:solidFill>
                  </a:tcPr>
                </a:tc>
              </a:tr>
              <a:tr h="533400">
                <a:tc>
                  <a:txBody>
                    <a:bodyPr wrap="square"/>
                    <a:lstStyle/>
                    <a:p>
                      <a:r>
                        <a:rPr sz="1200" b="0" i="0">
                          <a:solidFill>
                            <a:srgbClr val="051C2C"/>
                          </a:solidFill>
                          <a:latin typeface="Arial"/>
                        </a:rPr>
                        <a:t>Enabler: data that improves existing processes</a:t>
                      </a:r>
                    </a:p>
                  </a:txBody>
                  <a:tcPr marL="95250" marR="95250" marT="38100" marB="38100" anchor="ctr">
                    <a:solidFill>
                      <a:srgbClr val="F6F7F9"/>
                    </a:solidFill>
                  </a:tcPr>
                </a:tc>
                <a:tc>
                  <a:txBody>
                    <a:bodyPr wrap="square"/>
                    <a:lstStyle/>
                    <a:p>
                      <a:r>
                        <a:rPr sz="1200" b="0" i="0">
                          <a:solidFill>
                            <a:srgbClr val="051C2C"/>
                          </a:solidFill>
                          <a:latin typeface="Arial"/>
                        </a:rPr>
                        <a:t>Trusted definitions, quality at source, embedded analytics in workflows</a:t>
                      </a:r>
                    </a:p>
                  </a:txBody>
                  <a:tcPr marL="95250" marR="95250" marT="38100" marB="38100" anchor="ctr">
                    <a:solidFill>
                      <a:srgbClr val="F6F7F9"/>
                    </a:solidFill>
                  </a:tcPr>
                </a:tc>
                <a:tc>
                  <a:txBody>
                    <a:bodyPr wrap="square"/>
                    <a:lstStyle/>
                    <a:p>
                      <a:r>
                        <a:rPr sz="1200" b="0" i="0">
                          <a:solidFill>
                            <a:srgbClr val="051C2C"/>
                          </a:solidFill>
                          <a:latin typeface="Arial"/>
                        </a:rPr>
                        <a:t>Fit for its purpose</a:t>
                      </a:r>
                    </a:p>
                  </a:txBody>
                  <a:tcPr marL="95250" marR="95250" marT="38100" marB="38100" anchor="ctr">
                    <a:solidFill>
                      <a:srgbClr val="F6F7F9"/>
                    </a:solidFill>
                  </a:tcPr>
                </a:tc>
              </a:tr>
              <a:tr h="533400">
                <a:tc>
                  <a:txBody>
                    <a:bodyPr wrap="square"/>
                    <a:lstStyle/>
                    <a:p>
                      <a:r>
                        <a:rPr sz="1200" b="0" i="0">
                          <a:solidFill>
                            <a:srgbClr val="051C2C"/>
                          </a:solidFill>
                          <a:latin typeface="Arial"/>
                        </a:rPr>
                        <a:t>Growth engine: data that creates new offers</a:t>
                      </a:r>
                    </a:p>
                  </a:txBody>
                  <a:tcPr marL="95250" marR="95250" marT="38100" marB="38100" anchor="ctr">
                    <a:solidFill>
                      <a:srgbClr val="FFFFFF"/>
                    </a:solidFill>
                  </a:tcPr>
                </a:tc>
                <a:tc>
                  <a:txBody>
                    <a:bodyPr wrap="square"/>
                    <a:lstStyle/>
                    <a:p>
                      <a:r>
                        <a:rPr sz="1200" b="0" i="0">
                          <a:solidFill>
                            <a:srgbClr val="051C2C"/>
                          </a:solidFill>
                          <a:latin typeface="Arial"/>
                        </a:rPr>
                        <a:t>Sandboxes, fast experimentation, external data, APIs and data sharing</a:t>
                      </a:r>
                    </a:p>
                  </a:txBody>
                  <a:tcPr marL="95250" marR="95250" marT="38100" marB="38100" anchor="ctr">
                    <a:solidFill>
                      <a:srgbClr val="FFFFFF"/>
                    </a:solidFill>
                  </a:tcPr>
                </a:tc>
                <a:tc>
                  <a:txBody>
                    <a:bodyPr wrap="square"/>
                    <a:lstStyle/>
                    <a:p>
                      <a:r>
                        <a:rPr sz="1200" b="0" i="0">
                          <a:solidFill>
                            <a:srgbClr val="051C2C"/>
                          </a:solidFill>
                          <a:latin typeface="Arial"/>
                        </a:rPr>
                        <a:t>Connect before you move</a:t>
                      </a:r>
                    </a:p>
                  </a:txBody>
                  <a:tcPr marL="95250" marR="95250" marT="38100" marB="38100" anchor="ctr">
                    <a:solidFill>
                      <a:srgbClr val="FFFFFF"/>
                    </a:solidFill>
                  </a:tcPr>
                </a:tc>
              </a:tr>
            </a:tbl>
          </a:graphicData>
        </a:graphic>
      </p:graphicFrame>
      <p:sp>
        <p:nvSpPr>
          <p:cNvPr id="5" name="Rectangle 4"/>
          <p:cNvSpPr/>
          <p:nvPr/>
        </p:nvSpPr>
        <p:spPr>
          <a:xfrm>
            <a:off x="609600" y="5772150"/>
            <a:ext cx="10972800" cy="49530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81050" y="5772150"/>
            <a:ext cx="1047750" cy="495300"/>
          </a:xfrm>
          <a:prstGeom prst="rect">
            <a:avLst/>
          </a:prstGeom>
          <a:noFill/>
        </p:spPr>
        <p:txBody>
          <a:bodyPr wrap="square" lIns="0" rIns="0" tIns="0" bIns="0" anchor="ctr">
            <a:spAutoFit/>
          </a:bodyPr>
          <a:lstStyle/>
          <a:p>
            <a:pPr algn="l"/>
            <a:r>
              <a:rPr sz="900" b="1" i="0">
                <a:solidFill>
                  <a:srgbClr val="8FACFF"/>
                </a:solidFill>
                <a:latin typeface="Arial"/>
              </a:rPr>
              <a:t>SO WHAT</a:t>
            </a:r>
          </a:p>
        </p:txBody>
      </p:sp>
      <p:sp>
        <p:nvSpPr>
          <p:cNvPr id="7" name="TextBox 6"/>
          <p:cNvSpPr txBox="1"/>
          <p:nvPr/>
        </p:nvSpPr>
        <p:spPr>
          <a:xfrm>
            <a:off x="1809750" y="5772150"/>
            <a:ext cx="9582150" cy="495300"/>
          </a:xfrm>
          <a:prstGeom prst="rect">
            <a:avLst/>
          </a:prstGeom>
          <a:noFill/>
        </p:spPr>
        <p:txBody>
          <a:bodyPr wrap="square" lIns="0" rIns="0" tIns="0" bIns="0" anchor="ctr">
            <a:spAutoFit/>
          </a:bodyPr>
          <a:lstStyle/>
          <a:p>
            <a:pPr algn="l"/>
            <a:r>
              <a:rPr sz="1200" b="0" i="0">
                <a:solidFill>
                  <a:srgbClr val="FFFFFF"/>
                </a:solidFill>
                <a:latin typeface="Arial"/>
              </a:rPr>
              <a:t>If the architecture effort does not match the value proposition the executives chose, one of the two is wrong.</a:t>
            </a:r>
          </a:p>
        </p:txBody>
      </p:sp>
      <p:sp>
        <p:nvSpPr>
          <p:cNvPr id="8" name="TextBox 7"/>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Architecture and principles Track</a:t>
            </a:r>
          </a:p>
        </p:txBody>
      </p:sp>
      <p:sp>
        <p:nvSpPr>
          <p:cNvPr id="9" name="TextBox 8"/>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11</a:t>
            </a:r>
          </a:p>
        </p:txBody>
      </p:sp>
      <p:sp>
        <p:nvSpPr>
          <p:cNvPr id="10" name="Rectangle 9"/>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1905000"/>
            <a:ext cx="2857500" cy="1524000"/>
          </a:xfrm>
          <a:prstGeom prst="rect">
            <a:avLst/>
          </a:prstGeom>
          <a:noFill/>
        </p:spPr>
        <p:txBody>
          <a:bodyPr wrap="square" lIns="0" rIns="0" tIns="0" bIns="0" anchor="t">
            <a:spAutoFit/>
          </a:bodyPr>
          <a:lstStyle/>
          <a:p>
            <a:pPr algn="l"/>
            <a:r>
              <a:rPr sz="10500" b="0" i="0">
                <a:solidFill>
                  <a:srgbClr val="2251FF"/>
                </a:solidFill>
                <a:latin typeface="Georgia"/>
              </a:rPr>
              <a:t>2</a:t>
            </a:r>
          </a:p>
        </p:txBody>
      </p:sp>
      <p:sp>
        <p:nvSpPr>
          <p:cNvPr id="4" name="TextBox 3"/>
          <p:cNvSpPr txBox="1"/>
          <p:nvPr/>
        </p:nvSpPr>
        <p:spPr>
          <a:xfrm>
            <a:off x="914400" y="3619500"/>
            <a:ext cx="9525000" cy="762000"/>
          </a:xfrm>
          <a:prstGeom prst="rect">
            <a:avLst/>
          </a:prstGeom>
          <a:noFill/>
        </p:spPr>
        <p:txBody>
          <a:bodyPr wrap="square" lIns="0" rIns="0" tIns="0" bIns="0" anchor="t">
            <a:spAutoFit/>
          </a:bodyPr>
          <a:lstStyle/>
          <a:p>
            <a:pPr algn="l"/>
            <a:r>
              <a:rPr sz="3900" b="0" i="0">
                <a:solidFill>
                  <a:srgbClr val="051C2C"/>
                </a:solidFill>
                <a:latin typeface="Georgia"/>
              </a:rPr>
              <a:t>Tools and evidence</a:t>
            </a:r>
          </a:p>
        </p:txBody>
      </p:sp>
      <p:sp>
        <p:nvSpPr>
          <p:cNvPr id="5" name="TextBox 4"/>
          <p:cNvSpPr txBox="1"/>
          <p:nvPr/>
        </p:nvSpPr>
        <p:spPr>
          <a:xfrm>
            <a:off x="914400" y="4381500"/>
            <a:ext cx="9525000" cy="381000"/>
          </a:xfrm>
          <a:prstGeom prst="rect">
            <a:avLst/>
          </a:prstGeom>
          <a:noFill/>
        </p:spPr>
        <p:txBody>
          <a:bodyPr wrap="square" lIns="0" rIns="0" tIns="0" bIns="0" anchor="t">
            <a:spAutoFit/>
          </a:bodyPr>
          <a:lstStyle/>
          <a:p>
            <a:pPr algn="l"/>
            <a:r>
              <a:rPr sz="1650" b="0" i="0">
                <a:solidFill>
                  <a:srgbClr val="5B6772"/>
                </a:solidFill>
                <a:latin typeface="Arial"/>
              </a:rPr>
              <a:t>Score it, measure it, see it in six industries</a:t>
            </a:r>
          </a:p>
        </p:txBody>
      </p:sp>
      <p:sp>
        <p:nvSpPr>
          <p:cNvPr id="6" name="TextBox 5"/>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Architecture and principles Track</a:t>
            </a:r>
          </a:p>
        </p:txBody>
      </p:sp>
      <p:sp>
        <p:nvSpPr>
          <p:cNvPr id="7" name="TextBox 6"/>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12</a:t>
            </a:r>
          </a:p>
        </p:txBody>
      </p:sp>
      <p:sp>
        <p:nvSpPr>
          <p:cNvPr id="8" name="Rectangle 7"/>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TOOL</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Zone finder: where does this use case belong?</a:t>
            </a:r>
          </a:p>
        </p:txBody>
      </p:sp>
      <p:sp>
        <p:nvSpPr>
          <p:cNvPr id="4" name="TextBox 3"/>
          <p:cNvSpPr txBox="1"/>
          <p:nvPr/>
        </p:nvSpPr>
        <p:spPr>
          <a:xfrm>
            <a:off x="609600" y="1371600"/>
            <a:ext cx="10287000" cy="457200"/>
          </a:xfrm>
          <a:prstGeom prst="rect">
            <a:avLst/>
          </a:prstGeom>
          <a:noFill/>
        </p:spPr>
        <p:txBody>
          <a:bodyPr wrap="square" lIns="0" rIns="0" tIns="0" bIns="0" anchor="t">
            <a:spAutoFit/>
          </a:bodyPr>
          <a:lstStyle/>
          <a:p>
            <a:pPr algn="l"/>
            <a:r>
              <a:rPr sz="1275" b="0" i="0">
                <a:solidFill>
                  <a:srgbClr val="5B6772"/>
                </a:solidFill>
                <a:latin typeface="Arial"/>
              </a:rPr>
              <a:t>Answer five questions about one use case; the finder suggests its zone and the patterns to start from.</a:t>
            </a:r>
          </a:p>
        </p:txBody>
      </p:sp>
      <p:graphicFrame>
        <p:nvGraphicFramePr>
          <p:cNvPr id="5" name="Table 4"/>
          <p:cNvGraphicFramePr>
            <a:graphicFrameLocks noGrp="1"/>
          </p:cNvGraphicFramePr>
          <p:nvPr/>
        </p:nvGraphicFramePr>
        <p:xfrm>
          <a:off x="609600" y="1828800"/>
          <a:ext cx="10972800" cy="3200400"/>
        </p:xfrm>
        <a:graphic>
          <a:graphicData uri="http://schemas.openxmlformats.org/drawingml/2006/table">
            <a:tbl>
              <a:tblPr firstRow="1" bandRow="1">
                <a:tableStyleId>{5C22544A-7EE6-4342-B048-85BDC9FD1C3A}</a:tableStyleId>
              </a:tblPr>
              <a:tblGrid>
                <a:gridCol w="4389120"/>
                <a:gridCol w="6583680"/>
              </a:tblGrid>
              <a:tr h="533400">
                <a:tc>
                  <a:txBody>
                    <a:bodyPr wrap="square"/>
                    <a:lstStyle/>
                    <a:p>
                      <a:r>
                        <a:rPr sz="975" b="1" i="0">
                          <a:solidFill>
                            <a:srgbClr val="FFFFFF"/>
                          </a:solidFill>
                          <a:latin typeface="Arial"/>
                        </a:rPr>
                        <a:t>Question</a:t>
                      </a:r>
                    </a:p>
                  </a:txBody>
                  <a:tcPr marL="95250" marR="95250" marT="38100" marB="38100" anchor="ctr">
                    <a:solidFill>
                      <a:srgbClr val="051C2C"/>
                    </a:solidFill>
                  </a:tcPr>
                </a:tc>
                <a:tc>
                  <a:txBody>
                    <a:bodyPr wrap="square"/>
                    <a:lstStyle/>
                    <a:p>
                      <a:r>
                        <a:rPr sz="975" b="1" i="0">
                          <a:solidFill>
                            <a:srgbClr val="FFFFFF"/>
                          </a:solidFill>
                          <a:latin typeface="Arial"/>
                        </a:rPr>
                        <a:t>Options</a:t>
                      </a:r>
                    </a:p>
                  </a:txBody>
                  <a:tcPr marL="95250" marR="95250" marT="38100" marB="38100" anchor="ctr">
                    <a:solidFill>
                      <a:srgbClr val="051C2C"/>
                    </a:solidFill>
                  </a:tcPr>
                </a:tc>
              </a:tr>
              <a:tr h="533400">
                <a:tc>
                  <a:txBody>
                    <a:bodyPr wrap="square"/>
                    <a:lstStyle/>
                    <a:p>
                      <a:r>
                        <a:rPr sz="975" b="0" i="0">
                          <a:solidFill>
                            <a:srgbClr val="051C2C"/>
                          </a:solidFill>
                          <a:latin typeface="Arial"/>
                        </a:rPr>
                        <a:t>How well defined is the question?</a:t>
                      </a:r>
                    </a:p>
                  </a:txBody>
                  <a:tcPr marL="95250" marR="95250" marT="38100" marB="38100" anchor="ctr">
                    <a:solidFill>
                      <a:srgbClr val="FFFFFF"/>
                    </a:solidFill>
                  </a:tcPr>
                </a:tc>
                <a:tc>
                  <a:txBody>
                    <a:bodyPr wrap="square"/>
                    <a:lstStyle/>
                    <a:p>
                      <a:r>
                        <a:rPr sz="975" b="0" i="0">
                          <a:solidFill>
                            <a:srgbClr val="051C2C"/>
                          </a:solidFill>
                          <a:latin typeface="Arial"/>
                        </a:rPr>
                        <a:t>We ask it every week or month; We know the question but not the answer; We are looking for what to ask</a:t>
                      </a:r>
                    </a:p>
                  </a:txBody>
                  <a:tcPr marL="95250" marR="95250" marT="38100" marB="38100" anchor="ctr">
                    <a:solidFill>
                      <a:srgbClr val="FFFFFF"/>
                    </a:solidFill>
                  </a:tcPr>
                </a:tc>
              </a:tr>
              <a:tr h="533400">
                <a:tc>
                  <a:txBody>
                    <a:bodyPr wrap="square"/>
                    <a:lstStyle/>
                    <a:p>
                      <a:r>
                        <a:rPr sz="975" b="0" i="0">
                          <a:solidFill>
                            <a:srgbClr val="051C2C"/>
                          </a:solidFill>
                          <a:latin typeface="Arial"/>
                        </a:rPr>
                        <a:t>Is the data already curated and owned?</a:t>
                      </a:r>
                    </a:p>
                  </a:txBody>
                  <a:tcPr marL="95250" marR="95250" marT="38100" marB="38100" anchor="ctr">
                    <a:solidFill>
                      <a:srgbClr val="F6F7F9"/>
                    </a:solidFill>
                  </a:tcPr>
                </a:tc>
                <a:tc>
                  <a:txBody>
                    <a:bodyPr wrap="square"/>
                    <a:lstStyle/>
                    <a:p>
                      <a:r>
                        <a:rPr sz="975" b="0" i="0">
                          <a:solidFill>
                            <a:srgbClr val="051C2C"/>
                          </a:solidFill>
                          <a:latin typeface="Arial"/>
                        </a:rPr>
                        <a:t>Yes, certified and owned; Partly, some sources are new; No, it is new or raw</a:t>
                      </a:r>
                    </a:p>
                  </a:txBody>
                  <a:tcPr marL="95250" marR="95250" marT="38100" marB="38100" anchor="ctr">
                    <a:solidFill>
                      <a:srgbClr val="F6F7F9"/>
                    </a:solidFill>
                  </a:tcPr>
                </a:tc>
              </a:tr>
              <a:tr h="533400">
                <a:tc>
                  <a:txBody>
                    <a:bodyPr wrap="square"/>
                    <a:lstStyle/>
                    <a:p>
                      <a:r>
                        <a:rPr sz="975" b="0" i="0">
                          <a:solidFill>
                            <a:srgbClr val="051C2C"/>
                          </a:solidFill>
                          <a:latin typeface="Arial"/>
                        </a:rPr>
                        <a:t>How often will the answer be used?</a:t>
                      </a:r>
                    </a:p>
                  </a:txBody>
                  <a:tcPr marL="95250" marR="95250" marT="38100" marB="38100" anchor="ctr">
                    <a:solidFill>
                      <a:srgbClr val="FFFFFF"/>
                    </a:solidFill>
                  </a:tcPr>
                </a:tc>
                <a:tc>
                  <a:txBody>
                    <a:bodyPr wrap="square"/>
                    <a:lstStyle/>
                    <a:p>
                      <a:r>
                        <a:rPr sz="975" b="0" i="0">
                          <a:solidFill>
                            <a:srgbClr val="051C2C"/>
                          </a:solidFill>
                          <a:latin typeface="Arial"/>
                        </a:rPr>
                        <a:t>Continuously, in an operational process; Regularly, by a known group; Once or a few times, to decide something</a:t>
                      </a:r>
                    </a:p>
                  </a:txBody>
                  <a:tcPr marL="95250" marR="95250" marT="38100" marB="38100" anchor="ctr">
                    <a:solidFill>
                      <a:srgbClr val="FFFFFF"/>
                    </a:solidFill>
                  </a:tcPr>
                </a:tc>
              </a:tr>
              <a:tr h="533400">
                <a:tc>
                  <a:txBody>
                    <a:bodyPr wrap="square"/>
                    <a:lstStyle/>
                    <a:p>
                      <a:r>
                        <a:rPr sz="975" b="0" i="0">
                          <a:solidFill>
                            <a:srgbClr val="051C2C"/>
                          </a:solidFill>
                          <a:latin typeface="Arial"/>
                        </a:rPr>
                        <a:t>What happens if the answer is wrong?</a:t>
                      </a:r>
                    </a:p>
                  </a:txBody>
                  <a:tcPr marL="95250" marR="95250" marT="38100" marB="38100" anchor="ctr">
                    <a:solidFill>
                      <a:srgbClr val="F6F7F9"/>
                    </a:solidFill>
                  </a:tcPr>
                </a:tc>
                <a:tc>
                  <a:txBody>
                    <a:bodyPr wrap="square"/>
                    <a:lstStyle/>
                    <a:p>
                      <a:r>
                        <a:rPr sz="975" b="0" i="0">
                          <a:solidFill>
                            <a:srgbClr val="051C2C"/>
                          </a:solidFill>
                          <a:latin typeface="Arial"/>
                        </a:rPr>
                        <a:t>A regulatory, financial or safety impact; A poorer decision we would catch later; Little; it is an experiment</a:t>
                      </a:r>
                    </a:p>
                  </a:txBody>
                  <a:tcPr marL="95250" marR="95250" marT="38100" marB="38100" anchor="ctr">
                    <a:solidFill>
                      <a:srgbClr val="F6F7F9"/>
                    </a:solidFill>
                  </a:tcPr>
                </a:tc>
              </a:tr>
              <a:tr h="533400">
                <a:tc>
                  <a:txBody>
                    <a:bodyPr wrap="square"/>
                    <a:lstStyle/>
                    <a:p>
                      <a:r>
                        <a:rPr sz="975" b="0" i="0">
                          <a:solidFill>
                            <a:srgbClr val="051C2C"/>
                          </a:solidFill>
                          <a:latin typeface="Arial"/>
                        </a:rPr>
                        <a:t>How fast does the data need to be fresh?</a:t>
                      </a:r>
                    </a:p>
                  </a:txBody>
                  <a:tcPr marL="95250" marR="95250" marT="38100" marB="38100" anchor="ctr">
                    <a:solidFill>
                      <a:srgbClr val="FFFFFF"/>
                    </a:solidFill>
                  </a:tcPr>
                </a:tc>
                <a:tc>
                  <a:txBody>
                    <a:bodyPr wrap="square"/>
                    <a:lstStyle/>
                    <a:p>
                      <a:r>
                        <a:rPr sz="975" b="0" i="0">
                          <a:solidFill>
                            <a:srgbClr val="051C2C"/>
                          </a:solidFill>
                          <a:latin typeface="Arial"/>
                        </a:rPr>
                        <a:t>Within seconds or minutes; Daily is fine; A one-off extract is enough</a:t>
                      </a:r>
                    </a:p>
                  </a:txBody>
                  <a:tcPr marL="95250" marR="95250" marT="38100" marB="38100" anchor="ctr">
                    <a:solidFill>
                      <a:srgbClr val="FFFFFF"/>
                    </a:solidFill>
                  </a:tcPr>
                </a:tc>
              </a:tr>
            </a:tbl>
          </a:graphicData>
        </a:graphic>
      </p:graphicFrame>
      <p:sp>
        <p:nvSpPr>
          <p:cNvPr id="6" name="TextBox 5"/>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Architecture and principles Track</a:t>
            </a:r>
          </a:p>
        </p:txBody>
      </p:sp>
      <p:sp>
        <p:nvSpPr>
          <p:cNvPr id="7" name="TextBox 6"/>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13</a:t>
            </a:r>
          </a:p>
        </p:txBody>
      </p:sp>
      <p:sp>
        <p:nvSpPr>
          <p:cNvPr id="8" name="Rectangle 7"/>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TOOL</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What each answer points to</a:t>
            </a:r>
          </a:p>
        </p:txBody>
      </p:sp>
      <p:sp>
        <p:nvSpPr>
          <p:cNvPr id="4" name="Rectangle 3"/>
          <p:cNvSpPr/>
          <p:nvPr/>
        </p:nvSpPr>
        <p:spPr>
          <a:xfrm>
            <a:off x="609600" y="1504950"/>
            <a:ext cx="2628900" cy="46863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09600" y="150495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81050" y="1695450"/>
            <a:ext cx="2286000" cy="285750"/>
          </a:xfrm>
          <a:prstGeom prst="rect">
            <a:avLst/>
          </a:prstGeom>
          <a:noFill/>
        </p:spPr>
        <p:txBody>
          <a:bodyPr wrap="square" lIns="0" rIns="0" tIns="0" bIns="0" anchor="t">
            <a:spAutoFit/>
          </a:bodyPr>
          <a:lstStyle/>
          <a:p>
            <a:pPr algn="l"/>
            <a:r>
              <a:rPr sz="1575" b="1" i="0">
                <a:solidFill>
                  <a:srgbClr val="051C2C"/>
                </a:solidFill>
                <a:latin typeface="Arial"/>
              </a:rPr>
              <a:t>Run</a:t>
            </a:r>
          </a:p>
        </p:txBody>
      </p:sp>
      <p:sp>
        <p:nvSpPr>
          <p:cNvPr id="7" name="TextBox 6"/>
          <p:cNvSpPr txBox="1"/>
          <p:nvPr/>
        </p:nvSpPr>
        <p:spPr>
          <a:xfrm>
            <a:off x="781050" y="2038350"/>
            <a:ext cx="2286000" cy="4019550"/>
          </a:xfrm>
          <a:prstGeom prst="rect">
            <a:avLst/>
          </a:prstGeom>
          <a:noFill/>
        </p:spPr>
        <p:txBody>
          <a:bodyPr wrap="square" lIns="0" rIns="0" tIns="0" bIns="0" anchor="t">
            <a:spAutoFit/>
          </a:bodyPr>
          <a:lstStyle/>
          <a:p>
            <a:pPr algn="l"/>
            <a:r>
              <a:rPr sz="869" b="0" i="0">
                <a:solidFill>
                  <a:srgbClr val="5B6772"/>
                </a:solidFill>
                <a:latin typeface="Arial"/>
              </a:rPr>
              <a:t>A known question over trusted data. Build it for reliability and reuse in the reporting and operational core. Integrate by scheduled batch or change capture into the warehouse Certify definitions and quality rules before go-live</a:t>
            </a:r>
          </a:p>
        </p:txBody>
      </p:sp>
      <p:sp>
        <p:nvSpPr>
          <p:cNvPr id="8" name="Rectangle 7"/>
          <p:cNvSpPr/>
          <p:nvPr/>
        </p:nvSpPr>
        <p:spPr>
          <a:xfrm>
            <a:off x="3390900" y="1504950"/>
            <a:ext cx="2628900" cy="46863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3390900" y="150495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3562350" y="1695450"/>
            <a:ext cx="2286000" cy="285750"/>
          </a:xfrm>
          <a:prstGeom prst="rect">
            <a:avLst/>
          </a:prstGeom>
          <a:noFill/>
        </p:spPr>
        <p:txBody>
          <a:bodyPr wrap="square" lIns="0" rIns="0" tIns="0" bIns="0" anchor="t">
            <a:spAutoFit/>
          </a:bodyPr>
          <a:lstStyle/>
          <a:p>
            <a:pPr algn="l"/>
            <a:r>
              <a:rPr sz="1575" b="1" i="0">
                <a:solidFill>
                  <a:srgbClr val="051C2C"/>
                </a:solidFill>
                <a:latin typeface="Arial"/>
              </a:rPr>
              <a:t>Explain</a:t>
            </a:r>
          </a:p>
        </p:txBody>
      </p:sp>
      <p:sp>
        <p:nvSpPr>
          <p:cNvPr id="11" name="TextBox 10"/>
          <p:cNvSpPr txBox="1"/>
          <p:nvPr/>
        </p:nvSpPr>
        <p:spPr>
          <a:xfrm>
            <a:off x="3562350" y="2038350"/>
            <a:ext cx="2286000" cy="4019550"/>
          </a:xfrm>
          <a:prstGeom prst="rect">
            <a:avLst/>
          </a:prstGeom>
          <a:noFill/>
        </p:spPr>
        <p:txBody>
          <a:bodyPr wrap="square" lIns="0" rIns="0" tIns="0" bIns="0" anchor="t">
            <a:spAutoFit/>
          </a:bodyPr>
          <a:lstStyle/>
          <a:p>
            <a:pPr algn="l"/>
            <a:r>
              <a:rPr sz="907" b="0" i="0">
                <a:solidFill>
                  <a:srgbClr val="5B6772"/>
                </a:solidFill>
                <a:latin typeface="Arial"/>
              </a:rPr>
              <a:t>New questions over trusted data. Give analysts governed freedom on the curated core. Expose curated data through a semantic layer and virtual views Make the catalog the starting point for every analysis</a:t>
            </a:r>
          </a:p>
        </p:txBody>
      </p:sp>
      <p:sp>
        <p:nvSpPr>
          <p:cNvPr id="12" name="Rectangle 11"/>
          <p:cNvSpPr/>
          <p:nvPr/>
        </p:nvSpPr>
        <p:spPr>
          <a:xfrm>
            <a:off x="6172200" y="1504950"/>
            <a:ext cx="2628900" cy="46863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6172200" y="150495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343650" y="1695450"/>
            <a:ext cx="2286000" cy="285750"/>
          </a:xfrm>
          <a:prstGeom prst="rect">
            <a:avLst/>
          </a:prstGeom>
          <a:noFill/>
        </p:spPr>
        <p:txBody>
          <a:bodyPr wrap="square" lIns="0" rIns="0" tIns="0" bIns="0" anchor="t">
            <a:spAutoFit/>
          </a:bodyPr>
          <a:lstStyle/>
          <a:p>
            <a:pPr algn="l"/>
            <a:r>
              <a:rPr sz="1575" b="1" i="0">
                <a:solidFill>
                  <a:srgbClr val="051C2C"/>
                </a:solidFill>
                <a:latin typeface="Arial"/>
              </a:rPr>
              <a:t>Expand</a:t>
            </a:r>
          </a:p>
        </p:txBody>
      </p:sp>
      <p:sp>
        <p:nvSpPr>
          <p:cNvPr id="15" name="TextBox 14"/>
          <p:cNvSpPr txBox="1"/>
          <p:nvPr/>
        </p:nvSpPr>
        <p:spPr>
          <a:xfrm>
            <a:off x="6343650" y="2038350"/>
            <a:ext cx="2286000" cy="4019550"/>
          </a:xfrm>
          <a:prstGeom prst="rect">
            <a:avLst/>
          </a:prstGeom>
          <a:noFill/>
        </p:spPr>
        <p:txBody>
          <a:bodyPr wrap="square" lIns="0" rIns="0" tIns="0" bIns="0" anchor="t">
            <a:spAutoFit/>
          </a:bodyPr>
          <a:lstStyle/>
          <a:p>
            <a:pPr algn="l"/>
            <a:r>
              <a:rPr sz="922" b="0" i="0">
                <a:solidFill>
                  <a:srgbClr val="5B6772"/>
                </a:solidFill>
                <a:latin typeface="Arial"/>
              </a:rPr>
              <a:t>A known question that needs new data. Test the value cheaply, then promote it into the core. Connect the new source virtually first to test its value Name an owner and run a first quality check</a:t>
            </a:r>
          </a:p>
        </p:txBody>
      </p:sp>
      <p:sp>
        <p:nvSpPr>
          <p:cNvPr id="16" name="Rectangle 15"/>
          <p:cNvSpPr/>
          <p:nvPr/>
        </p:nvSpPr>
        <p:spPr>
          <a:xfrm>
            <a:off x="8953500" y="1504950"/>
            <a:ext cx="2628900" cy="46863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8953500" y="150495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9124950" y="1695450"/>
            <a:ext cx="2286000" cy="285750"/>
          </a:xfrm>
          <a:prstGeom prst="rect">
            <a:avLst/>
          </a:prstGeom>
          <a:noFill/>
        </p:spPr>
        <p:txBody>
          <a:bodyPr wrap="square" lIns="0" rIns="0" tIns="0" bIns="0" anchor="t">
            <a:spAutoFit/>
          </a:bodyPr>
          <a:lstStyle/>
          <a:p>
            <a:pPr algn="l"/>
            <a:r>
              <a:rPr sz="1575" b="1" i="0">
                <a:solidFill>
                  <a:srgbClr val="051C2C"/>
                </a:solidFill>
                <a:latin typeface="Arial"/>
              </a:rPr>
              <a:t>Discover</a:t>
            </a:r>
          </a:p>
        </p:txBody>
      </p:sp>
      <p:sp>
        <p:nvSpPr>
          <p:cNvPr id="19" name="TextBox 18"/>
          <p:cNvSpPr txBox="1"/>
          <p:nvPr/>
        </p:nvSpPr>
        <p:spPr>
          <a:xfrm>
            <a:off x="9124950" y="2038350"/>
            <a:ext cx="2286000" cy="4019550"/>
          </a:xfrm>
          <a:prstGeom prst="rect">
            <a:avLst/>
          </a:prstGeom>
          <a:noFill/>
        </p:spPr>
        <p:txBody>
          <a:bodyPr wrap="square" lIns="0" rIns="0" tIns="0" bIns="0" anchor="t">
            <a:spAutoFit/>
          </a:bodyPr>
          <a:lstStyle/>
          <a:p>
            <a:pPr algn="l"/>
            <a:r>
              <a:rPr sz="892" b="0" i="0">
                <a:solidFill>
                  <a:srgbClr val="5B6772"/>
                </a:solidFill>
                <a:latin typeface="Arial"/>
              </a:rPr>
              <a:t>An open question over new data. Time-box the experiment and keep it out of production paths. Land raw data in a sandbox with a time limit and a sponsor Use self-service preparation, notebooks and augmented analytics</a:t>
            </a:r>
          </a:p>
        </p:txBody>
      </p:sp>
      <p:sp>
        <p:nvSpPr>
          <p:cNvPr id="20" name="TextBox 19"/>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Architecture and principles Track</a:t>
            </a:r>
          </a:p>
        </p:txBody>
      </p:sp>
      <p:sp>
        <p:nvSpPr>
          <p:cNvPr id="21" name="TextBox 20"/>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14</a:t>
            </a:r>
          </a:p>
        </p:txBody>
      </p:sp>
      <p:sp>
        <p:nvSpPr>
          <p:cNvPr id="22" name="Rectangle 21"/>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SELF-CHECK</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Is this in place today?</a:t>
            </a:r>
          </a:p>
        </p:txBody>
      </p:sp>
      <p:sp>
        <p:nvSpPr>
          <p:cNvPr id="4" name="TextBox 3"/>
          <p:cNvSpPr txBox="1"/>
          <p:nvPr/>
        </p:nvSpPr>
        <p:spPr>
          <a:xfrm>
            <a:off x="609600" y="1371600"/>
            <a:ext cx="10287000" cy="457200"/>
          </a:xfrm>
          <a:prstGeom prst="rect">
            <a:avLst/>
          </a:prstGeom>
          <a:noFill/>
        </p:spPr>
        <p:txBody>
          <a:bodyPr wrap="square" lIns="0" rIns="0" tIns="0" bIns="0" anchor="t">
            <a:spAutoFit/>
          </a:bodyPr>
          <a:lstStyle/>
          <a:p>
            <a:pPr algn="l"/>
            <a:r>
              <a:rPr sz="1275" b="0" i="0">
                <a:solidFill>
                  <a:srgbClr val="5B6772"/>
                </a:solidFill>
                <a:latin typeface="Arial"/>
              </a:rPr>
              <a:t>Score each statement 1 (not at all) to 4 (fully, evidenced).</a:t>
            </a:r>
          </a:p>
        </p:txBody>
      </p:sp>
      <p:graphicFrame>
        <p:nvGraphicFramePr>
          <p:cNvPr id="5" name="Table 4"/>
          <p:cNvGraphicFramePr>
            <a:graphicFrameLocks noGrp="1"/>
          </p:cNvGraphicFramePr>
          <p:nvPr/>
        </p:nvGraphicFramePr>
        <p:xfrm>
          <a:off x="609600" y="1828800"/>
          <a:ext cx="10972798" cy="3200400"/>
        </p:xfrm>
        <a:graphic>
          <a:graphicData uri="http://schemas.openxmlformats.org/drawingml/2006/table">
            <a:tbl>
              <a:tblPr firstRow="1" bandRow="1">
                <a:tableStyleId>{5C22544A-7EE6-4342-B048-85BDC9FD1C3A}</a:tableStyleId>
              </a:tblPr>
              <a:tblGrid>
                <a:gridCol w="621101"/>
                <a:gridCol w="9109494"/>
                <a:gridCol w="1242203"/>
              </a:tblGrid>
              <a:tr h="533400">
                <a:tc>
                  <a:txBody>
                    <a:bodyPr wrap="square"/>
                    <a:lstStyle/>
                    <a:p>
                      <a:r>
                        <a:rPr sz="1200" b="1" i="0">
                          <a:solidFill>
                            <a:srgbClr val="FFFFFF"/>
                          </a:solidFill>
                          <a:latin typeface="Arial"/>
                        </a:rPr>
                        <a:t>#</a:t>
                      </a:r>
                    </a:p>
                  </a:txBody>
                  <a:tcPr marL="95250" marR="95250" marT="38100" marB="38100" anchor="ctr">
                    <a:solidFill>
                      <a:srgbClr val="051C2C"/>
                    </a:solidFill>
                  </a:tcPr>
                </a:tc>
                <a:tc>
                  <a:txBody>
                    <a:bodyPr wrap="square"/>
                    <a:lstStyle/>
                    <a:p>
                      <a:r>
                        <a:rPr sz="1200" b="1" i="0">
                          <a:solidFill>
                            <a:srgbClr val="FFFFFF"/>
                          </a:solidFill>
                          <a:latin typeface="Arial"/>
                        </a:rPr>
                        <a:t>Statement</a:t>
                      </a:r>
                    </a:p>
                  </a:txBody>
                  <a:tcPr marL="95250" marR="95250" marT="38100" marB="38100" anchor="ctr">
                    <a:solidFill>
                      <a:srgbClr val="051C2C"/>
                    </a:solidFill>
                  </a:tcPr>
                </a:tc>
                <a:tc>
                  <a:txBody>
                    <a:bodyPr wrap="square"/>
                    <a:lstStyle/>
                    <a:p>
                      <a:r>
                        <a:rPr sz="1200" b="1" i="0">
                          <a:solidFill>
                            <a:srgbClr val="FFFFFF"/>
                          </a:solidFill>
                          <a:latin typeface="Arial"/>
                        </a:rPr>
                        <a:t>Score</a:t>
                      </a:r>
                    </a:p>
                  </a:txBody>
                  <a:tcPr marL="95250" marR="95250" marT="38100" marB="38100" anchor="ctr">
                    <a:solidFill>
                      <a:srgbClr val="051C2C"/>
                    </a:solidFill>
                  </a:tcPr>
                </a:tc>
              </a:tr>
              <a:tr h="533400">
                <a:tc>
                  <a:txBody>
                    <a:bodyPr wrap="square"/>
                    <a:lstStyle/>
                    <a:p>
                      <a:r>
                        <a:rPr sz="1200" b="0" i="0">
                          <a:solidFill>
                            <a:srgbClr val="051C2C"/>
                          </a:solidFill>
                          <a:latin typeface="Arial"/>
                        </a:rPr>
                        <a:t>1</a:t>
                      </a:r>
                    </a:p>
                  </a:txBody>
                  <a:tcPr marL="95250" marR="95250" marT="38100" marB="38100" anchor="ctr">
                    <a:solidFill>
                      <a:srgbClr val="FFFFFF"/>
                    </a:solidFill>
                  </a:tcPr>
                </a:tc>
                <a:tc>
                  <a:txBody>
                    <a:bodyPr wrap="square"/>
                    <a:lstStyle/>
                    <a:p>
                      <a:r>
                        <a:rPr sz="1200" b="0" i="0">
                          <a:solidFill>
                            <a:srgbClr val="051C2C"/>
                          </a:solidFill>
                          <a:latin typeface="Arial"/>
                        </a:rPr>
                        <a:t>We have a written set of data principles that leaders have agreed and can repeat.</a:t>
                      </a:r>
                    </a:p>
                  </a:txBody>
                  <a:tcPr marL="95250" marR="95250" marT="38100" marB="38100" anchor="ctr">
                    <a:solidFill>
                      <a:srgbClr val="FFFFFF"/>
                    </a:solidFill>
                  </a:tcPr>
                </a:tc>
                <a:tc>
                  <a:txBody>
                    <a:bodyPr wrap="square"/>
                    <a:lstStyle/>
                    <a:p>
                      <a:r>
                        <a:rPr sz="1200" b="0" i="0">
                          <a:solidFill>
                            <a:srgbClr val="051C2C"/>
                          </a:solidFill>
                          <a:latin typeface="Arial"/>
                        </a:rPr>
                        <a:t/>
                      </a:r>
                    </a:p>
                  </a:txBody>
                  <a:tcPr marL="95250" marR="95250" marT="38100" marB="38100" anchor="ctr">
                    <a:solidFill>
                      <a:srgbClr val="FFFFFF"/>
                    </a:solidFill>
                  </a:tcPr>
                </a:tc>
              </a:tr>
              <a:tr h="533400">
                <a:tc>
                  <a:txBody>
                    <a:bodyPr wrap="square"/>
                    <a:lstStyle/>
                    <a:p>
                      <a:r>
                        <a:rPr sz="1200" b="0" i="0">
                          <a:solidFill>
                            <a:srgbClr val="051C2C"/>
                          </a:solidFill>
                          <a:latin typeface="Arial"/>
                        </a:rPr>
                        <a:t>2</a:t>
                      </a:r>
                    </a:p>
                  </a:txBody>
                  <a:tcPr marL="95250" marR="95250" marT="38100" marB="38100" anchor="ctr">
                    <a:solidFill>
                      <a:srgbClr val="F6F7F9"/>
                    </a:solidFill>
                  </a:tcPr>
                </a:tc>
                <a:tc>
                  <a:txBody>
                    <a:bodyPr wrap="square"/>
                    <a:lstStyle/>
                    <a:p>
                      <a:r>
                        <a:rPr sz="1200" b="0" i="0">
                          <a:solidFill>
                            <a:srgbClr val="051C2C"/>
                          </a:solidFill>
                          <a:latin typeface="Arial"/>
                        </a:rPr>
                        <a:t>Every new initiative is checked against the principles before it is funded.</a:t>
                      </a:r>
                    </a:p>
                  </a:txBody>
                  <a:tcPr marL="95250" marR="95250" marT="38100" marB="38100" anchor="ctr">
                    <a:solidFill>
                      <a:srgbClr val="F6F7F9"/>
                    </a:solidFill>
                  </a:tcPr>
                </a:tc>
                <a:tc>
                  <a:txBody>
                    <a:bodyPr wrap="square"/>
                    <a:lstStyle/>
                    <a:p>
                      <a:r>
                        <a:rPr sz="1200" b="0" i="0">
                          <a:solidFill>
                            <a:srgbClr val="051C2C"/>
                          </a:solidFill>
                          <a:latin typeface="Arial"/>
                        </a:rPr>
                        <a:t/>
                      </a:r>
                    </a:p>
                  </a:txBody>
                  <a:tcPr marL="95250" marR="95250" marT="38100" marB="38100" anchor="ctr">
                    <a:solidFill>
                      <a:srgbClr val="F6F7F9"/>
                    </a:solidFill>
                  </a:tcPr>
                </a:tc>
              </a:tr>
              <a:tr h="533400">
                <a:tc>
                  <a:txBody>
                    <a:bodyPr wrap="square"/>
                    <a:lstStyle/>
                    <a:p>
                      <a:r>
                        <a:rPr sz="1200" b="0" i="0">
                          <a:solidFill>
                            <a:srgbClr val="051C2C"/>
                          </a:solidFill>
                          <a:latin typeface="Arial"/>
                        </a:rPr>
                        <a:t>3</a:t>
                      </a:r>
                    </a:p>
                  </a:txBody>
                  <a:tcPr marL="95250" marR="95250" marT="38100" marB="38100" anchor="ctr">
                    <a:solidFill>
                      <a:srgbClr val="FFFFFF"/>
                    </a:solidFill>
                  </a:tcPr>
                </a:tc>
                <a:tc>
                  <a:txBody>
                    <a:bodyPr wrap="square"/>
                    <a:lstStyle/>
                    <a:p>
                      <a:r>
                        <a:rPr sz="1200" b="0" i="0">
                          <a:solidFill>
                            <a:srgbClr val="051C2C"/>
                          </a:solidFill>
                          <a:latin typeface="Arial"/>
                        </a:rPr>
                        <a:t>Our target-state architecture fits on one page and is kept current.</a:t>
                      </a:r>
                    </a:p>
                  </a:txBody>
                  <a:tcPr marL="95250" marR="95250" marT="38100" marB="38100" anchor="ctr">
                    <a:solidFill>
                      <a:srgbClr val="FFFFFF"/>
                    </a:solidFill>
                  </a:tcPr>
                </a:tc>
                <a:tc>
                  <a:txBody>
                    <a:bodyPr wrap="square"/>
                    <a:lstStyle/>
                    <a:p>
                      <a:r>
                        <a:rPr sz="1200" b="0" i="0">
                          <a:solidFill>
                            <a:srgbClr val="051C2C"/>
                          </a:solidFill>
                          <a:latin typeface="Arial"/>
                        </a:rPr>
                        <a:t/>
                      </a:r>
                    </a:p>
                  </a:txBody>
                  <a:tcPr marL="95250" marR="95250" marT="38100" marB="38100" anchor="ctr">
                    <a:solidFill>
                      <a:srgbClr val="FFFFFF"/>
                    </a:solidFill>
                  </a:tcPr>
                </a:tc>
              </a:tr>
              <a:tr h="533400">
                <a:tc>
                  <a:txBody>
                    <a:bodyPr wrap="square"/>
                    <a:lstStyle/>
                    <a:p>
                      <a:r>
                        <a:rPr sz="1200" b="0" i="0">
                          <a:solidFill>
                            <a:srgbClr val="051C2C"/>
                          </a:solidFill>
                          <a:latin typeface="Arial"/>
                        </a:rPr>
                        <a:t>4</a:t>
                      </a:r>
                    </a:p>
                  </a:txBody>
                  <a:tcPr marL="95250" marR="95250" marT="38100" marB="38100" anchor="ctr">
                    <a:solidFill>
                      <a:srgbClr val="F6F7F9"/>
                    </a:solidFill>
                  </a:tcPr>
                </a:tc>
                <a:tc>
                  <a:txBody>
                    <a:bodyPr wrap="square"/>
                    <a:lstStyle/>
                    <a:p>
                      <a:r>
                        <a:rPr sz="1200" b="0" i="0">
                          <a:solidFill>
                            <a:srgbClr val="051C2C"/>
                          </a:solidFill>
                          <a:latin typeface="Arial"/>
                        </a:rPr>
                        <a:t>We distinguish trusted core work from exploratory work and govern them differently.</a:t>
                      </a:r>
                    </a:p>
                  </a:txBody>
                  <a:tcPr marL="95250" marR="95250" marT="38100" marB="38100" anchor="ctr">
                    <a:solidFill>
                      <a:srgbClr val="F6F7F9"/>
                    </a:solidFill>
                  </a:tcPr>
                </a:tc>
                <a:tc>
                  <a:txBody>
                    <a:bodyPr wrap="square"/>
                    <a:lstStyle/>
                    <a:p>
                      <a:r>
                        <a:rPr sz="1200" b="0" i="0">
                          <a:solidFill>
                            <a:srgbClr val="051C2C"/>
                          </a:solidFill>
                          <a:latin typeface="Arial"/>
                        </a:rPr>
                        <a:t/>
                      </a:r>
                    </a:p>
                  </a:txBody>
                  <a:tcPr marL="95250" marR="95250" marT="38100" marB="38100" anchor="ctr">
                    <a:solidFill>
                      <a:srgbClr val="F6F7F9"/>
                    </a:solidFill>
                  </a:tcPr>
                </a:tc>
              </a:tr>
              <a:tr h="533400">
                <a:tc>
                  <a:txBody>
                    <a:bodyPr wrap="square"/>
                    <a:lstStyle/>
                    <a:p>
                      <a:r>
                        <a:rPr sz="1200" b="0" i="0">
                          <a:solidFill>
                            <a:srgbClr val="051C2C"/>
                          </a:solidFill>
                          <a:latin typeface="Arial"/>
                        </a:rPr>
                        <a:t>5</a:t>
                      </a:r>
                    </a:p>
                  </a:txBody>
                  <a:tcPr marL="95250" marR="95250" marT="38100" marB="38100" anchor="ctr">
                    <a:solidFill>
                      <a:srgbClr val="FFFFFF"/>
                    </a:solidFill>
                  </a:tcPr>
                </a:tc>
                <a:tc>
                  <a:txBody>
                    <a:bodyPr wrap="square"/>
                    <a:lstStyle/>
                    <a:p>
                      <a:r>
                        <a:rPr sz="1200" b="0" i="0">
                          <a:solidFill>
                            <a:srgbClr val="051C2C"/>
                          </a:solidFill>
                          <a:latin typeface="Arial"/>
                        </a:rPr>
                        <a:t>There is a defined path for promoting proven experiments into the core.</a:t>
                      </a:r>
                    </a:p>
                  </a:txBody>
                  <a:tcPr marL="95250" marR="95250" marT="38100" marB="38100" anchor="ctr">
                    <a:solidFill>
                      <a:srgbClr val="FFFFFF"/>
                    </a:solidFill>
                  </a:tcPr>
                </a:tc>
                <a:tc>
                  <a:txBody>
                    <a:bodyPr wrap="square"/>
                    <a:lstStyle/>
                    <a:p>
                      <a:r>
                        <a:rPr sz="1200" b="0" i="0">
                          <a:solidFill>
                            <a:srgbClr val="051C2C"/>
                          </a:solidFill>
                          <a:latin typeface="Arial"/>
                        </a:rPr>
                        <a:t/>
                      </a:r>
                    </a:p>
                  </a:txBody>
                  <a:tcPr marL="95250" marR="95250" marT="38100" marB="38100" anchor="ctr">
                    <a:solidFill>
                      <a:srgbClr val="FFFFFF"/>
                    </a:solidFill>
                  </a:tcPr>
                </a:tc>
              </a:tr>
            </a:tbl>
          </a:graphicData>
        </a:graphic>
      </p:graphicFrame>
      <p:sp>
        <p:nvSpPr>
          <p:cNvPr id="6" name="TextBox 5"/>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Architecture and principles Track</a:t>
            </a:r>
          </a:p>
        </p:txBody>
      </p:sp>
      <p:sp>
        <p:nvSpPr>
          <p:cNvPr id="7" name="TextBox 6"/>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15</a:t>
            </a:r>
          </a:p>
        </p:txBody>
      </p:sp>
      <p:sp>
        <p:nvSpPr>
          <p:cNvPr id="8" name="Rectangle 7"/>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ILLUSTRATIVE</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How it looks in six industries</a:t>
            </a:r>
          </a:p>
        </p:txBody>
      </p:sp>
      <p:graphicFrame>
        <p:nvGraphicFramePr>
          <p:cNvPr id="4" name="Table 3"/>
          <p:cNvGraphicFramePr>
            <a:graphicFrameLocks noGrp="1"/>
          </p:cNvGraphicFramePr>
          <p:nvPr/>
        </p:nvGraphicFramePr>
        <p:xfrm>
          <a:off x="609600" y="1504950"/>
          <a:ext cx="10972797" cy="3733800"/>
        </p:xfrm>
        <a:graphic>
          <a:graphicData uri="http://schemas.openxmlformats.org/drawingml/2006/table">
            <a:tbl>
              <a:tblPr firstRow="1" bandRow="1">
                <a:tableStyleId>{5C22544A-7EE6-4342-B048-85BDC9FD1C3A}</a:tableStyleId>
              </a:tblPr>
              <a:tblGrid>
                <a:gridCol w="1592825"/>
                <a:gridCol w="3539612"/>
                <a:gridCol w="3539612"/>
                <a:gridCol w="2300748"/>
              </a:tblGrid>
              <a:tr h="533400">
                <a:tc>
                  <a:txBody>
                    <a:bodyPr wrap="square"/>
                    <a:lstStyle/>
                    <a:p>
                      <a:r>
                        <a:rPr sz="900" b="1" i="0">
                          <a:solidFill>
                            <a:srgbClr val="FFFFFF"/>
                          </a:solidFill>
                          <a:latin typeface="Arial"/>
                        </a:rPr>
                        <a:t>Industry</a:t>
                      </a:r>
                    </a:p>
                  </a:txBody>
                  <a:tcPr marL="95250" marR="95250" marT="38100" marB="38100" anchor="ctr">
                    <a:solidFill>
                      <a:srgbClr val="051C2C"/>
                    </a:solidFill>
                  </a:tcPr>
                </a:tc>
                <a:tc>
                  <a:txBody>
                    <a:bodyPr wrap="square"/>
                    <a:lstStyle/>
                    <a:p>
                      <a:r>
                        <a:rPr sz="900" b="1" i="0">
                          <a:solidFill>
                            <a:srgbClr val="FFFFFF"/>
                          </a:solidFill>
                          <a:latin typeface="Arial"/>
                        </a:rPr>
                        <a:t>Situation</a:t>
                      </a:r>
                    </a:p>
                  </a:txBody>
                  <a:tcPr marL="95250" marR="95250" marT="38100" marB="38100" anchor="ctr">
                    <a:solidFill>
                      <a:srgbClr val="051C2C"/>
                    </a:solidFill>
                  </a:tcPr>
                </a:tc>
                <a:tc>
                  <a:txBody>
                    <a:bodyPr wrap="square"/>
                    <a:lstStyle/>
                    <a:p>
                      <a:r>
                        <a:rPr sz="900" b="1" i="0">
                          <a:solidFill>
                            <a:srgbClr val="FFFFFF"/>
                          </a:solidFill>
                          <a:latin typeface="Arial"/>
                        </a:rPr>
                        <a:t>The move</a:t>
                      </a:r>
                    </a:p>
                  </a:txBody>
                  <a:tcPr marL="95250" marR="95250" marT="38100" marB="38100" anchor="ctr">
                    <a:solidFill>
                      <a:srgbClr val="051C2C"/>
                    </a:solidFill>
                  </a:tcPr>
                </a:tc>
                <a:tc>
                  <a:txBody>
                    <a:bodyPr wrap="square"/>
                    <a:lstStyle/>
                    <a:p>
                      <a:r>
                        <a:rPr sz="900" b="1" i="0">
                          <a:solidFill>
                            <a:srgbClr val="FFFFFF"/>
                          </a:solidFill>
                          <a:latin typeface="Arial"/>
                        </a:rPr>
                        <a:t>Measure</a:t>
                      </a:r>
                    </a:p>
                  </a:txBody>
                  <a:tcPr marL="95250" marR="95250" marT="38100" marB="38100" anchor="ctr">
                    <a:solidFill>
                      <a:srgbClr val="051C2C"/>
                    </a:solidFill>
                  </a:tcPr>
                </a:tc>
              </a:tr>
              <a:tr h="533400">
                <a:tc>
                  <a:txBody>
                    <a:bodyPr wrap="square"/>
                    <a:lstStyle/>
                    <a:p>
                      <a:r>
                        <a:rPr sz="900" b="0" i="0">
                          <a:solidFill>
                            <a:srgbClr val="051C2C"/>
                          </a:solidFill>
                          <a:latin typeface="Arial"/>
                        </a:rPr>
                        <a:t>Manufacturer</a:t>
                      </a:r>
                    </a:p>
                  </a:txBody>
                  <a:tcPr marL="95250" marR="95250" marT="38100" marB="38100" anchor="ctr">
                    <a:solidFill>
                      <a:srgbClr val="FFFFFF"/>
                    </a:solidFill>
                  </a:tcPr>
                </a:tc>
                <a:tc>
                  <a:txBody>
                    <a:bodyPr wrap="square"/>
                    <a:lstStyle/>
                    <a:p>
                      <a:r>
                        <a:rPr sz="900" b="0" i="0">
                          <a:solidFill>
                            <a:srgbClr val="051C2C"/>
                          </a:solidFill>
                          <a:latin typeface="Arial"/>
                        </a:rPr>
                        <a:t>Plant historians and quality data sit in each plant; field data on the installed base is unseen.</a:t>
                      </a:r>
                    </a:p>
                  </a:txBody>
                  <a:tcPr marL="95250" marR="95250" marT="38100" marB="38100" anchor="ctr">
                    <a:solidFill>
                      <a:srgbClr val="FFFFFF"/>
                    </a:solidFill>
                  </a:tcPr>
                </a:tc>
                <a:tc>
                  <a:txBody>
                    <a:bodyPr wrap="square"/>
                    <a:lstStyle/>
                    <a:p>
                      <a:r>
                        <a:rPr sz="900" b="0" i="0">
                          <a:solidFill>
                            <a:srgbClr val="051C2C"/>
                          </a:solidFill>
                          <a:latin typeface="Arial"/>
                        </a:rPr>
                        <a:t>Run zone for delivery and quality reporting across plants; a Discover sandbox for installed-base and sensor analytics.</a:t>
                      </a:r>
                    </a:p>
                  </a:txBody>
                  <a:tcPr marL="95250" marR="95250" marT="38100" marB="38100" anchor="ctr">
                    <a:solidFill>
                      <a:srgbClr val="FFFFFF"/>
                    </a:solidFill>
                  </a:tcPr>
                </a:tc>
                <a:tc>
                  <a:txBody>
                    <a:bodyPr wrap="square"/>
                    <a:lstStyle/>
                    <a:p>
                      <a:r>
                        <a:rPr sz="900" b="0" i="0">
                          <a:solidFill>
                            <a:srgbClr val="051C2C"/>
                          </a:solidFill>
                          <a:latin typeface="Arial"/>
                        </a:rPr>
                        <a:t>Share of plants reporting from one certified quality data product</a:t>
                      </a:r>
                    </a:p>
                  </a:txBody>
                  <a:tcPr marL="95250" marR="95250" marT="38100" marB="38100" anchor="ctr">
                    <a:solidFill>
                      <a:srgbClr val="FFFFFF"/>
                    </a:solidFill>
                  </a:tcPr>
                </a:tc>
              </a:tr>
              <a:tr h="533400">
                <a:tc>
                  <a:txBody>
                    <a:bodyPr wrap="square"/>
                    <a:lstStyle/>
                    <a:p>
                      <a:r>
                        <a:rPr sz="900" b="0" i="0">
                          <a:solidFill>
                            <a:srgbClr val="051C2C"/>
                          </a:solidFill>
                          <a:latin typeface="Arial"/>
                        </a:rPr>
                        <a:t>Retail bank</a:t>
                      </a:r>
                    </a:p>
                  </a:txBody>
                  <a:tcPr marL="95250" marR="95250" marT="38100" marB="38100" anchor="ctr">
                    <a:solidFill>
                      <a:srgbClr val="F6F7F9"/>
                    </a:solidFill>
                  </a:tcPr>
                </a:tc>
                <a:tc>
                  <a:txBody>
                    <a:bodyPr wrap="square"/>
                    <a:lstStyle/>
                    <a:p>
                      <a:r>
                        <a:rPr sz="900" b="0" i="0">
                          <a:solidFill>
                            <a:srgbClr val="051C2C"/>
                          </a:solidFill>
                          <a:latin typeface="Arial"/>
                        </a:rPr>
                        <a:t>Risk reports are rebuilt by hand from several ledgers, and lineage cannot be shown to the supervisor.</a:t>
                      </a:r>
                    </a:p>
                  </a:txBody>
                  <a:tcPr marL="95250" marR="95250" marT="38100" marB="38100" anchor="ctr">
                    <a:solidFill>
                      <a:srgbClr val="F6F7F9"/>
                    </a:solidFill>
                  </a:tcPr>
                </a:tc>
                <a:tc>
                  <a:txBody>
                    <a:bodyPr wrap="square"/>
                    <a:lstStyle/>
                    <a:p>
                      <a:r>
                        <a:rPr sz="900" b="0" i="0">
                          <a:solidFill>
                            <a:srgbClr val="051C2C"/>
                          </a:solidFill>
                          <a:latin typeface="Arial"/>
                        </a:rPr>
                        <a:t>Principles of traceability and one meaning per term enforced first; regulatory metrics moved into the certified Run zone.</a:t>
                      </a:r>
                    </a:p>
                  </a:txBody>
                  <a:tcPr marL="95250" marR="95250" marT="38100" marB="38100" anchor="ctr">
                    <a:solidFill>
                      <a:srgbClr val="F6F7F9"/>
                    </a:solidFill>
                  </a:tcPr>
                </a:tc>
                <a:tc>
                  <a:txBody>
                    <a:bodyPr wrap="square"/>
                    <a:lstStyle/>
                    <a:p>
                      <a:r>
                        <a:rPr sz="900" b="0" i="0">
                          <a:solidFill>
                            <a:srgbClr val="051C2C"/>
                          </a:solidFill>
                          <a:latin typeface="Arial"/>
                        </a:rPr>
                        <a:t>Share of regulatory metrics with end-to-end lineage</a:t>
                      </a:r>
                    </a:p>
                  </a:txBody>
                  <a:tcPr marL="95250" marR="95250" marT="38100" marB="38100" anchor="ctr">
                    <a:solidFill>
                      <a:srgbClr val="F6F7F9"/>
                    </a:solidFill>
                  </a:tcPr>
                </a:tc>
              </a:tr>
              <a:tr h="533400">
                <a:tc>
                  <a:txBody>
                    <a:bodyPr wrap="square"/>
                    <a:lstStyle/>
                    <a:p>
                      <a:r>
                        <a:rPr sz="900" b="0" i="0">
                          <a:solidFill>
                            <a:srgbClr val="051C2C"/>
                          </a:solidFill>
                          <a:latin typeface="Arial"/>
                        </a:rPr>
                        <a:t>Retailer</a:t>
                      </a:r>
                    </a:p>
                  </a:txBody>
                  <a:tcPr marL="95250" marR="95250" marT="38100" marB="38100" anchor="ctr">
                    <a:solidFill>
                      <a:srgbClr val="FFFFFF"/>
                    </a:solidFill>
                  </a:tcPr>
                </a:tc>
                <a:tc>
                  <a:txBody>
                    <a:bodyPr wrap="square"/>
                    <a:lstStyle/>
                    <a:p>
                      <a:r>
                        <a:rPr sz="900" b="0" i="0">
                          <a:solidFill>
                            <a:srgbClr val="051C2C"/>
                          </a:solidFill>
                          <a:latin typeface="Arial"/>
                        </a:rPr>
                        <a:t>Stores and online plan stock separately; pricing experiments run on ad hoc extracts.</a:t>
                      </a:r>
                    </a:p>
                  </a:txBody>
                  <a:tcPr marL="95250" marR="95250" marT="38100" marB="38100" anchor="ctr">
                    <a:solidFill>
                      <a:srgbClr val="FFFFFF"/>
                    </a:solidFill>
                  </a:tcPr>
                </a:tc>
                <a:tc>
                  <a:txBody>
                    <a:bodyPr wrap="square"/>
                    <a:lstStyle/>
                    <a:p>
                      <a:r>
                        <a:rPr sz="900" b="0" i="0">
                          <a:solidFill>
                            <a:srgbClr val="051C2C"/>
                          </a:solidFill>
                          <a:latin typeface="Arial"/>
                        </a:rPr>
                        <a:t>One product and stock data product in the Run zone; pricing and range tests run in Discover with a promotion path.</a:t>
                      </a:r>
                    </a:p>
                  </a:txBody>
                  <a:tcPr marL="95250" marR="95250" marT="38100" marB="38100" anchor="ctr">
                    <a:solidFill>
                      <a:srgbClr val="FFFFFF"/>
                    </a:solidFill>
                  </a:tcPr>
                </a:tc>
                <a:tc>
                  <a:txBody>
                    <a:bodyPr wrap="square"/>
                    <a:lstStyle/>
                    <a:p>
                      <a:r>
                        <a:rPr sz="900" b="0" i="0">
                          <a:solidFill>
                            <a:srgbClr val="051C2C"/>
                          </a:solidFill>
                          <a:latin typeface="Arial"/>
                        </a:rPr>
                        <a:t>Time from proven pricing test to production use</a:t>
                      </a:r>
                    </a:p>
                  </a:txBody>
                  <a:tcPr marL="95250" marR="95250" marT="38100" marB="38100" anchor="ctr">
                    <a:solidFill>
                      <a:srgbClr val="FFFFFF"/>
                    </a:solidFill>
                  </a:tcPr>
                </a:tc>
              </a:tr>
              <a:tr h="533400">
                <a:tc>
                  <a:txBody>
                    <a:bodyPr wrap="square"/>
                    <a:lstStyle/>
                    <a:p>
                      <a:r>
                        <a:rPr sz="900" b="0" i="0">
                          <a:solidFill>
                            <a:srgbClr val="051C2C"/>
                          </a:solidFill>
                          <a:latin typeface="Arial"/>
                        </a:rPr>
                        <a:t>Hospital group</a:t>
                      </a:r>
                    </a:p>
                  </a:txBody>
                  <a:tcPr marL="95250" marR="95250" marT="38100" marB="38100" anchor="ctr">
                    <a:solidFill>
                      <a:srgbClr val="F6F7F9"/>
                    </a:solidFill>
                  </a:tcPr>
                </a:tc>
                <a:tc>
                  <a:txBody>
                    <a:bodyPr wrap="square"/>
                    <a:lstStyle/>
                    <a:p>
                      <a:r>
                        <a:rPr sz="900" b="0" i="0">
                          <a:solidFill>
                            <a:srgbClr val="051C2C"/>
                          </a:solidFill>
                          <a:latin typeface="Arial"/>
                        </a:rPr>
                        <a:t>Patient-flow data is spread across hospital systems, and a privacy incident has raised the bar.</a:t>
                      </a:r>
                    </a:p>
                  </a:txBody>
                  <a:tcPr marL="95250" marR="95250" marT="38100" marB="38100" anchor="ctr">
                    <a:solidFill>
                      <a:srgbClr val="F6F7F9"/>
                    </a:solidFill>
                  </a:tcPr>
                </a:tc>
                <a:tc>
                  <a:txBody>
                    <a:bodyPr wrap="square"/>
                    <a:lstStyle/>
                    <a:p>
                      <a:r>
                        <a:rPr sz="900" b="0" i="0">
                          <a:solidFill>
                            <a:srgbClr val="051C2C"/>
                          </a:solidFill>
                          <a:latin typeface="Arial"/>
                        </a:rPr>
                        <a:t>Protected-by-design principle applied first; bed and discharge data virtualised into an Expand view before building the core.</a:t>
                      </a:r>
                    </a:p>
                  </a:txBody>
                  <a:tcPr marL="95250" marR="95250" marT="38100" marB="38100" anchor="ctr">
                    <a:solidFill>
                      <a:srgbClr val="F6F7F9"/>
                    </a:solidFill>
                  </a:tcPr>
                </a:tc>
                <a:tc>
                  <a:txBody>
                    <a:bodyPr wrap="square"/>
                    <a:lstStyle/>
                    <a:p>
                      <a:r>
                        <a:rPr sz="900" b="0" i="0">
                          <a:solidFill>
                            <a:srgbClr val="051C2C"/>
                          </a:solidFill>
                          <a:latin typeface="Arial"/>
                        </a:rPr>
                        <a:t>Share of sensitive data assets classified with access policies enforced</a:t>
                      </a:r>
                    </a:p>
                  </a:txBody>
                  <a:tcPr marL="95250" marR="95250" marT="38100" marB="38100" anchor="ctr">
                    <a:solidFill>
                      <a:srgbClr val="F6F7F9"/>
                    </a:solidFill>
                  </a:tcPr>
                </a:tc>
              </a:tr>
              <a:tr h="533400">
                <a:tc>
                  <a:txBody>
                    <a:bodyPr wrap="square"/>
                    <a:lstStyle/>
                    <a:p>
                      <a:r>
                        <a:rPr sz="900" b="0" i="0">
                          <a:solidFill>
                            <a:srgbClr val="051C2C"/>
                          </a:solidFill>
                          <a:latin typeface="Arial"/>
                        </a:rPr>
                        <a:t>Telecom operator</a:t>
                      </a:r>
                    </a:p>
                  </a:txBody>
                  <a:tcPr marL="95250" marR="95250" marT="38100" marB="38100" anchor="ctr">
                    <a:solidFill>
                      <a:srgbClr val="FFFFFF"/>
                    </a:solidFill>
                  </a:tcPr>
                </a:tc>
                <a:tc>
                  <a:txBody>
                    <a:bodyPr wrap="square"/>
                    <a:lstStyle/>
                    <a:p>
                      <a:r>
                        <a:rPr sz="900" b="0" i="0">
                          <a:solidFill>
                            <a:srgbClr val="051C2C"/>
                          </a:solidFill>
                          <a:latin typeface="Arial"/>
                        </a:rPr>
                        <a:t>Mobile, broadband and business run on separate billing and CRM stacks; inventory drifts from the field.</a:t>
                      </a:r>
                    </a:p>
                  </a:txBody>
                  <a:tcPr marL="95250" marR="95250" marT="38100" marB="38100" anchor="ctr">
                    <a:solidFill>
                      <a:srgbClr val="FFFFFF"/>
                    </a:solidFill>
                  </a:tcPr>
                </a:tc>
                <a:tc>
                  <a:txBody>
                    <a:bodyPr wrap="square"/>
                    <a:lstStyle/>
                    <a:p>
                      <a:r>
                        <a:rPr sz="900" b="0" i="0">
                          <a:solidFill>
                            <a:srgbClr val="051C2C"/>
                          </a:solidFill>
                          <a:latin typeface="Arial"/>
                        </a:rPr>
                        <a:t>Connect before you move: a virtual customer view across the three stacks, then a mastered customer record in the Run zone.</a:t>
                      </a:r>
                    </a:p>
                  </a:txBody>
                  <a:tcPr marL="95250" marR="95250" marT="38100" marB="38100" anchor="ctr">
                    <a:solidFill>
                      <a:srgbClr val="FFFFFF"/>
                    </a:solidFill>
                  </a:tcPr>
                </a:tc>
                <a:tc>
                  <a:txBody>
                    <a:bodyPr wrap="square"/>
                    <a:lstStyle/>
                    <a:p>
                      <a:r>
                        <a:rPr sz="900" b="0" i="0">
                          <a:solidFill>
                            <a:srgbClr val="051C2C"/>
                          </a:solidFill>
                          <a:latin typeface="Arial"/>
                        </a:rPr>
                        <a:t>Share of customers with one resolved identity across products</a:t>
                      </a:r>
                    </a:p>
                  </a:txBody>
                  <a:tcPr marL="95250" marR="95250" marT="38100" marB="38100" anchor="ctr">
                    <a:solidFill>
                      <a:srgbClr val="FFFFFF"/>
                    </a:solidFill>
                  </a:tcPr>
                </a:tc>
              </a:tr>
              <a:tr h="533400">
                <a:tc>
                  <a:txBody>
                    <a:bodyPr wrap="square"/>
                    <a:lstStyle/>
                    <a:p>
                      <a:r>
                        <a:rPr sz="900" b="0" i="0">
                          <a:solidFill>
                            <a:srgbClr val="051C2C"/>
                          </a:solidFill>
                          <a:latin typeface="Arial"/>
                        </a:rPr>
                        <a:t>Insurer</a:t>
                      </a:r>
                    </a:p>
                  </a:txBody>
                  <a:tcPr marL="95250" marR="95250" marT="38100" marB="38100" anchor="ctr">
                    <a:solidFill>
                      <a:srgbClr val="F6F7F9"/>
                    </a:solidFill>
                  </a:tcPr>
                </a:tc>
                <a:tc>
                  <a:txBody>
                    <a:bodyPr wrap="square"/>
                    <a:lstStyle/>
                    <a:p>
                      <a:r>
                        <a:rPr sz="900" b="0" i="0">
                          <a:solidFill>
                            <a:srgbClr val="051C2C"/>
                          </a:solidFill>
                          <a:latin typeface="Arial"/>
                        </a:rPr>
                        <a:t>Actuarial and regulatory reporting rely on manual reconciliations between policy and claims systems.</a:t>
                      </a:r>
                    </a:p>
                  </a:txBody>
                  <a:tcPr marL="95250" marR="95250" marT="38100" marB="38100" anchor="ctr">
                    <a:solidFill>
                      <a:srgbClr val="F6F7F9"/>
                    </a:solidFill>
                  </a:tcPr>
                </a:tc>
                <a:tc>
                  <a:txBody>
                    <a:bodyPr wrap="square"/>
                    <a:lstStyle/>
                    <a:p>
                      <a:r>
                        <a:rPr sz="900" b="0" i="0">
                          <a:solidFill>
                            <a:srgbClr val="051C2C"/>
                          </a:solidFill>
                          <a:latin typeface="Arial"/>
                        </a:rPr>
                        <a:t>Certified policy and claims data products in the Run zone; fraud and leakage models built in Discover and promoted.</a:t>
                      </a:r>
                    </a:p>
                  </a:txBody>
                  <a:tcPr marL="95250" marR="95250" marT="38100" marB="38100" anchor="ctr">
                    <a:solidFill>
                      <a:srgbClr val="F6F7F9"/>
                    </a:solidFill>
                  </a:tcPr>
                </a:tc>
                <a:tc>
                  <a:txBody>
                    <a:bodyPr wrap="square"/>
                    <a:lstStyle/>
                    <a:p>
                      <a:r>
                        <a:rPr sz="900" b="0" i="0">
                          <a:solidFill>
                            <a:srgbClr val="051C2C"/>
                          </a:solidFill>
                          <a:latin typeface="Arial"/>
                        </a:rPr>
                        <a:t>Manual reconciliation steps removed from the reporting cycle</a:t>
                      </a:r>
                    </a:p>
                  </a:txBody>
                  <a:tcPr marL="95250" marR="95250" marT="38100" marB="38100" anchor="ctr">
                    <a:solidFill>
                      <a:srgbClr val="F6F7F9"/>
                    </a:solidFill>
                  </a:tcPr>
                </a:tc>
              </a:tr>
            </a:tbl>
          </a:graphicData>
        </a:graphic>
      </p:graphicFrame>
      <p:sp>
        <p:nvSpPr>
          <p:cNvPr id="5" name="TextBox 4"/>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Architecture and principles Track</a:t>
            </a:r>
          </a:p>
        </p:txBody>
      </p:sp>
      <p:sp>
        <p:nvSpPr>
          <p:cNvPr id="6" name="TextBox 5"/>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16</a:t>
            </a:r>
          </a:p>
        </p:txBody>
      </p:sp>
      <p:sp>
        <p:nvSpPr>
          <p:cNvPr id="7" name="Rectangle 6"/>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MEASURES</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Measures for the data scorecard</a:t>
            </a:r>
          </a:p>
        </p:txBody>
      </p:sp>
      <p:graphicFrame>
        <p:nvGraphicFramePr>
          <p:cNvPr id="4" name="Table 3"/>
          <p:cNvGraphicFramePr>
            <a:graphicFrameLocks noGrp="1"/>
          </p:cNvGraphicFramePr>
          <p:nvPr/>
        </p:nvGraphicFramePr>
        <p:xfrm>
          <a:off x="609600" y="1504950"/>
          <a:ext cx="10972799" cy="4267200"/>
        </p:xfrm>
        <a:graphic>
          <a:graphicData uri="http://schemas.openxmlformats.org/drawingml/2006/table">
            <a:tbl>
              <a:tblPr firstRow="1" bandRow="1">
                <a:tableStyleId>{5C22544A-7EE6-4342-B048-85BDC9FD1C3A}</a:tableStyleId>
              </a:tblPr>
              <a:tblGrid>
                <a:gridCol w="2793076"/>
                <a:gridCol w="6783185"/>
                <a:gridCol w="1396538"/>
              </a:tblGrid>
              <a:tr h="533400">
                <a:tc>
                  <a:txBody>
                    <a:bodyPr wrap="square"/>
                    <a:lstStyle/>
                    <a:p>
                      <a:r>
                        <a:rPr sz="975" b="1" i="0">
                          <a:solidFill>
                            <a:srgbClr val="FFFFFF"/>
                          </a:solidFill>
                          <a:latin typeface="Arial"/>
                        </a:rPr>
                        <a:t>Measure</a:t>
                      </a:r>
                    </a:p>
                  </a:txBody>
                  <a:tcPr marL="95250" marR="95250" marT="38100" marB="38100" anchor="ctr">
                    <a:solidFill>
                      <a:srgbClr val="051C2C"/>
                    </a:solidFill>
                  </a:tcPr>
                </a:tc>
                <a:tc>
                  <a:txBody>
                    <a:bodyPr wrap="square"/>
                    <a:lstStyle/>
                    <a:p>
                      <a:r>
                        <a:rPr sz="975" b="1" i="0">
                          <a:solidFill>
                            <a:srgbClr val="FFFFFF"/>
                          </a:solidFill>
                          <a:latin typeface="Arial"/>
                        </a:rPr>
                        <a:t>Definition</a:t>
                      </a:r>
                    </a:p>
                  </a:txBody>
                  <a:tcPr marL="95250" marR="95250" marT="38100" marB="38100" anchor="ctr">
                    <a:solidFill>
                      <a:srgbClr val="051C2C"/>
                    </a:solidFill>
                  </a:tcPr>
                </a:tc>
                <a:tc>
                  <a:txBody>
                    <a:bodyPr wrap="square"/>
                    <a:lstStyle/>
                    <a:p>
                      <a:r>
                        <a:rPr sz="975" b="1" i="0">
                          <a:solidFill>
                            <a:srgbClr val="FFFFFF"/>
                          </a:solidFill>
                          <a:latin typeface="Arial"/>
                        </a:rPr>
                        <a:t>Lead or lag</a:t>
                      </a:r>
                    </a:p>
                  </a:txBody>
                  <a:tcPr marL="95250" marR="95250" marT="38100" marB="38100" anchor="ctr">
                    <a:solidFill>
                      <a:srgbClr val="051C2C"/>
                    </a:solidFill>
                  </a:tcPr>
                </a:tc>
              </a:tr>
              <a:tr h="533400">
                <a:tc>
                  <a:txBody>
                    <a:bodyPr wrap="square"/>
                    <a:lstStyle/>
                    <a:p>
                      <a:r>
                        <a:rPr sz="975" b="0" i="0">
                          <a:solidFill>
                            <a:srgbClr val="051C2C"/>
                          </a:solidFill>
                          <a:latin typeface="Arial"/>
                        </a:rPr>
                        <a:t>Principles compliance at gate</a:t>
                      </a:r>
                    </a:p>
                  </a:txBody>
                  <a:tcPr marL="95250" marR="95250" marT="38100" marB="38100" anchor="ctr">
                    <a:solidFill>
                      <a:srgbClr val="FFFFFF"/>
                    </a:solidFill>
                  </a:tcPr>
                </a:tc>
                <a:tc>
                  <a:txBody>
                    <a:bodyPr wrap="square"/>
                    <a:lstStyle/>
                    <a:p>
                      <a:r>
                        <a:rPr sz="975" b="0" i="0">
                          <a:solidFill>
                            <a:srgbClr val="051C2C"/>
                          </a:solidFill>
                          <a:latin typeface="Arial"/>
                        </a:rPr>
                        <a:t>Share of funded initiatives that passed the principles review</a:t>
                      </a:r>
                    </a:p>
                  </a:txBody>
                  <a:tcPr marL="95250" marR="95250" marT="38100" marB="38100" anchor="ctr">
                    <a:solidFill>
                      <a:srgbClr val="FFFFFF"/>
                    </a:solidFill>
                  </a:tcPr>
                </a:tc>
                <a:tc>
                  <a:txBody>
                    <a:bodyPr wrap="square"/>
                    <a:lstStyle/>
                    <a:p>
                      <a:r>
                        <a:rPr sz="975" b="0" i="0">
                          <a:solidFill>
                            <a:srgbClr val="051C2C"/>
                          </a:solidFill>
                          <a:latin typeface="Arial"/>
                        </a:rPr>
                        <a:t>Lead</a:t>
                      </a:r>
                    </a:p>
                  </a:txBody>
                  <a:tcPr marL="95250" marR="95250" marT="38100" marB="38100" anchor="ctr">
                    <a:solidFill>
                      <a:srgbClr val="FFFFFF"/>
                    </a:solidFill>
                  </a:tcPr>
                </a:tc>
              </a:tr>
              <a:tr h="533400">
                <a:tc>
                  <a:txBody>
                    <a:bodyPr wrap="square"/>
                    <a:lstStyle/>
                    <a:p>
                      <a:r>
                        <a:rPr sz="975" b="0" i="0">
                          <a:solidFill>
                            <a:srgbClr val="051C2C"/>
                          </a:solidFill>
                          <a:latin typeface="Arial"/>
                        </a:rPr>
                        <a:t>Source onboarding time</a:t>
                      </a:r>
                    </a:p>
                  </a:txBody>
                  <a:tcPr marL="95250" marR="95250" marT="38100" marB="38100" anchor="ctr">
                    <a:solidFill>
                      <a:srgbClr val="F6F7F9"/>
                    </a:solidFill>
                  </a:tcPr>
                </a:tc>
                <a:tc>
                  <a:txBody>
                    <a:bodyPr wrap="square"/>
                    <a:lstStyle/>
                    <a:p>
                      <a:r>
                        <a:rPr sz="975" b="0" i="0">
                          <a:solidFill>
                            <a:srgbClr val="051C2C"/>
                          </a:solidFill>
                          <a:latin typeface="Arial"/>
                        </a:rPr>
                        <a:t>Median days from request to a governed, usable new source</a:t>
                      </a:r>
                    </a:p>
                  </a:txBody>
                  <a:tcPr marL="95250" marR="95250" marT="38100" marB="38100" anchor="ctr">
                    <a:solidFill>
                      <a:srgbClr val="F6F7F9"/>
                    </a:solidFill>
                  </a:tcPr>
                </a:tc>
                <a:tc>
                  <a:txBody>
                    <a:bodyPr wrap="square"/>
                    <a:lstStyle/>
                    <a:p>
                      <a:r>
                        <a:rPr sz="975" b="0" i="0">
                          <a:solidFill>
                            <a:srgbClr val="051C2C"/>
                          </a:solidFill>
                          <a:latin typeface="Arial"/>
                        </a:rPr>
                        <a:t>Lead</a:t>
                      </a:r>
                    </a:p>
                  </a:txBody>
                  <a:tcPr marL="95250" marR="95250" marT="38100" marB="38100" anchor="ctr">
                    <a:solidFill>
                      <a:srgbClr val="F6F7F9"/>
                    </a:solidFill>
                  </a:tcPr>
                </a:tc>
              </a:tr>
              <a:tr h="533400">
                <a:tc>
                  <a:txBody>
                    <a:bodyPr wrap="square"/>
                    <a:lstStyle/>
                    <a:p>
                      <a:r>
                        <a:rPr sz="975" b="0" i="0">
                          <a:solidFill>
                            <a:srgbClr val="051C2C"/>
                          </a:solidFill>
                          <a:latin typeface="Arial"/>
                        </a:rPr>
                        <a:t>Data product reuse</a:t>
                      </a:r>
                    </a:p>
                  </a:txBody>
                  <a:tcPr marL="95250" marR="95250" marT="38100" marB="38100" anchor="ctr">
                    <a:solidFill>
                      <a:srgbClr val="FFFFFF"/>
                    </a:solidFill>
                  </a:tcPr>
                </a:tc>
                <a:tc>
                  <a:txBody>
                    <a:bodyPr wrap="square"/>
                    <a:lstStyle/>
                    <a:p>
                      <a:r>
                        <a:rPr sz="975" b="0" i="0">
                          <a:solidFill>
                            <a:srgbClr val="051C2C"/>
                          </a:solidFill>
                          <a:latin typeface="Arial"/>
                        </a:rPr>
                        <a:t>Average number of use cases served by each certified data product</a:t>
                      </a:r>
                    </a:p>
                  </a:txBody>
                  <a:tcPr marL="95250" marR="95250" marT="38100" marB="38100" anchor="ctr">
                    <a:solidFill>
                      <a:srgbClr val="FFFFFF"/>
                    </a:solidFill>
                  </a:tcPr>
                </a:tc>
                <a:tc>
                  <a:txBody>
                    <a:bodyPr wrap="square"/>
                    <a:lstStyle/>
                    <a:p>
                      <a:r>
                        <a:rPr sz="975" b="0" i="0">
                          <a:solidFill>
                            <a:srgbClr val="051C2C"/>
                          </a:solidFill>
                          <a:latin typeface="Arial"/>
                        </a:rPr>
                        <a:t>Lead</a:t>
                      </a:r>
                    </a:p>
                  </a:txBody>
                  <a:tcPr marL="95250" marR="95250" marT="38100" marB="38100" anchor="ctr">
                    <a:solidFill>
                      <a:srgbClr val="FFFFFF"/>
                    </a:solidFill>
                  </a:tcPr>
                </a:tc>
              </a:tr>
              <a:tr h="533400">
                <a:tc>
                  <a:txBody>
                    <a:bodyPr wrap="square"/>
                    <a:lstStyle/>
                    <a:p>
                      <a:r>
                        <a:rPr sz="975" b="0" i="0">
                          <a:solidFill>
                            <a:srgbClr val="051C2C"/>
                          </a:solidFill>
                          <a:latin typeface="Arial"/>
                        </a:rPr>
                        <a:t>Duplicate pipelines retired</a:t>
                      </a:r>
                    </a:p>
                  </a:txBody>
                  <a:tcPr marL="95250" marR="95250" marT="38100" marB="38100" anchor="ctr">
                    <a:solidFill>
                      <a:srgbClr val="F6F7F9"/>
                    </a:solidFill>
                  </a:tcPr>
                </a:tc>
                <a:tc>
                  <a:txBody>
                    <a:bodyPr wrap="square"/>
                    <a:lstStyle/>
                    <a:p>
                      <a:r>
                        <a:rPr sz="975" b="0" i="0">
                          <a:solidFill>
                            <a:srgbClr val="051C2C"/>
                          </a:solidFill>
                          <a:latin typeface="Arial"/>
                        </a:rPr>
                        <a:t>Redundant pipelines and copies switched off in the period</a:t>
                      </a:r>
                    </a:p>
                  </a:txBody>
                  <a:tcPr marL="95250" marR="95250" marT="38100" marB="38100" anchor="ctr">
                    <a:solidFill>
                      <a:srgbClr val="F6F7F9"/>
                    </a:solidFill>
                  </a:tcPr>
                </a:tc>
                <a:tc>
                  <a:txBody>
                    <a:bodyPr wrap="square"/>
                    <a:lstStyle/>
                    <a:p>
                      <a:r>
                        <a:rPr sz="975" b="0" i="0">
                          <a:solidFill>
                            <a:srgbClr val="051C2C"/>
                          </a:solidFill>
                          <a:latin typeface="Arial"/>
                        </a:rPr>
                        <a:t>Lead</a:t>
                      </a:r>
                    </a:p>
                  </a:txBody>
                  <a:tcPr marL="95250" marR="95250" marT="38100" marB="38100" anchor="ctr">
                    <a:solidFill>
                      <a:srgbClr val="F6F7F9"/>
                    </a:solidFill>
                  </a:tcPr>
                </a:tc>
              </a:tr>
              <a:tr h="533400">
                <a:tc>
                  <a:txBody>
                    <a:bodyPr wrap="square"/>
                    <a:lstStyle/>
                    <a:p>
                      <a:r>
                        <a:rPr sz="975" b="0" i="0">
                          <a:solidFill>
                            <a:srgbClr val="051C2C"/>
                          </a:solidFill>
                          <a:latin typeface="Arial"/>
                        </a:rPr>
                        <a:t>Promotion cycle time</a:t>
                      </a:r>
                    </a:p>
                  </a:txBody>
                  <a:tcPr marL="95250" marR="95250" marT="38100" marB="38100" anchor="ctr">
                    <a:solidFill>
                      <a:srgbClr val="FFFFFF"/>
                    </a:solidFill>
                  </a:tcPr>
                </a:tc>
                <a:tc>
                  <a:txBody>
                    <a:bodyPr wrap="square"/>
                    <a:lstStyle/>
                    <a:p>
                      <a:r>
                        <a:rPr sz="975" b="0" i="0">
                          <a:solidFill>
                            <a:srgbClr val="051C2C"/>
                          </a:solidFill>
                          <a:latin typeface="Arial"/>
                        </a:rPr>
                        <a:t>Median days from proven experiment to certified production use</a:t>
                      </a:r>
                    </a:p>
                  </a:txBody>
                  <a:tcPr marL="95250" marR="95250" marT="38100" marB="38100" anchor="ctr">
                    <a:solidFill>
                      <a:srgbClr val="FFFFFF"/>
                    </a:solidFill>
                  </a:tcPr>
                </a:tc>
                <a:tc>
                  <a:txBody>
                    <a:bodyPr wrap="square"/>
                    <a:lstStyle/>
                    <a:p>
                      <a:r>
                        <a:rPr sz="975" b="0" i="0">
                          <a:solidFill>
                            <a:srgbClr val="051C2C"/>
                          </a:solidFill>
                          <a:latin typeface="Arial"/>
                        </a:rPr>
                        <a:t>Lead</a:t>
                      </a:r>
                    </a:p>
                  </a:txBody>
                  <a:tcPr marL="95250" marR="95250" marT="38100" marB="38100" anchor="ctr">
                    <a:solidFill>
                      <a:srgbClr val="FFFFFF"/>
                    </a:solidFill>
                  </a:tcPr>
                </a:tc>
              </a:tr>
              <a:tr h="533400">
                <a:tc>
                  <a:txBody>
                    <a:bodyPr wrap="square"/>
                    <a:lstStyle/>
                    <a:p>
                      <a:r>
                        <a:rPr sz="975" b="0" i="0">
                          <a:solidFill>
                            <a:srgbClr val="051C2C"/>
                          </a:solidFill>
                          <a:latin typeface="Arial"/>
                        </a:rPr>
                        <a:t>Lineage coverage</a:t>
                      </a:r>
                    </a:p>
                  </a:txBody>
                  <a:tcPr marL="95250" marR="95250" marT="38100" marB="38100" anchor="ctr">
                    <a:solidFill>
                      <a:srgbClr val="F6F7F9"/>
                    </a:solidFill>
                  </a:tcPr>
                </a:tc>
                <a:tc>
                  <a:txBody>
                    <a:bodyPr wrap="square"/>
                    <a:lstStyle/>
                    <a:p>
                      <a:r>
                        <a:rPr sz="975" b="0" i="0">
                          <a:solidFill>
                            <a:srgbClr val="051C2C"/>
                          </a:solidFill>
                          <a:latin typeface="Arial"/>
                        </a:rPr>
                        <a:t>Share of critical reports traceable to source</a:t>
                      </a:r>
                    </a:p>
                  </a:txBody>
                  <a:tcPr marL="95250" marR="95250" marT="38100" marB="38100" anchor="ctr">
                    <a:solidFill>
                      <a:srgbClr val="F6F7F9"/>
                    </a:solidFill>
                  </a:tcPr>
                </a:tc>
                <a:tc>
                  <a:txBody>
                    <a:bodyPr wrap="square"/>
                    <a:lstStyle/>
                    <a:p>
                      <a:r>
                        <a:rPr sz="975" b="0" i="0">
                          <a:solidFill>
                            <a:srgbClr val="051C2C"/>
                          </a:solidFill>
                          <a:latin typeface="Arial"/>
                        </a:rPr>
                        <a:t>Lag</a:t>
                      </a:r>
                    </a:p>
                  </a:txBody>
                  <a:tcPr marL="95250" marR="95250" marT="38100" marB="38100" anchor="ctr">
                    <a:solidFill>
                      <a:srgbClr val="F6F7F9"/>
                    </a:solidFill>
                  </a:tcPr>
                </a:tc>
              </a:tr>
              <a:tr h="533400">
                <a:tc>
                  <a:txBody>
                    <a:bodyPr wrap="square"/>
                    <a:lstStyle/>
                    <a:p>
                      <a:r>
                        <a:rPr sz="975" b="0" i="0">
                          <a:solidFill>
                            <a:srgbClr val="051C2C"/>
                          </a:solidFill>
                          <a:latin typeface="Arial"/>
                        </a:rPr>
                        <a:t>Platform cost per active user</a:t>
                      </a:r>
                    </a:p>
                  </a:txBody>
                  <a:tcPr marL="95250" marR="95250" marT="38100" marB="38100" anchor="ctr">
                    <a:solidFill>
                      <a:srgbClr val="FFFFFF"/>
                    </a:solidFill>
                  </a:tcPr>
                </a:tc>
                <a:tc>
                  <a:txBody>
                    <a:bodyPr wrap="square"/>
                    <a:lstStyle/>
                    <a:p>
                      <a:r>
                        <a:rPr sz="975" b="0" i="0">
                          <a:solidFill>
                            <a:srgbClr val="051C2C"/>
                          </a:solidFill>
                          <a:latin typeface="Arial"/>
                        </a:rPr>
                        <a:t>Run cost of the data platform divided by monthly active users</a:t>
                      </a:r>
                    </a:p>
                  </a:txBody>
                  <a:tcPr marL="95250" marR="95250" marT="38100" marB="38100" anchor="ctr">
                    <a:solidFill>
                      <a:srgbClr val="FFFFFF"/>
                    </a:solidFill>
                  </a:tcPr>
                </a:tc>
                <a:tc>
                  <a:txBody>
                    <a:bodyPr wrap="square"/>
                    <a:lstStyle/>
                    <a:p>
                      <a:r>
                        <a:rPr sz="975" b="0" i="0">
                          <a:solidFill>
                            <a:srgbClr val="051C2C"/>
                          </a:solidFill>
                          <a:latin typeface="Arial"/>
                        </a:rPr>
                        <a:t>Lag</a:t>
                      </a:r>
                    </a:p>
                  </a:txBody>
                  <a:tcPr marL="95250" marR="95250" marT="38100" marB="38100" anchor="ctr">
                    <a:solidFill>
                      <a:srgbClr val="FFFFFF"/>
                    </a:solidFill>
                  </a:tcPr>
                </a:tc>
              </a:tr>
            </a:tbl>
          </a:graphicData>
        </a:graphic>
      </p:graphicFrame>
      <p:sp>
        <p:nvSpPr>
          <p:cNvPr id="5" name="TextBox 4"/>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Architecture and principles Track</a:t>
            </a:r>
          </a:p>
        </p:txBody>
      </p:sp>
      <p:sp>
        <p:nvSpPr>
          <p:cNvPr id="6" name="TextBox 5"/>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17</a:t>
            </a:r>
          </a:p>
        </p:txBody>
      </p:sp>
      <p:sp>
        <p:nvSpPr>
          <p:cNvPr id="7" name="Rectangle 6"/>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1905000"/>
            <a:ext cx="2857500" cy="1524000"/>
          </a:xfrm>
          <a:prstGeom prst="rect">
            <a:avLst/>
          </a:prstGeom>
          <a:noFill/>
        </p:spPr>
        <p:txBody>
          <a:bodyPr wrap="square" lIns="0" rIns="0" tIns="0" bIns="0" anchor="t">
            <a:spAutoFit/>
          </a:bodyPr>
          <a:lstStyle/>
          <a:p>
            <a:pPr algn="l"/>
            <a:r>
              <a:rPr sz="10500" b="0" i="0">
                <a:solidFill>
                  <a:srgbClr val="2251FF"/>
                </a:solidFill>
                <a:latin typeface="Georgia"/>
              </a:rPr>
              <a:t>3</a:t>
            </a:r>
          </a:p>
        </p:txBody>
      </p:sp>
      <p:sp>
        <p:nvSpPr>
          <p:cNvPr id="4" name="TextBox 3"/>
          <p:cNvSpPr txBox="1"/>
          <p:nvPr/>
        </p:nvSpPr>
        <p:spPr>
          <a:xfrm>
            <a:off x="914400" y="3619500"/>
            <a:ext cx="9525000" cy="762000"/>
          </a:xfrm>
          <a:prstGeom prst="rect">
            <a:avLst/>
          </a:prstGeom>
          <a:noFill/>
        </p:spPr>
        <p:txBody>
          <a:bodyPr wrap="square" lIns="0" rIns="0" tIns="0" bIns="0" anchor="t">
            <a:spAutoFit/>
          </a:bodyPr>
          <a:lstStyle/>
          <a:p>
            <a:pPr algn="l"/>
            <a:r>
              <a:rPr sz="3900" b="0" i="0">
                <a:solidFill>
                  <a:srgbClr val="051C2C"/>
                </a:solidFill>
                <a:latin typeface="Georgia"/>
              </a:rPr>
              <a:t>Making it happen</a:t>
            </a:r>
          </a:p>
        </p:txBody>
      </p:sp>
      <p:sp>
        <p:nvSpPr>
          <p:cNvPr id="5" name="TextBox 4"/>
          <p:cNvSpPr txBox="1"/>
          <p:nvPr/>
        </p:nvSpPr>
        <p:spPr>
          <a:xfrm>
            <a:off x="914400" y="4381500"/>
            <a:ext cx="9525000" cy="381000"/>
          </a:xfrm>
          <a:prstGeom prst="rect">
            <a:avLst/>
          </a:prstGeom>
          <a:noFill/>
        </p:spPr>
        <p:txBody>
          <a:bodyPr wrap="square" lIns="0" rIns="0" tIns="0" bIns="0" anchor="t">
            <a:spAutoFit/>
          </a:bodyPr>
          <a:lstStyle/>
          <a:p>
            <a:pPr algn="l"/>
            <a:r>
              <a:rPr sz="1650" b="0" i="0">
                <a:solidFill>
                  <a:srgbClr val="5B6772"/>
                </a:solidFill>
                <a:latin typeface="Arial"/>
              </a:rPr>
              <a:t>Traps, the first 90 days and where SCIKIQ fits</a:t>
            </a:r>
          </a:p>
        </p:txBody>
      </p:sp>
      <p:sp>
        <p:nvSpPr>
          <p:cNvPr id="6" name="TextBox 5"/>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Architecture and principles Track</a:t>
            </a:r>
          </a:p>
        </p:txBody>
      </p:sp>
      <p:sp>
        <p:nvSpPr>
          <p:cNvPr id="7" name="TextBox 6"/>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18</a:t>
            </a:r>
          </a:p>
        </p:txBody>
      </p:sp>
      <p:sp>
        <p:nvSpPr>
          <p:cNvPr id="8" name="Rectangle 7"/>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ARCHITECTURE AND PRINCIPLES</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Traps to avoid</a:t>
            </a:r>
          </a:p>
        </p:txBody>
      </p:sp>
      <p:sp>
        <p:nvSpPr>
          <p:cNvPr id="4" name="Rectangle 3"/>
          <p:cNvSpPr/>
          <p:nvPr/>
        </p:nvSpPr>
        <p:spPr>
          <a:xfrm>
            <a:off x="609600" y="1504950"/>
            <a:ext cx="3556000" cy="226695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09600" y="150495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81050" y="1695450"/>
            <a:ext cx="3213100" cy="285750"/>
          </a:xfrm>
          <a:prstGeom prst="rect">
            <a:avLst/>
          </a:prstGeom>
          <a:noFill/>
        </p:spPr>
        <p:txBody>
          <a:bodyPr wrap="square" lIns="0" rIns="0" tIns="0" bIns="0" anchor="t">
            <a:spAutoFit/>
          </a:bodyPr>
          <a:lstStyle/>
          <a:p>
            <a:pPr algn="l"/>
            <a:r>
              <a:rPr sz="1575" b="1" i="0">
                <a:solidFill>
                  <a:srgbClr val="051C2C"/>
                </a:solidFill>
                <a:latin typeface="Arial"/>
              </a:rPr>
              <a:t>Principles on a poster</a:t>
            </a:r>
          </a:p>
        </p:txBody>
      </p:sp>
      <p:sp>
        <p:nvSpPr>
          <p:cNvPr id="7" name="TextBox 6"/>
          <p:cNvSpPr txBox="1"/>
          <p:nvPr/>
        </p:nvSpPr>
        <p:spPr>
          <a:xfrm>
            <a:off x="781050" y="2038350"/>
            <a:ext cx="3213100" cy="1600200"/>
          </a:xfrm>
          <a:prstGeom prst="rect">
            <a:avLst/>
          </a:prstGeom>
          <a:noFill/>
        </p:spPr>
        <p:txBody>
          <a:bodyPr wrap="square" lIns="0" rIns="0" tIns="0" bIns="0" anchor="t">
            <a:spAutoFit/>
          </a:bodyPr>
          <a:lstStyle/>
          <a:p>
            <a:pPr algn="l"/>
            <a:r>
              <a:rPr sz="1147" b="0" i="0">
                <a:solidFill>
                  <a:srgbClr val="5B6772"/>
                </a:solidFill>
                <a:latin typeface="Arial"/>
              </a:rPr>
              <a:t>Agreed in a workshop, never checked again. Counter-move: Make the principles a stage-gate criterion and log every exception with an owner and expiry.</a:t>
            </a:r>
          </a:p>
        </p:txBody>
      </p:sp>
      <p:sp>
        <p:nvSpPr>
          <p:cNvPr id="8" name="Rectangle 7"/>
          <p:cNvSpPr/>
          <p:nvPr/>
        </p:nvSpPr>
        <p:spPr>
          <a:xfrm>
            <a:off x="4318000" y="1504950"/>
            <a:ext cx="3556000" cy="226695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4318000" y="150495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4489450" y="1695450"/>
            <a:ext cx="3213100" cy="285750"/>
          </a:xfrm>
          <a:prstGeom prst="rect">
            <a:avLst/>
          </a:prstGeom>
          <a:noFill/>
        </p:spPr>
        <p:txBody>
          <a:bodyPr wrap="square" lIns="0" rIns="0" tIns="0" bIns="0" anchor="t">
            <a:spAutoFit/>
          </a:bodyPr>
          <a:lstStyle/>
          <a:p>
            <a:pPr algn="l"/>
            <a:r>
              <a:rPr sz="1575" b="1" i="0">
                <a:solidFill>
                  <a:srgbClr val="051C2C"/>
                </a:solidFill>
                <a:latin typeface="Arial"/>
              </a:rPr>
              <a:t>Tool-led target state</a:t>
            </a:r>
          </a:p>
        </p:txBody>
      </p:sp>
      <p:sp>
        <p:nvSpPr>
          <p:cNvPr id="11" name="TextBox 10"/>
          <p:cNvSpPr txBox="1"/>
          <p:nvPr/>
        </p:nvSpPr>
        <p:spPr>
          <a:xfrm>
            <a:off x="4489450" y="2038350"/>
            <a:ext cx="3213100" cy="1600200"/>
          </a:xfrm>
          <a:prstGeom prst="rect">
            <a:avLst/>
          </a:prstGeom>
          <a:noFill/>
        </p:spPr>
        <p:txBody>
          <a:bodyPr wrap="square" lIns="0" rIns="0" tIns="0" bIns="0" anchor="t">
            <a:spAutoFit/>
          </a:bodyPr>
          <a:lstStyle/>
          <a:p>
            <a:pPr algn="l"/>
            <a:r>
              <a:rPr sz="1147" b="0" i="0">
                <a:solidFill>
                  <a:srgbClr val="5B6772"/>
                </a:solidFill>
                <a:latin typeface="Arial"/>
              </a:rPr>
              <a:t>The target architecture is a list of products. Counter-move: Describe styles and capabilities first; products are chosen to fit them, not the reverse.</a:t>
            </a:r>
          </a:p>
        </p:txBody>
      </p:sp>
      <p:sp>
        <p:nvSpPr>
          <p:cNvPr id="12" name="Rectangle 11"/>
          <p:cNvSpPr/>
          <p:nvPr/>
        </p:nvSpPr>
        <p:spPr>
          <a:xfrm>
            <a:off x="8026400" y="1504950"/>
            <a:ext cx="3556000" cy="226695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8026400" y="150495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197850" y="1695450"/>
            <a:ext cx="3213100" cy="285750"/>
          </a:xfrm>
          <a:prstGeom prst="rect">
            <a:avLst/>
          </a:prstGeom>
          <a:noFill/>
        </p:spPr>
        <p:txBody>
          <a:bodyPr wrap="square" lIns="0" rIns="0" tIns="0" bIns="0" anchor="t">
            <a:spAutoFit/>
          </a:bodyPr>
          <a:lstStyle/>
          <a:p>
            <a:pPr algn="l"/>
            <a:r>
              <a:rPr sz="1575" b="1" i="0">
                <a:solidFill>
                  <a:srgbClr val="051C2C"/>
                </a:solidFill>
                <a:latin typeface="Arial"/>
              </a:rPr>
              <a:t>One zone for everything</a:t>
            </a:r>
          </a:p>
        </p:txBody>
      </p:sp>
      <p:sp>
        <p:nvSpPr>
          <p:cNvPr id="15" name="TextBox 14"/>
          <p:cNvSpPr txBox="1"/>
          <p:nvPr/>
        </p:nvSpPr>
        <p:spPr>
          <a:xfrm>
            <a:off x="8197850" y="2038350"/>
            <a:ext cx="3213100" cy="1600200"/>
          </a:xfrm>
          <a:prstGeom prst="rect">
            <a:avLst/>
          </a:prstGeom>
          <a:noFill/>
        </p:spPr>
        <p:txBody>
          <a:bodyPr wrap="square" lIns="0" rIns="0" tIns="0" bIns="0" anchor="t">
            <a:spAutoFit/>
          </a:bodyPr>
          <a:lstStyle/>
          <a:p>
            <a:pPr algn="l"/>
            <a:r>
              <a:rPr sz="1072" b="0" i="0">
                <a:solidFill>
                  <a:srgbClr val="5B6772"/>
                </a:solidFill>
                <a:latin typeface="Arial"/>
              </a:rPr>
              <a:t>Experiments are forced through production controls, or production runs on sandbox code. Counter-move: Design the four zones explicitly, with an entry test for each move between them.</a:t>
            </a:r>
          </a:p>
        </p:txBody>
      </p:sp>
      <p:sp>
        <p:nvSpPr>
          <p:cNvPr id="16" name="Rectangle 15"/>
          <p:cNvSpPr/>
          <p:nvPr/>
        </p:nvSpPr>
        <p:spPr>
          <a:xfrm>
            <a:off x="609600" y="3924300"/>
            <a:ext cx="3556000" cy="226695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609600" y="392430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81050" y="4114800"/>
            <a:ext cx="3213100" cy="285750"/>
          </a:xfrm>
          <a:prstGeom prst="rect">
            <a:avLst/>
          </a:prstGeom>
          <a:noFill/>
        </p:spPr>
        <p:txBody>
          <a:bodyPr wrap="square" lIns="0" rIns="0" tIns="0" bIns="0" anchor="t">
            <a:spAutoFit/>
          </a:bodyPr>
          <a:lstStyle/>
          <a:p>
            <a:pPr algn="l"/>
            <a:r>
              <a:rPr sz="1575" b="1" i="0">
                <a:solidFill>
                  <a:srgbClr val="051C2C"/>
                </a:solidFill>
                <a:latin typeface="Arial"/>
              </a:rPr>
              <a:t>Copy by default</a:t>
            </a:r>
          </a:p>
        </p:txBody>
      </p:sp>
      <p:sp>
        <p:nvSpPr>
          <p:cNvPr id="19" name="TextBox 18"/>
          <p:cNvSpPr txBox="1"/>
          <p:nvPr/>
        </p:nvSpPr>
        <p:spPr>
          <a:xfrm>
            <a:off x="781050" y="4457700"/>
            <a:ext cx="3213100" cy="1600200"/>
          </a:xfrm>
          <a:prstGeom prst="rect">
            <a:avLst/>
          </a:prstGeom>
          <a:noFill/>
        </p:spPr>
        <p:txBody>
          <a:bodyPr wrap="square" lIns="0" rIns="0" tIns="0" bIns="0" anchor="t">
            <a:spAutoFit/>
          </a:bodyPr>
          <a:lstStyle/>
          <a:p>
            <a:pPr algn="l"/>
            <a:r>
              <a:rPr sz="1139" b="0" i="0">
                <a:solidFill>
                  <a:srgbClr val="5B6772"/>
                </a:solidFill>
                <a:latin typeface="Arial"/>
              </a:rPr>
              <a:t>Every project builds its own extract, and nobody knows which copy is right. Counter-move: Connect in place first and require a reason for each new copy.</a:t>
            </a:r>
          </a:p>
        </p:txBody>
      </p:sp>
      <p:sp>
        <p:nvSpPr>
          <p:cNvPr id="20" name="Rectangle 19"/>
          <p:cNvSpPr/>
          <p:nvPr/>
        </p:nvSpPr>
        <p:spPr>
          <a:xfrm>
            <a:off x="4318000" y="3924300"/>
            <a:ext cx="3556000" cy="226695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4318000" y="392430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4489450" y="4114800"/>
            <a:ext cx="3213100" cy="285750"/>
          </a:xfrm>
          <a:prstGeom prst="rect">
            <a:avLst/>
          </a:prstGeom>
          <a:noFill/>
        </p:spPr>
        <p:txBody>
          <a:bodyPr wrap="square" lIns="0" rIns="0" tIns="0" bIns="0" anchor="t">
            <a:spAutoFit/>
          </a:bodyPr>
          <a:lstStyle/>
          <a:p>
            <a:pPr algn="l"/>
            <a:r>
              <a:rPr sz="1575" b="1" i="0">
                <a:solidFill>
                  <a:srgbClr val="051C2C"/>
                </a:solidFill>
                <a:latin typeface="Arial"/>
              </a:rPr>
              <a:t>No retirement plan</a:t>
            </a:r>
          </a:p>
        </p:txBody>
      </p:sp>
      <p:sp>
        <p:nvSpPr>
          <p:cNvPr id="23" name="TextBox 22"/>
          <p:cNvSpPr txBox="1"/>
          <p:nvPr/>
        </p:nvSpPr>
        <p:spPr>
          <a:xfrm>
            <a:off x="4489450" y="4457700"/>
            <a:ext cx="3213100" cy="1600200"/>
          </a:xfrm>
          <a:prstGeom prst="rect">
            <a:avLst/>
          </a:prstGeom>
          <a:noFill/>
        </p:spPr>
        <p:txBody>
          <a:bodyPr wrap="square" lIns="0" rIns="0" tIns="0" bIns="0" anchor="t">
            <a:spAutoFit/>
          </a:bodyPr>
          <a:lstStyle/>
          <a:p>
            <a:pPr algn="l"/>
            <a:r>
              <a:rPr sz="1162" b="0" i="0">
                <a:solidFill>
                  <a:srgbClr val="5B6772"/>
                </a:solidFill>
                <a:latin typeface="Arial"/>
              </a:rPr>
              <a:t>The estate only grows; cost and confusion grow with it. Counter-move: Schedule retirement reviews and switch off unused reports and pipelines.</a:t>
            </a:r>
          </a:p>
        </p:txBody>
      </p:sp>
      <p:sp>
        <p:nvSpPr>
          <p:cNvPr id="24" name="TextBox 23"/>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Architecture and principles Track</a:t>
            </a:r>
          </a:p>
        </p:txBody>
      </p:sp>
      <p:sp>
        <p:nvSpPr>
          <p:cNvPr id="25" name="TextBox 24"/>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19</a:t>
            </a:r>
          </a:p>
        </p:txBody>
      </p:sp>
      <p:sp>
        <p:nvSpPr>
          <p:cNvPr id="26" name="Rectangle 25"/>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ARCHITECTURE AND PRINCIPLES</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The first 90 days</a:t>
            </a:r>
          </a:p>
        </p:txBody>
      </p:sp>
      <p:sp>
        <p:nvSpPr>
          <p:cNvPr id="4" name="Rectangle 3"/>
          <p:cNvSpPr/>
          <p:nvPr/>
        </p:nvSpPr>
        <p:spPr>
          <a:xfrm>
            <a:off x="609600" y="1504950"/>
            <a:ext cx="3556000" cy="4591050"/>
          </a:xfrm>
          <a:prstGeom prst="rect">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09600" y="150495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81050" y="1676400"/>
            <a:ext cx="3213100" cy="476250"/>
          </a:xfrm>
          <a:prstGeom prst="rect">
            <a:avLst/>
          </a:prstGeom>
          <a:noFill/>
        </p:spPr>
        <p:txBody>
          <a:bodyPr wrap="square" lIns="0" rIns="0" tIns="0" bIns="0" anchor="t">
            <a:spAutoFit/>
          </a:bodyPr>
          <a:lstStyle/>
          <a:p>
            <a:pPr algn="l"/>
            <a:r>
              <a:rPr sz="1207" b="1" i="0">
                <a:solidFill>
                  <a:srgbClr val="051C2C"/>
                </a:solidFill>
                <a:latin typeface="Arial"/>
              </a:rPr>
              <a:t>Days 1-30: Draft and agree the principles</a:t>
            </a:r>
          </a:p>
        </p:txBody>
      </p:sp>
      <p:sp>
        <p:nvSpPr>
          <p:cNvPr id="7" name="Rectangle 6"/>
          <p:cNvSpPr/>
          <p:nvPr/>
        </p:nvSpPr>
        <p:spPr>
          <a:xfrm>
            <a:off x="781050" y="236220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933450" y="2266950"/>
            <a:ext cx="3060700" cy="666750"/>
          </a:xfrm>
          <a:prstGeom prst="rect">
            <a:avLst/>
          </a:prstGeom>
          <a:noFill/>
        </p:spPr>
        <p:txBody>
          <a:bodyPr wrap="square" lIns="0" rIns="0" tIns="0" bIns="0" anchor="t">
            <a:spAutoFit/>
          </a:bodyPr>
          <a:lstStyle/>
          <a:p>
            <a:pPr algn="l"/>
            <a:r>
              <a:rPr sz="1125" b="0" i="0">
                <a:solidFill>
                  <a:srgbClr val="051C2C"/>
                </a:solidFill>
                <a:latin typeface="Arial"/>
              </a:rPr>
              <a:t>Inventory current architecture decisions and exceptions</a:t>
            </a:r>
          </a:p>
        </p:txBody>
      </p:sp>
      <p:sp>
        <p:nvSpPr>
          <p:cNvPr id="9" name="Rectangle 8"/>
          <p:cNvSpPr/>
          <p:nvPr/>
        </p:nvSpPr>
        <p:spPr>
          <a:xfrm>
            <a:off x="781050" y="302895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933450" y="2933700"/>
            <a:ext cx="3060700" cy="666750"/>
          </a:xfrm>
          <a:prstGeom prst="rect">
            <a:avLst/>
          </a:prstGeom>
          <a:noFill/>
        </p:spPr>
        <p:txBody>
          <a:bodyPr wrap="square" lIns="0" rIns="0" tIns="0" bIns="0" anchor="t">
            <a:spAutoFit/>
          </a:bodyPr>
          <a:lstStyle/>
          <a:p>
            <a:pPr algn="l"/>
            <a:r>
              <a:rPr sz="1125" b="0" i="0">
                <a:solidFill>
                  <a:srgbClr val="051C2C"/>
                </a:solidFill>
                <a:latin typeface="Arial"/>
              </a:rPr>
              <a:t>Draft eight to ten principles with the architecture board</a:t>
            </a:r>
          </a:p>
        </p:txBody>
      </p:sp>
      <p:sp>
        <p:nvSpPr>
          <p:cNvPr id="11" name="Rectangle 10"/>
          <p:cNvSpPr/>
          <p:nvPr/>
        </p:nvSpPr>
        <p:spPr>
          <a:xfrm>
            <a:off x="781050" y="369570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933450" y="3600450"/>
            <a:ext cx="3060700" cy="666750"/>
          </a:xfrm>
          <a:prstGeom prst="rect">
            <a:avLst/>
          </a:prstGeom>
          <a:noFill/>
        </p:spPr>
        <p:txBody>
          <a:bodyPr wrap="square" lIns="0" rIns="0" tIns="0" bIns="0" anchor="t">
            <a:spAutoFit/>
          </a:bodyPr>
          <a:lstStyle/>
          <a:p>
            <a:pPr algn="l"/>
            <a:r>
              <a:rPr sz="1125" b="0" i="0">
                <a:solidFill>
                  <a:srgbClr val="051C2C"/>
                </a:solidFill>
                <a:latin typeface="Arial"/>
              </a:rPr>
              <a:t>Test them against three live initiatives</a:t>
            </a:r>
          </a:p>
        </p:txBody>
      </p:sp>
      <p:sp>
        <p:nvSpPr>
          <p:cNvPr id="13" name="Rectangle 12"/>
          <p:cNvSpPr/>
          <p:nvPr/>
        </p:nvSpPr>
        <p:spPr>
          <a:xfrm>
            <a:off x="781050" y="436245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933450" y="4267200"/>
            <a:ext cx="3060700" cy="666750"/>
          </a:xfrm>
          <a:prstGeom prst="rect">
            <a:avLst/>
          </a:prstGeom>
          <a:noFill/>
        </p:spPr>
        <p:txBody>
          <a:bodyPr wrap="square" lIns="0" rIns="0" tIns="0" bIns="0" anchor="t">
            <a:spAutoFit/>
          </a:bodyPr>
          <a:lstStyle/>
          <a:p>
            <a:pPr algn="l"/>
            <a:r>
              <a:rPr sz="1125" b="0" i="0">
                <a:solidFill>
                  <a:srgbClr val="051C2C"/>
                </a:solidFill>
                <a:latin typeface="Arial"/>
              </a:rPr>
              <a:t>Agree them at the executive council</a:t>
            </a:r>
          </a:p>
        </p:txBody>
      </p:sp>
      <p:sp>
        <p:nvSpPr>
          <p:cNvPr id="15" name="Rectangle 14"/>
          <p:cNvSpPr/>
          <p:nvPr/>
        </p:nvSpPr>
        <p:spPr>
          <a:xfrm>
            <a:off x="4318000" y="1504950"/>
            <a:ext cx="3556000" cy="4591050"/>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4318000" y="150495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4489450" y="1676400"/>
            <a:ext cx="3213100" cy="476250"/>
          </a:xfrm>
          <a:prstGeom prst="rect">
            <a:avLst/>
          </a:prstGeom>
          <a:noFill/>
        </p:spPr>
        <p:txBody>
          <a:bodyPr wrap="square" lIns="0" rIns="0" tIns="0" bIns="0" anchor="t">
            <a:spAutoFit/>
          </a:bodyPr>
          <a:lstStyle/>
          <a:p>
            <a:pPr algn="l"/>
            <a:r>
              <a:rPr sz="1162" b="1" i="0">
                <a:solidFill>
                  <a:srgbClr val="051C2C"/>
                </a:solidFill>
                <a:latin typeface="Arial"/>
              </a:rPr>
              <a:t>Days 31-60: Map the zones and the target state</a:t>
            </a:r>
          </a:p>
        </p:txBody>
      </p:sp>
      <p:sp>
        <p:nvSpPr>
          <p:cNvPr id="18" name="Rectangle 17"/>
          <p:cNvSpPr/>
          <p:nvPr/>
        </p:nvSpPr>
        <p:spPr>
          <a:xfrm>
            <a:off x="4489450" y="236220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4641850" y="2266950"/>
            <a:ext cx="3060700" cy="666750"/>
          </a:xfrm>
          <a:prstGeom prst="rect">
            <a:avLst/>
          </a:prstGeom>
          <a:noFill/>
        </p:spPr>
        <p:txBody>
          <a:bodyPr wrap="square" lIns="0" rIns="0" tIns="0" bIns="0" anchor="t">
            <a:spAutoFit/>
          </a:bodyPr>
          <a:lstStyle/>
          <a:p>
            <a:pPr algn="l"/>
            <a:r>
              <a:rPr sz="1125" b="0" i="0">
                <a:solidFill>
                  <a:srgbClr val="051C2C"/>
                </a:solidFill>
                <a:latin typeface="Arial"/>
              </a:rPr>
              <a:t>Place the priority use cases in the four zones</a:t>
            </a:r>
          </a:p>
        </p:txBody>
      </p:sp>
      <p:sp>
        <p:nvSpPr>
          <p:cNvPr id="20" name="Rectangle 19"/>
          <p:cNvSpPr/>
          <p:nvPr/>
        </p:nvSpPr>
        <p:spPr>
          <a:xfrm>
            <a:off x="4489450" y="302895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4641850" y="2933700"/>
            <a:ext cx="3060700" cy="666750"/>
          </a:xfrm>
          <a:prstGeom prst="rect">
            <a:avLst/>
          </a:prstGeom>
          <a:noFill/>
        </p:spPr>
        <p:txBody>
          <a:bodyPr wrap="square" lIns="0" rIns="0" tIns="0" bIns="0" anchor="t">
            <a:spAutoFit/>
          </a:bodyPr>
          <a:lstStyle/>
          <a:p>
            <a:pPr algn="l"/>
            <a:r>
              <a:rPr sz="1125" b="0" i="0">
                <a:solidFill>
                  <a:srgbClr val="051C2C"/>
                </a:solidFill>
                <a:latin typeface="Arial"/>
              </a:rPr>
              <a:t>Draft the one-page target state against the checklist</a:t>
            </a:r>
          </a:p>
        </p:txBody>
      </p:sp>
      <p:sp>
        <p:nvSpPr>
          <p:cNvPr id="22" name="Rectangle 21"/>
          <p:cNvSpPr/>
          <p:nvPr/>
        </p:nvSpPr>
        <p:spPr>
          <a:xfrm>
            <a:off x="4489450" y="369570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4641850" y="3600450"/>
            <a:ext cx="3060700" cy="666750"/>
          </a:xfrm>
          <a:prstGeom prst="rect">
            <a:avLst/>
          </a:prstGeom>
          <a:noFill/>
        </p:spPr>
        <p:txBody>
          <a:bodyPr wrap="square" lIns="0" rIns="0" tIns="0" bIns="0" anchor="t">
            <a:spAutoFit/>
          </a:bodyPr>
          <a:lstStyle/>
          <a:p>
            <a:pPr algn="l"/>
            <a:r>
              <a:rPr sz="1125" b="0" i="0">
                <a:solidFill>
                  <a:srgbClr val="051C2C"/>
                </a:solidFill>
                <a:latin typeface="Arial"/>
              </a:rPr>
              <a:t>Name owners for critical sources and data products</a:t>
            </a:r>
          </a:p>
        </p:txBody>
      </p:sp>
      <p:sp>
        <p:nvSpPr>
          <p:cNvPr id="24" name="Rectangle 23"/>
          <p:cNvSpPr/>
          <p:nvPr/>
        </p:nvSpPr>
        <p:spPr>
          <a:xfrm>
            <a:off x="8026400" y="1504950"/>
            <a:ext cx="3556000" cy="4591050"/>
          </a:xfrm>
          <a:prstGeom prst="rect">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8026400" y="150495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8197850" y="1676400"/>
            <a:ext cx="3213100" cy="476250"/>
          </a:xfrm>
          <a:prstGeom prst="rect">
            <a:avLst/>
          </a:prstGeom>
          <a:noFill/>
        </p:spPr>
        <p:txBody>
          <a:bodyPr wrap="square" lIns="0" rIns="0" tIns="0" bIns="0" anchor="t">
            <a:spAutoFit/>
          </a:bodyPr>
          <a:lstStyle/>
          <a:p>
            <a:pPr algn="l"/>
            <a:r>
              <a:rPr sz="1305" b="1" i="0">
                <a:solidFill>
                  <a:srgbClr val="051C2C"/>
                </a:solidFill>
                <a:latin typeface="Arial"/>
              </a:rPr>
              <a:t>Days 61-90: Make them enforceable</a:t>
            </a:r>
          </a:p>
        </p:txBody>
      </p:sp>
      <p:sp>
        <p:nvSpPr>
          <p:cNvPr id="27" name="Rectangle 26"/>
          <p:cNvSpPr/>
          <p:nvPr/>
        </p:nvSpPr>
        <p:spPr>
          <a:xfrm>
            <a:off x="8197850" y="236220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8350250" y="2266950"/>
            <a:ext cx="3060700" cy="666750"/>
          </a:xfrm>
          <a:prstGeom prst="rect">
            <a:avLst/>
          </a:prstGeom>
          <a:noFill/>
        </p:spPr>
        <p:txBody>
          <a:bodyPr wrap="square" lIns="0" rIns="0" tIns="0" bIns="0" anchor="t">
            <a:spAutoFit/>
          </a:bodyPr>
          <a:lstStyle/>
          <a:p>
            <a:pPr algn="l"/>
            <a:r>
              <a:rPr sz="1125" b="0" i="0">
                <a:solidFill>
                  <a:srgbClr val="051C2C"/>
                </a:solidFill>
                <a:latin typeface="Arial"/>
              </a:rPr>
              <a:t>Add the principles review to the stage gates</a:t>
            </a:r>
          </a:p>
        </p:txBody>
      </p:sp>
      <p:sp>
        <p:nvSpPr>
          <p:cNvPr id="29" name="Rectangle 28"/>
          <p:cNvSpPr/>
          <p:nvPr/>
        </p:nvSpPr>
        <p:spPr>
          <a:xfrm>
            <a:off x="8197850" y="302895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8350250" y="2933700"/>
            <a:ext cx="3060700" cy="666750"/>
          </a:xfrm>
          <a:prstGeom prst="rect">
            <a:avLst/>
          </a:prstGeom>
          <a:noFill/>
        </p:spPr>
        <p:txBody>
          <a:bodyPr wrap="square" lIns="0" rIns="0" tIns="0" bIns="0" anchor="t">
            <a:spAutoFit/>
          </a:bodyPr>
          <a:lstStyle/>
          <a:p>
            <a:pPr algn="l"/>
            <a:r>
              <a:rPr sz="1125" b="0" i="0">
                <a:solidFill>
                  <a:srgbClr val="051C2C"/>
                </a:solidFill>
                <a:latin typeface="Arial"/>
              </a:rPr>
              <a:t>Publish the promotion path from Discover to Run</a:t>
            </a:r>
          </a:p>
        </p:txBody>
      </p:sp>
      <p:sp>
        <p:nvSpPr>
          <p:cNvPr id="31" name="Rectangle 30"/>
          <p:cNvSpPr/>
          <p:nvPr/>
        </p:nvSpPr>
        <p:spPr>
          <a:xfrm>
            <a:off x="8197850" y="369570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8350250" y="3600450"/>
            <a:ext cx="3060700" cy="666750"/>
          </a:xfrm>
          <a:prstGeom prst="rect">
            <a:avLst/>
          </a:prstGeom>
          <a:noFill/>
        </p:spPr>
        <p:txBody>
          <a:bodyPr wrap="square" lIns="0" rIns="0" tIns="0" bIns="0" anchor="t">
            <a:spAutoFit/>
          </a:bodyPr>
          <a:lstStyle/>
          <a:p>
            <a:pPr algn="l"/>
            <a:r>
              <a:rPr sz="1125" b="0" i="0">
                <a:solidFill>
                  <a:srgbClr val="051C2C"/>
                </a:solidFill>
                <a:latin typeface="Arial"/>
              </a:rPr>
              <a:t>Start the first retirement review</a:t>
            </a:r>
          </a:p>
        </p:txBody>
      </p:sp>
      <p:sp>
        <p:nvSpPr>
          <p:cNvPr id="33" name="Rectangle 32"/>
          <p:cNvSpPr/>
          <p:nvPr/>
        </p:nvSpPr>
        <p:spPr>
          <a:xfrm>
            <a:off x="8197850" y="436245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8350250" y="4267200"/>
            <a:ext cx="3060700" cy="666750"/>
          </a:xfrm>
          <a:prstGeom prst="rect">
            <a:avLst/>
          </a:prstGeom>
          <a:noFill/>
        </p:spPr>
        <p:txBody>
          <a:bodyPr wrap="square" lIns="0" rIns="0" tIns="0" bIns="0" anchor="t">
            <a:spAutoFit/>
          </a:bodyPr>
          <a:lstStyle/>
          <a:p>
            <a:pPr algn="l"/>
            <a:r>
              <a:rPr sz="1125" b="0" i="0">
                <a:solidFill>
                  <a:srgbClr val="051C2C"/>
                </a:solidFill>
                <a:latin typeface="Arial"/>
              </a:rPr>
              <a:t>Report principles compliance on the data scorecard</a:t>
            </a:r>
          </a:p>
        </p:txBody>
      </p:sp>
      <p:sp>
        <p:nvSpPr>
          <p:cNvPr id="35" name="TextBox 34"/>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Architecture and principles Track</a:t>
            </a:r>
          </a:p>
        </p:txBody>
      </p:sp>
      <p:sp>
        <p:nvSpPr>
          <p:cNvPr id="36" name="TextBox 35"/>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20</a:t>
            </a:r>
          </a:p>
        </p:txBody>
      </p:sp>
      <p:sp>
        <p:nvSpPr>
          <p:cNvPr id="37" name="Rectangle 36"/>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ARCHITECTURE AND PRINCIPLES</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Where SCIKIQ fits</a:t>
            </a:r>
          </a:p>
        </p:txBody>
      </p:sp>
      <p:sp>
        <p:nvSpPr>
          <p:cNvPr id="4" name="Rectangle 3"/>
          <p:cNvSpPr/>
          <p:nvPr/>
        </p:nvSpPr>
        <p:spPr>
          <a:xfrm>
            <a:off x="609600" y="1504950"/>
            <a:ext cx="2628900" cy="46863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09600" y="150495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81050" y="1695450"/>
            <a:ext cx="2286000" cy="285750"/>
          </a:xfrm>
          <a:prstGeom prst="rect">
            <a:avLst/>
          </a:prstGeom>
          <a:noFill/>
        </p:spPr>
        <p:txBody>
          <a:bodyPr wrap="square" lIns="0" rIns="0" tIns="0" bIns="0" anchor="t">
            <a:spAutoFit/>
          </a:bodyPr>
          <a:lstStyle/>
          <a:p>
            <a:pPr algn="l"/>
            <a:r>
              <a:rPr sz="1575" b="1" i="0">
                <a:solidFill>
                  <a:srgbClr val="051C2C"/>
                </a:solidFill>
                <a:latin typeface="Arial"/>
              </a:rPr>
              <a:t>Virtual Data Fabric</a:t>
            </a:r>
          </a:p>
        </p:txBody>
      </p:sp>
      <p:sp>
        <p:nvSpPr>
          <p:cNvPr id="7" name="TextBox 6"/>
          <p:cNvSpPr txBox="1"/>
          <p:nvPr/>
        </p:nvSpPr>
        <p:spPr>
          <a:xfrm>
            <a:off x="781050" y="2038350"/>
            <a:ext cx="2286000" cy="4019550"/>
          </a:xfrm>
          <a:prstGeom prst="rect">
            <a:avLst/>
          </a:prstGeom>
          <a:noFill/>
        </p:spPr>
        <p:txBody>
          <a:bodyPr wrap="square" lIns="0" rIns="0" tIns="0" bIns="0" anchor="t">
            <a:spAutoFit/>
          </a:bodyPr>
          <a:lstStyle/>
          <a:p>
            <a:pPr algn="l"/>
            <a:r>
              <a:rPr sz="1035" b="0" i="0">
                <a:solidFill>
                  <a:srgbClr val="5B6772"/>
                </a:solidFill>
                <a:latin typeface="Arial"/>
              </a:rPr>
              <a:t>Connects, federates and queries data where it lives, with caching and on-demand materialisation, so connect-before-you-move is the default.</a:t>
            </a:r>
          </a:p>
        </p:txBody>
      </p:sp>
      <p:sp>
        <p:nvSpPr>
          <p:cNvPr id="8" name="Rectangle 7"/>
          <p:cNvSpPr/>
          <p:nvPr/>
        </p:nvSpPr>
        <p:spPr>
          <a:xfrm>
            <a:off x="3390900" y="1504950"/>
            <a:ext cx="2628900" cy="46863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3390900" y="150495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3562350" y="1695450"/>
            <a:ext cx="2286000" cy="285750"/>
          </a:xfrm>
          <a:prstGeom prst="rect">
            <a:avLst/>
          </a:prstGeom>
          <a:noFill/>
        </p:spPr>
        <p:txBody>
          <a:bodyPr wrap="square" lIns="0" rIns="0" tIns="0" bIns="0" anchor="t">
            <a:spAutoFit/>
          </a:bodyPr>
          <a:lstStyle/>
          <a:p>
            <a:pPr algn="l"/>
            <a:r>
              <a:rPr sz="1575" b="1" i="0">
                <a:solidFill>
                  <a:srgbClr val="051C2C"/>
                </a:solidFill>
                <a:latin typeface="Arial"/>
              </a:rPr>
              <a:t>Semantic Data Layer</a:t>
            </a:r>
          </a:p>
        </p:txBody>
      </p:sp>
      <p:sp>
        <p:nvSpPr>
          <p:cNvPr id="11" name="TextBox 10"/>
          <p:cNvSpPr txBox="1"/>
          <p:nvPr/>
        </p:nvSpPr>
        <p:spPr>
          <a:xfrm>
            <a:off x="3562350" y="2038350"/>
            <a:ext cx="2286000" cy="4019550"/>
          </a:xfrm>
          <a:prstGeom prst="rect">
            <a:avLst/>
          </a:prstGeom>
          <a:noFill/>
        </p:spPr>
        <p:txBody>
          <a:bodyPr wrap="square" lIns="0" rIns="0" tIns="0" bIns="0" anchor="t">
            <a:spAutoFit/>
          </a:bodyPr>
          <a:lstStyle/>
          <a:p>
            <a:pPr algn="l"/>
            <a:r>
              <a:rPr sz="1110" b="0" i="0">
                <a:solidFill>
                  <a:srgbClr val="5B6772"/>
                </a:solidFill>
                <a:latin typeface="Arial"/>
              </a:rPr>
              <a:t>Business objects, semantic models and natural language to SQL give the Explain zone one meaning over curated data.</a:t>
            </a:r>
          </a:p>
        </p:txBody>
      </p:sp>
      <p:sp>
        <p:nvSpPr>
          <p:cNvPr id="12" name="Rectangle 11"/>
          <p:cNvSpPr/>
          <p:nvPr/>
        </p:nvSpPr>
        <p:spPr>
          <a:xfrm>
            <a:off x="6172200" y="1504950"/>
            <a:ext cx="2628900" cy="46863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6172200" y="150495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343650" y="1695450"/>
            <a:ext cx="2286000" cy="285750"/>
          </a:xfrm>
          <a:prstGeom prst="rect">
            <a:avLst/>
          </a:prstGeom>
          <a:noFill/>
        </p:spPr>
        <p:txBody>
          <a:bodyPr wrap="square" lIns="0" rIns="0" tIns="0" bIns="0" anchor="t">
            <a:spAutoFit/>
          </a:bodyPr>
          <a:lstStyle/>
          <a:p>
            <a:pPr algn="l"/>
            <a:r>
              <a:rPr sz="1575" b="1" i="0">
                <a:solidFill>
                  <a:srgbClr val="051C2C"/>
                </a:solidFill>
                <a:latin typeface="Arial"/>
              </a:rPr>
              <a:t>Enterprise Discovery Engine</a:t>
            </a:r>
          </a:p>
        </p:txBody>
      </p:sp>
      <p:sp>
        <p:nvSpPr>
          <p:cNvPr id="15" name="TextBox 14"/>
          <p:cNvSpPr txBox="1"/>
          <p:nvPr/>
        </p:nvSpPr>
        <p:spPr>
          <a:xfrm>
            <a:off x="6343650" y="2038350"/>
            <a:ext cx="2286000" cy="4019550"/>
          </a:xfrm>
          <a:prstGeom prst="rect">
            <a:avLst/>
          </a:prstGeom>
          <a:noFill/>
        </p:spPr>
        <p:txBody>
          <a:bodyPr wrap="square" lIns="0" rIns="0" tIns="0" bIns="0" anchor="t">
            <a:spAutoFit/>
          </a:bodyPr>
          <a:lstStyle/>
          <a:p>
            <a:pPr algn="l"/>
            <a:r>
              <a:rPr sz="1095" b="0" i="0">
                <a:solidFill>
                  <a:srgbClr val="5B6772"/>
                </a:solidFill>
                <a:latin typeface="Arial"/>
              </a:rPr>
              <a:t>Discovers technical and business metadata, classification and lineage across sources, keeping the target state honest.</a:t>
            </a:r>
          </a:p>
        </p:txBody>
      </p:sp>
      <p:sp>
        <p:nvSpPr>
          <p:cNvPr id="16" name="Rectangle 15"/>
          <p:cNvSpPr/>
          <p:nvPr/>
        </p:nvSpPr>
        <p:spPr>
          <a:xfrm>
            <a:off x="8953500" y="1504950"/>
            <a:ext cx="2628900" cy="46863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8953500" y="150495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9124950" y="1695450"/>
            <a:ext cx="2286000" cy="285750"/>
          </a:xfrm>
          <a:prstGeom prst="rect">
            <a:avLst/>
          </a:prstGeom>
          <a:noFill/>
        </p:spPr>
        <p:txBody>
          <a:bodyPr wrap="square" lIns="0" rIns="0" tIns="0" bIns="0" anchor="t">
            <a:spAutoFit/>
          </a:bodyPr>
          <a:lstStyle/>
          <a:p>
            <a:pPr algn="l"/>
            <a:r>
              <a:rPr sz="1575" b="1" i="0">
                <a:solidFill>
                  <a:srgbClr val="051C2C"/>
                </a:solidFill>
                <a:latin typeface="Arial"/>
              </a:rPr>
              <a:t>Governance Gate</a:t>
            </a:r>
          </a:p>
        </p:txBody>
      </p:sp>
      <p:sp>
        <p:nvSpPr>
          <p:cNvPr id="19" name="TextBox 18"/>
          <p:cNvSpPr txBox="1"/>
          <p:nvPr/>
        </p:nvSpPr>
        <p:spPr>
          <a:xfrm>
            <a:off x="9124950" y="2038350"/>
            <a:ext cx="2286000" cy="4019550"/>
          </a:xfrm>
          <a:prstGeom prst="rect">
            <a:avLst/>
          </a:prstGeom>
          <a:noFill/>
        </p:spPr>
        <p:txBody>
          <a:bodyPr wrap="square" lIns="0" rIns="0" tIns="0" bIns="0" anchor="t">
            <a:spAutoFit/>
          </a:bodyPr>
          <a:lstStyle/>
          <a:p>
            <a:pPr algn="l"/>
            <a:r>
              <a:rPr sz="1102" b="0" i="0">
                <a:solidFill>
                  <a:srgbClr val="5B6772"/>
                </a:solidFill>
                <a:latin typeface="Arial"/>
              </a:rPr>
              <a:t>Classification, access control, masking and policy checks enforce the protected-by-design principle in the platform.</a:t>
            </a:r>
          </a:p>
        </p:txBody>
      </p:sp>
      <p:sp>
        <p:nvSpPr>
          <p:cNvPr id="20" name="TextBox 19"/>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Architecture and principles Track</a:t>
            </a:r>
          </a:p>
        </p:txBody>
      </p:sp>
      <p:sp>
        <p:nvSpPr>
          <p:cNvPr id="21" name="TextBox 20"/>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21</a:t>
            </a:r>
          </a:p>
        </p:txBody>
      </p:sp>
      <p:sp>
        <p:nvSpPr>
          <p:cNvPr id="22" name="Rectangle 21"/>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10972800" cy="571500"/>
          </a:xfrm>
          <a:prstGeom prst="rect">
            <a:avLst/>
          </a:prstGeom>
          <a:noFill/>
        </p:spPr>
        <p:txBody>
          <a:bodyPr wrap="square" lIns="0" rIns="0" tIns="0" bIns="0" anchor="t">
            <a:spAutoFit/>
          </a:bodyPr>
          <a:lstStyle/>
          <a:p>
            <a:pPr algn="l"/>
            <a:r>
              <a:rPr sz="2550" b="0" i="0">
                <a:solidFill>
                  <a:srgbClr val="051C2C"/>
                </a:solidFill>
                <a:latin typeface="Georgia"/>
              </a:rPr>
              <a:t>Take it further</a:t>
            </a:r>
          </a:p>
        </p:txBody>
      </p:sp>
      <p:sp>
        <p:nvSpPr>
          <p:cNvPr id="3" name="Rectangle 2"/>
          <p:cNvSpPr/>
          <p:nvPr/>
        </p:nvSpPr>
        <p:spPr>
          <a:xfrm>
            <a:off x="609600" y="1343025"/>
            <a:ext cx="95250" cy="9525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76300" y="1257300"/>
            <a:ext cx="10096500" cy="819150"/>
          </a:xfrm>
          <a:prstGeom prst="rect">
            <a:avLst/>
          </a:prstGeom>
          <a:noFill/>
        </p:spPr>
        <p:txBody>
          <a:bodyPr wrap="square" lIns="0" rIns="0" tIns="0" bIns="0" anchor="t">
            <a:spAutoFit/>
          </a:bodyPr>
          <a:lstStyle/>
          <a:p>
            <a:pPr algn="l"/>
            <a:r>
              <a:rPr sz="1650" b="0" i="0">
                <a:solidFill>
                  <a:srgbClr val="051C2C"/>
                </a:solidFill>
                <a:latin typeface="Arial"/>
              </a:rPr>
              <a:t>The SCIKIQ Data Strategy Framework: the cascade this track plugs into</a:t>
            </a:r>
          </a:p>
        </p:txBody>
      </p:sp>
      <p:sp>
        <p:nvSpPr>
          <p:cNvPr id="5" name="Rectangle 4"/>
          <p:cNvSpPr/>
          <p:nvPr/>
        </p:nvSpPr>
        <p:spPr>
          <a:xfrm>
            <a:off x="609600" y="2162175"/>
            <a:ext cx="95250" cy="9525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76300" y="2076450"/>
            <a:ext cx="10096500" cy="819150"/>
          </a:xfrm>
          <a:prstGeom prst="rect">
            <a:avLst/>
          </a:prstGeom>
          <a:noFill/>
        </p:spPr>
        <p:txBody>
          <a:bodyPr wrap="square" lIns="0" rIns="0" tIns="0" bIns="0" anchor="t">
            <a:spAutoFit/>
          </a:bodyPr>
          <a:lstStyle/>
          <a:p>
            <a:pPr algn="l"/>
            <a:r>
              <a:rPr sz="1650" b="0" i="0">
                <a:solidFill>
                  <a:srgbClr val="051C2C"/>
                </a:solidFill>
                <a:latin typeface="Arial"/>
              </a:rPr>
              <a:t>Strategy Cascade and Scorecard Workbook: add this track's objectives and measures</a:t>
            </a:r>
          </a:p>
        </p:txBody>
      </p:sp>
      <p:sp>
        <p:nvSpPr>
          <p:cNvPr id="7" name="Rectangle 6"/>
          <p:cNvSpPr/>
          <p:nvPr/>
        </p:nvSpPr>
        <p:spPr>
          <a:xfrm>
            <a:off x="609600" y="2981325"/>
            <a:ext cx="95250" cy="9525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76300" y="2895600"/>
            <a:ext cx="10096500" cy="819150"/>
          </a:xfrm>
          <a:prstGeom prst="rect">
            <a:avLst/>
          </a:prstGeom>
          <a:noFill/>
        </p:spPr>
        <p:txBody>
          <a:bodyPr wrap="square" lIns="0" rIns="0" tIns="0" bIns="0" anchor="t">
            <a:spAutoFit/>
          </a:bodyPr>
          <a:lstStyle/>
          <a:p>
            <a:pPr algn="l"/>
            <a:r>
              <a:rPr sz="1650" b="0" i="0">
                <a:solidFill>
                  <a:srgbClr val="051C2C"/>
                </a:solidFill>
                <a:latin typeface="Arial"/>
              </a:rPr>
              <a:t>Run the interactive tool and self-check at scikiq.org/data-strategy#track-architecture</a:t>
            </a:r>
          </a:p>
        </p:txBody>
      </p:sp>
      <p:sp>
        <p:nvSpPr>
          <p:cNvPr id="9" name="TextBox 8"/>
          <p:cNvSpPr txBox="1"/>
          <p:nvPr/>
        </p:nvSpPr>
        <p:spPr>
          <a:xfrm>
            <a:off x="609600" y="6000750"/>
            <a:ext cx="8572500" cy="228600"/>
          </a:xfrm>
          <a:prstGeom prst="rect">
            <a:avLst/>
          </a:prstGeom>
          <a:noFill/>
        </p:spPr>
        <p:txBody>
          <a:bodyPr wrap="square" lIns="0" rIns="0" tIns="0" bIns="0" anchor="t">
            <a:spAutoFit/>
          </a:bodyPr>
          <a:lstStyle/>
          <a:p>
            <a:pPr algn="l"/>
            <a:r>
              <a:rPr sz="1050" b="1" i="0">
                <a:solidFill>
                  <a:srgbClr val="2251FF"/>
                </a:solidFill>
                <a:latin typeface="Arial"/>
              </a:rPr>
              <a:t>scikiq.org/data-strategy</a:t>
            </a:r>
          </a:p>
        </p:txBody>
      </p:sp>
      <p:sp>
        <p:nvSpPr>
          <p:cNvPr id="10" name="TextBox 9"/>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Architecture and principles Track</a:t>
            </a:r>
          </a:p>
        </p:txBody>
      </p:sp>
      <p:sp>
        <p:nvSpPr>
          <p:cNvPr id="11" name="TextBox 10"/>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22</a:t>
            </a:r>
          </a:p>
        </p:txBody>
      </p:sp>
      <p:sp>
        <p:nvSpPr>
          <p:cNvPr id="12" name="Rectangle 11"/>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