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DATA STRATEGY TOOLKIT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50" b="0" i="0">
                <a:solidFill>
                  <a:srgbClr val="051C2C"/>
                </a:solidFill>
                <a:latin typeface="Georgia"/>
              </a:rPr>
              <a:t>Strategy Workshop Kit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Three leadership workshops that turn the business strategy into a data strategy and a scorecard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392" b="0" i="0">
                <a:solidFill>
                  <a:srgbClr val="051C2C"/>
                </a:solidFill>
                <a:latin typeface="Georgia"/>
              </a:rPr>
              <a:t>Run the workshops in sequence to agree themes, the strategy map and the use-case portfolio, and leave every session with named owners and dates.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The workshop series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Half a day each, two weeks apart, the same core group.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476500"/>
            <a:ext cx="356870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6200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7620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62000" y="3200400"/>
            <a:ext cx="32639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64" b="1" i="0">
                <a:solidFill>
                  <a:srgbClr val="051C2C"/>
                </a:solidFill>
                <a:latin typeface="Arial"/>
              </a:rPr>
              <a:t>Workshop 1: Strategy to map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762000" y="3810000"/>
            <a:ext cx="32639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70" b="0" i="0">
                <a:solidFill>
                  <a:srgbClr val="5B6772"/>
                </a:solidFill>
                <a:latin typeface="Arial"/>
              </a:rPr>
              <a:t>Confirm vision, choices and themes; build the strategy map; find where data enables it</a:t>
            </a:r>
          </a:p>
        </p:txBody>
      </p:sp>
      <p:sp>
        <p:nvSpPr>
          <p:cNvPr id="9" name="Right Arrow 8"/>
          <p:cNvSpPr/>
          <p:nvPr/>
        </p:nvSpPr>
        <p:spPr>
          <a:xfrm>
            <a:off x="418782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4311650" y="2476500"/>
            <a:ext cx="3568700" cy="2857500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446405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446405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4464050" y="3200400"/>
            <a:ext cx="32639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85" b="1" i="0">
                <a:solidFill>
                  <a:srgbClr val="051C2C"/>
                </a:solidFill>
                <a:latin typeface="Arial"/>
              </a:rPr>
              <a:t>Workshop 2: Data objectives and portfolio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64050" y="3810000"/>
            <a:ext cx="32639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Write data objectives, set the offence and defence posture, rank the portfolio</a:t>
            </a:r>
          </a:p>
        </p:txBody>
      </p:sp>
      <p:sp>
        <p:nvSpPr>
          <p:cNvPr id="15" name="Right Arrow 14"/>
          <p:cNvSpPr/>
          <p:nvPr/>
        </p:nvSpPr>
        <p:spPr>
          <a:xfrm>
            <a:off x="7889875" y="3810000"/>
            <a:ext cx="114300" cy="171450"/>
          </a:xfrm>
          <a:prstGeom prst="rightArrow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8013700" y="2476500"/>
            <a:ext cx="3568700" cy="2857500"/>
          </a:xfrm>
          <a:prstGeom prst="rect">
            <a:avLst/>
          </a:prstGeom>
          <a:solidFill>
            <a:srgbClr val="EEF2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8166100" y="2647950"/>
            <a:ext cx="381000" cy="381000"/>
          </a:xfrm>
          <a:prstGeom prst="ellipse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8166100" y="2724150"/>
            <a:ext cx="381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/>
            <a:r>
              <a:rPr sz="1275" b="1" i="0">
                <a:solidFill>
                  <a:srgbClr val="FFFFFF"/>
                </a:solidFill>
                <a:latin typeface="Arial"/>
              </a:rPr>
              <a:t>3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8166100" y="3200400"/>
            <a:ext cx="32639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22" b="1" i="0">
                <a:solidFill>
                  <a:srgbClr val="051C2C"/>
                </a:solidFill>
                <a:latin typeface="Arial"/>
              </a:rPr>
              <a:t>Workshop 3: Scorecard and commitments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66100" y="3810000"/>
            <a:ext cx="3263900" cy="1428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 i="0">
                <a:solidFill>
                  <a:srgbClr val="5B6772"/>
                </a:solidFill>
                <a:latin typeface="Arial"/>
              </a:rPr>
              <a:t>Agree measures, targets, owners, gates, forums and the first 100 days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Three half-days, two weeks apart, produce the map, the data objectives, the scorecard and the commitments.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26" name="Rectangle 2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Who attends, and their role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9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17358"/>
                <a:gridCol w="7655441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Participant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Role in the room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Executive sponsor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Opens, frames the ambition, breaks ties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Theme owners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Own objectives and measures; commit people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Head of data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Brings the baseline and portfolio; owns the plan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Finance partner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Tests value, baselines and funding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Facilitator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Runs the process, keeps time, stays neutral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Note-taker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Captures decisions and actions live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Workshop 1: strategy to map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8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/>
                <a:gridCol w="5705856"/>
                <a:gridCol w="3950207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Session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Output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0:00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Vision, mission and choices: playback and challenge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Confirmed cascade top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0:40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Themes and owners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Three to five themes with owners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1:20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Build the strategy map in four perspectives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Draft objectives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2:20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Draw and test the cause-and-effect links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Linked map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3:00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Mark objectives that depend on information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hot spots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3:30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Decisions and homework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Decision log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Workshop 2: data objectives and portfolio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8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/>
                <a:gridCol w="5705856"/>
                <a:gridCol w="3950207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Session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Output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0:00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hot spots to data objectives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Five to six data objectives with map IDs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0:50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Posture: offence and defence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Agreed balance and why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1:30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Use cases: value at stake and feasibility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Scored long list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2:30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The cut line and the not-now list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Ranked portfolio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3:15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Shared data products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Build-once list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3:40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Decisions and homework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Decision log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Workshop 3: scorecard and commitments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8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/>
                <a:gridCol w="5705856"/>
                <a:gridCol w="3950207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Time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Session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Output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0:00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Measures for each objective: lead and lag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Draft scorecard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0:50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Baselines, targets and owners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Committed targets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1:40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Initiatives and stage gates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Funded first tranche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2:20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Forums, decision rights and rhythm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Operating model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3:00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First 100 days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Plan with owners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3:30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Strategy on a page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Agreed one-pager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Exercises that work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Rectangle 3"/>
          <p:cNvSpPr/>
          <p:nvPr/>
        </p:nvSpPr>
        <p:spPr>
          <a:xfrm>
            <a:off x="609600" y="1257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1447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Test the arrows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81050" y="1790700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For each link on the map ask: what evidence says this causes that? Weak links become review hypotheses.</a:t>
            </a:r>
          </a:p>
        </p:txBody>
      </p:sp>
      <p:sp>
        <p:nvSpPr>
          <p:cNvPr id="7" name="Rectangle 6"/>
          <p:cNvSpPr/>
          <p:nvPr/>
        </p:nvSpPr>
        <p:spPr>
          <a:xfrm>
            <a:off x="4318000" y="1257300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ectangle 7"/>
          <p:cNvSpPr/>
          <p:nvPr/>
        </p:nvSpPr>
        <p:spPr>
          <a:xfrm>
            <a:off x="4318000" y="1257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489450" y="1447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Pre-mortem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489450" y="1790700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Two years on, the strategy failed. Why? Turn the answers into risks and leading measures.</a:t>
            </a:r>
          </a:p>
        </p:txBody>
      </p:sp>
      <p:sp>
        <p:nvSpPr>
          <p:cNvPr id="11" name="Rectangle 10"/>
          <p:cNvSpPr/>
          <p:nvPr/>
        </p:nvSpPr>
        <p:spPr>
          <a:xfrm>
            <a:off x="8026400" y="1257300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Rectangle 11"/>
          <p:cNvSpPr/>
          <p:nvPr/>
        </p:nvSpPr>
        <p:spPr>
          <a:xfrm>
            <a:off x="8026400" y="1257300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8197850" y="1447800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Posture vote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8197850" y="1790700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Each leader places a dot on the offence to defence line; debate the spread, not the average.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09600" y="3800475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Rectangle 15"/>
          <p:cNvSpPr/>
          <p:nvPr/>
        </p:nvSpPr>
        <p:spPr>
          <a:xfrm>
            <a:off x="609600" y="3800475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7" name="TextBox 16"/>
          <p:cNvSpPr txBox="1"/>
          <p:nvPr/>
        </p:nvSpPr>
        <p:spPr>
          <a:xfrm>
            <a:off x="781050" y="3990975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Value vs feasibility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781050" y="4333875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Place each use case on the matrix; debate only where scores disagree.</a:t>
            </a:r>
          </a:p>
        </p:txBody>
      </p:sp>
      <p:sp>
        <p:nvSpPr>
          <p:cNvPr id="19" name="Rectangle 18"/>
          <p:cNvSpPr/>
          <p:nvPr/>
        </p:nvSpPr>
        <p:spPr>
          <a:xfrm>
            <a:off x="4318000" y="3800475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Rectangle 19"/>
          <p:cNvSpPr/>
          <p:nvPr/>
        </p:nvSpPr>
        <p:spPr>
          <a:xfrm>
            <a:off x="4318000" y="3800475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4489450" y="3990975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Measure or opinion?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4489450" y="4333875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For every proposed measure: could someone else reproduce it next month?</a:t>
            </a:r>
          </a:p>
        </p:txBody>
      </p:sp>
      <p:sp>
        <p:nvSpPr>
          <p:cNvPr id="23" name="Rectangle 22"/>
          <p:cNvSpPr/>
          <p:nvPr/>
        </p:nvSpPr>
        <p:spPr>
          <a:xfrm>
            <a:off x="8026400" y="3800475"/>
            <a:ext cx="3556000" cy="2390775"/>
          </a:xfrm>
          <a:prstGeom prst="rect">
            <a:avLst/>
          </a:prstGeom>
          <a:solidFill>
            <a:srgbClr val="FFFFFF"/>
          </a:solidFill>
          <a:ln w="9525">
            <a:solidFill>
              <a:srgbClr val="E1E4E8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Rectangle 23"/>
          <p:cNvSpPr/>
          <p:nvPr/>
        </p:nvSpPr>
        <p:spPr>
          <a:xfrm>
            <a:off x="8026400" y="3800475"/>
            <a:ext cx="3556000" cy="381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197850" y="3990975"/>
            <a:ext cx="32131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1" i="0">
                <a:solidFill>
                  <a:srgbClr val="051C2C"/>
                </a:solidFill>
                <a:latin typeface="Arial"/>
              </a:rPr>
              <a:t>Not-now list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197850" y="4333875"/>
            <a:ext cx="3213100" cy="1724025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Agree explicitly what the strategy will not do this cycle.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29" name="Rectangle 2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Internal or external facilitator?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5372100" cy="483870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38200" y="144780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51FF"/>
                </a:solidFill>
                <a:latin typeface="Arial"/>
              </a:rPr>
              <a:t>Choose internal when</a:t>
            </a:r>
          </a:p>
        </p:txBody>
      </p:sp>
      <p:sp>
        <p:nvSpPr>
          <p:cNvPr id="5" name="Rectangle 4"/>
          <p:cNvSpPr/>
          <p:nvPr/>
        </p:nvSpPr>
        <p:spPr>
          <a:xfrm>
            <a:off x="838200" y="20288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028700" y="19240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The group works well together</a:t>
            </a:r>
          </a:p>
        </p:txBody>
      </p:sp>
      <p:sp>
        <p:nvSpPr>
          <p:cNvPr id="7" name="Rectangle 6"/>
          <p:cNvSpPr/>
          <p:nvPr/>
        </p:nvSpPr>
        <p:spPr>
          <a:xfrm>
            <a:off x="838200" y="26384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1028700" y="25336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Topics are not contentious</a:t>
            </a:r>
          </a:p>
        </p:txBody>
      </p:sp>
      <p:sp>
        <p:nvSpPr>
          <p:cNvPr id="9" name="Rectangle 8"/>
          <p:cNvSpPr/>
          <p:nvPr/>
        </p:nvSpPr>
        <p:spPr>
          <a:xfrm>
            <a:off x="838200" y="32480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1028700" y="31432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You have a skilled, neutral facilitator</a:t>
            </a:r>
          </a:p>
        </p:txBody>
      </p:sp>
      <p:sp>
        <p:nvSpPr>
          <p:cNvPr id="11" name="Rectangle 10"/>
          <p:cNvSpPr/>
          <p:nvPr/>
        </p:nvSpPr>
        <p:spPr>
          <a:xfrm>
            <a:off x="6210300" y="1257300"/>
            <a:ext cx="5372100" cy="483870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38900" y="144780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51C2C"/>
                </a:solidFill>
                <a:latin typeface="Arial"/>
              </a:rPr>
              <a:t>Choose external when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6438900" y="20288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6629400" y="19240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Strong views or politics are in play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438900" y="26384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6629400" y="25336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Past sessions did not reach decisions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6438900" y="324802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629400" y="314325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You need everyone, including the data lead, to participate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Decision log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9" cy="3733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783724"/>
                <a:gridCol w="3783724"/>
                <a:gridCol w="1891862"/>
                <a:gridCol w="1513489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Decision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Rationale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Due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[Decision]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[Why]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[Date]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Publish the log within 24 hours; a decision not written down was not made.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Follow-up and follow-through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430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2573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Send the decision log within 24 hours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1621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764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Confirm owners and dates individually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813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8956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Show the first visible action within two weeks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8004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6300" y="37147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Start the monthly scorecard review straight away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000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scikiq.org/data-strategy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Workshop Kit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