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266700" cy="68580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Rectangle 2"/>
          <p:cNvSpPr/>
          <p:nvPr/>
        </p:nvSpPr>
        <p:spPr>
          <a:xfrm>
            <a:off x="266700" y="0"/>
            <a:ext cx="11925300" cy="685800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914400" y="20002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[ORGANISATION NAME]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14400" y="2324100"/>
            <a:ext cx="9525000" cy="1619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50" b="0" i="0">
                <a:solidFill>
                  <a:srgbClr val="051C2C"/>
                </a:solidFill>
                <a:latin typeface="Georgia"/>
              </a:rPr>
              <a:t>[Organisation] Data Strategy [Year]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914400" y="4095750"/>
            <a:ext cx="8572500" cy="762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75" b="0" i="0">
                <a:solidFill>
                  <a:srgbClr val="5B6772"/>
                </a:solidFill>
                <a:latin typeface="Arial"/>
              </a:rPr>
              <a:t>[Presented to] - [Date]</a:t>
            </a:r>
          </a:p>
        </p:txBody>
      </p:sp>
      <p:pic>
        <p:nvPicPr>
          <p:cNvPr id="7" name="Picture 6" descr="_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14400" y="5715000"/>
            <a:ext cx="342900" cy="34290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8382000" y="5829300"/>
            <a:ext cx="314325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975" b="0" i="0">
                <a:solidFill>
                  <a:srgbClr val="8A949E"/>
                </a:solidFill>
                <a:latin typeface="Arial"/>
              </a:rPr>
              <a:t>scikiq.org/data-strategy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914400" y="1809750"/>
            <a:ext cx="57150" cy="28575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257300" y="1428750"/>
            <a:ext cx="95250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1" i="0">
                <a:solidFill>
                  <a:srgbClr val="2251FF"/>
                </a:solidFill>
                <a:latin typeface="Arial"/>
              </a:rPr>
              <a:t>THE SO WHAT OF THIS DECK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257300" y="1809750"/>
            <a:ext cx="9715500" cy="314325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2354" b="0" i="0">
                <a:solidFill>
                  <a:srgbClr val="051C2C"/>
                </a:solidFill>
                <a:latin typeface="Georgia"/>
              </a:rPr>
              <a:t>Take the agreed strategy to your board or executive team with this template, leading with the business objectives and the decisions you need from them.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2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Our data strategy on a page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429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VISION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42950" y="1619250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[One sentence]</a:t>
            </a:r>
          </a:p>
        </p:txBody>
      </p:sp>
      <p:sp>
        <p:nvSpPr>
          <p:cNvPr id="6" name="Rectangle 5"/>
          <p:cNvSpPr/>
          <p:nvPr/>
        </p:nvSpPr>
        <p:spPr>
          <a:xfrm>
            <a:off x="4305300" y="12573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44386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STRATEGIC THEMES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438650" y="1619250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[Three to five]</a:t>
            </a:r>
          </a:p>
        </p:txBody>
      </p:sp>
      <p:sp>
        <p:nvSpPr>
          <p:cNvPr id="9" name="Rectangle 8"/>
          <p:cNvSpPr/>
          <p:nvPr/>
        </p:nvSpPr>
        <p:spPr>
          <a:xfrm>
            <a:off x="8001000" y="12573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134350" y="13716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DATA OBJECTIVES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34350" y="1619250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[Five to six]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09600" y="2940049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742950" y="3054349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POSTURE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42950" y="330199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[Offence share and why]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4305300" y="2940049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4438650" y="3054349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SCORECARD HIGHLIGHTS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438650" y="330199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[Four measures]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8001000" y="2940049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34350" y="3054349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INITIATIVES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8134350" y="330199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[Funded, with gates]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609600" y="46228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742950" y="47371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OPERATING MODEL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42950" y="498474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[Forums and owners]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4305300" y="46228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4438650" y="47371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RHYTHM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438650" y="498474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[Reviews]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8001000" y="4622800"/>
            <a:ext cx="3581400" cy="1568450"/>
          </a:xfrm>
          <a:prstGeom prst="rect">
            <a:avLst/>
          </a:prstGeom>
          <a:solidFill>
            <a:srgbClr val="FFFFFF"/>
          </a:solidFill>
          <a:ln w="9525">
            <a:solidFill>
              <a:srgbClr val="9AA6B2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8134350" y="4737100"/>
            <a:ext cx="33147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00" b="1" i="0">
                <a:solidFill>
                  <a:srgbClr val="2251FF"/>
                </a:solidFill>
                <a:latin typeface="Arial"/>
              </a:rPr>
              <a:t>THE ASK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8134350" y="4984749"/>
            <a:ext cx="3314700" cy="11303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25" b="0" i="1">
                <a:solidFill>
                  <a:srgbClr val="8A949E"/>
                </a:solidFill>
                <a:latin typeface="Arial"/>
              </a:rPr>
              <a:t>[Decisions, funding]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3</a:t>
            </a:r>
          </a:p>
        </p:txBody>
      </p:sp>
      <p:sp>
        <p:nvSpPr>
          <p:cNvPr id="32" name="Rectangle 31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From our vision to our data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257300"/>
            <a:ext cx="2286000" cy="94107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762000" y="1257300"/>
            <a:ext cx="20955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Vision</a:t>
            </a:r>
          </a:p>
        </p:txBody>
      </p:sp>
      <p:sp>
        <p:nvSpPr>
          <p:cNvPr id="5" name="Rectangle 4"/>
          <p:cNvSpPr/>
          <p:nvPr/>
        </p:nvSpPr>
        <p:spPr>
          <a:xfrm>
            <a:off x="3009900" y="1257300"/>
            <a:ext cx="8572500" cy="94107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3181350" y="1257300"/>
            <a:ext cx="82296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[Our vision]</a:t>
            </a:r>
          </a:p>
        </p:txBody>
      </p:sp>
      <p:sp>
        <p:nvSpPr>
          <p:cNvPr id="7" name="Rectangle 6"/>
          <p:cNvSpPr/>
          <p:nvPr/>
        </p:nvSpPr>
        <p:spPr>
          <a:xfrm>
            <a:off x="666750" y="2255520"/>
            <a:ext cx="2228850" cy="941070"/>
          </a:xfrm>
          <a:prstGeom prst="rect">
            <a:avLst/>
          </a:prstGeom>
          <a:solidFill>
            <a:srgbClr val="2B5B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19150" y="2255520"/>
            <a:ext cx="203835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Mission</a:t>
            </a:r>
          </a:p>
        </p:txBody>
      </p:sp>
      <p:sp>
        <p:nvSpPr>
          <p:cNvPr id="9" name="Rectangle 8"/>
          <p:cNvSpPr/>
          <p:nvPr/>
        </p:nvSpPr>
        <p:spPr>
          <a:xfrm>
            <a:off x="3009900" y="2255520"/>
            <a:ext cx="8572500" cy="9410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181350" y="2255520"/>
            <a:ext cx="82296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[Our mission]</a:t>
            </a:r>
          </a:p>
        </p:txBody>
      </p:sp>
      <p:sp>
        <p:nvSpPr>
          <p:cNvPr id="11" name="Rectangle 10"/>
          <p:cNvSpPr/>
          <p:nvPr/>
        </p:nvSpPr>
        <p:spPr>
          <a:xfrm>
            <a:off x="723900" y="3253740"/>
            <a:ext cx="2171700" cy="941070"/>
          </a:xfrm>
          <a:prstGeom prst="rect">
            <a:avLst/>
          </a:prstGeom>
          <a:solidFill>
            <a:srgbClr val="3A67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876300" y="3253740"/>
            <a:ext cx="19812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Strategic choices</a:t>
            </a:r>
          </a:p>
        </p:txBody>
      </p:sp>
      <p:sp>
        <p:nvSpPr>
          <p:cNvPr id="13" name="Rectangle 12"/>
          <p:cNvSpPr/>
          <p:nvPr/>
        </p:nvSpPr>
        <p:spPr>
          <a:xfrm>
            <a:off x="3009900" y="3253740"/>
            <a:ext cx="8572500" cy="94107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3181350" y="3253740"/>
            <a:ext cx="82296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[Where to play; how to win]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781050" y="4251960"/>
            <a:ext cx="2114550" cy="941070"/>
          </a:xfrm>
          <a:prstGeom prst="rect">
            <a:avLst/>
          </a:prstGeom>
          <a:solidFill>
            <a:srgbClr val="4A74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933450" y="4251960"/>
            <a:ext cx="192405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Themes</a:t>
            </a:r>
          </a:p>
        </p:txBody>
      </p:sp>
      <p:sp>
        <p:nvSpPr>
          <p:cNvPr id="17" name="Rectangle 16"/>
          <p:cNvSpPr/>
          <p:nvPr/>
        </p:nvSpPr>
        <p:spPr>
          <a:xfrm>
            <a:off x="3009900" y="4251960"/>
            <a:ext cx="8572500" cy="941070"/>
          </a:xfrm>
          <a:prstGeom prst="rect">
            <a:avLst/>
          </a:prstGeom>
          <a:solidFill>
            <a:srgbClr val="FFFF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3181350" y="4251960"/>
            <a:ext cx="82296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[Theme 1; Theme 2; Theme 3; Theme 4]</a:t>
            </a:r>
          </a:p>
        </p:txBody>
      </p:sp>
      <p:sp>
        <p:nvSpPr>
          <p:cNvPr id="19" name="Rectangle 18"/>
          <p:cNvSpPr/>
          <p:nvPr/>
        </p:nvSpPr>
        <p:spPr>
          <a:xfrm>
            <a:off x="838200" y="5250180"/>
            <a:ext cx="2057400" cy="941070"/>
          </a:xfrm>
          <a:prstGeom prst="rect">
            <a:avLst/>
          </a:prstGeom>
          <a:solidFill>
            <a:srgbClr val="5B8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990600" y="5250180"/>
            <a:ext cx="18669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75" b="1" i="0">
                <a:solidFill>
                  <a:srgbClr val="FFFFFF"/>
                </a:solidFill>
                <a:latin typeface="Arial"/>
              </a:rPr>
              <a:t>Data objectives</a:t>
            </a:r>
          </a:p>
        </p:txBody>
      </p:sp>
      <p:sp>
        <p:nvSpPr>
          <p:cNvPr id="21" name="Rectangle 20"/>
          <p:cNvSpPr/>
          <p:nvPr/>
        </p:nvSpPr>
        <p:spPr>
          <a:xfrm>
            <a:off x="3009900" y="5250180"/>
            <a:ext cx="8572500" cy="94107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3181350" y="5250180"/>
            <a:ext cx="8229600" cy="94107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051C2C"/>
                </a:solidFill>
                <a:latin typeface="Arial"/>
              </a:rPr>
              <a:t>[D1; D2; D3; D4; D5]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4</a:t>
            </a:r>
          </a:p>
        </p:txBody>
      </p:sp>
      <p:sp>
        <p:nvSpPr>
          <p:cNvPr id="25" name="Rectangle 24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Our strategy map, and where data enables it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[Highlight the objectives that depend on information.]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81150"/>
            <a:ext cx="10972800" cy="10953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42950" y="1581150"/>
            <a:ext cx="1428750" cy="10953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Financial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2752725"/>
            <a:ext cx="10972800" cy="10953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742950" y="2752725"/>
            <a:ext cx="1428750" cy="10953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Customer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3924300"/>
            <a:ext cx="10972800" cy="10953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42950" y="3924300"/>
            <a:ext cx="1428750" cy="10953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Internal process</a:t>
            </a:r>
          </a:p>
        </p:txBody>
      </p:sp>
      <p:sp>
        <p:nvSpPr>
          <p:cNvPr id="10" name="Rectangle 9"/>
          <p:cNvSpPr/>
          <p:nvPr/>
        </p:nvSpPr>
        <p:spPr>
          <a:xfrm>
            <a:off x="609600" y="5095875"/>
            <a:ext cx="10972800" cy="1095375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42950" y="5095875"/>
            <a:ext cx="1428750" cy="1095375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125" b="1" i="0">
                <a:solidFill>
                  <a:srgbClr val="2251FF"/>
                </a:solidFill>
                <a:latin typeface="Arial"/>
              </a:rPr>
              <a:t>Learning and growth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391025" y="1766887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4486275" y="1824037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486275" y="1976437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5" name="Rectangle 14"/>
          <p:cNvSpPr/>
          <p:nvPr/>
        </p:nvSpPr>
        <p:spPr>
          <a:xfrm>
            <a:off x="6943725" y="1766887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7038975" y="1824037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F2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7038975" y="1976437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8" name="Rectangle 17"/>
          <p:cNvSpPr/>
          <p:nvPr/>
        </p:nvSpPr>
        <p:spPr>
          <a:xfrm>
            <a:off x="3114675" y="293846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3209925" y="299561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C1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209925" y="314801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1" name="Rectangle 20"/>
          <p:cNvSpPr/>
          <p:nvPr/>
        </p:nvSpPr>
        <p:spPr>
          <a:xfrm>
            <a:off x="5667375" y="293846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2" name="TextBox 21"/>
          <p:cNvSpPr txBox="1"/>
          <p:nvPr/>
        </p:nvSpPr>
        <p:spPr>
          <a:xfrm>
            <a:off x="5762625" y="299561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C2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5762625" y="314801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4" name="Rectangle 23"/>
          <p:cNvSpPr/>
          <p:nvPr/>
        </p:nvSpPr>
        <p:spPr>
          <a:xfrm>
            <a:off x="8220075" y="293846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8315325" y="299561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C3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8315325" y="314801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27" name="Rectangle 26"/>
          <p:cNvSpPr/>
          <p:nvPr/>
        </p:nvSpPr>
        <p:spPr>
          <a:xfrm>
            <a:off x="2228850" y="4110037"/>
            <a:ext cx="2185987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8" name="TextBox 27"/>
          <p:cNvSpPr txBox="1"/>
          <p:nvPr/>
        </p:nvSpPr>
        <p:spPr>
          <a:xfrm>
            <a:off x="2324100" y="4167187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I1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2324100" y="4319587"/>
            <a:ext cx="1995487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0" name="Rectangle 29"/>
          <p:cNvSpPr/>
          <p:nvPr/>
        </p:nvSpPr>
        <p:spPr>
          <a:xfrm>
            <a:off x="4586287" y="4110037"/>
            <a:ext cx="2185987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1" name="TextBox 30"/>
          <p:cNvSpPr txBox="1"/>
          <p:nvPr/>
        </p:nvSpPr>
        <p:spPr>
          <a:xfrm>
            <a:off x="4681537" y="4167187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I2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4681537" y="4319587"/>
            <a:ext cx="1995487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3" name="Rectangle 32"/>
          <p:cNvSpPr/>
          <p:nvPr/>
        </p:nvSpPr>
        <p:spPr>
          <a:xfrm>
            <a:off x="6943725" y="4110037"/>
            <a:ext cx="2185987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4" name="TextBox 33"/>
          <p:cNvSpPr txBox="1"/>
          <p:nvPr/>
        </p:nvSpPr>
        <p:spPr>
          <a:xfrm>
            <a:off x="7038975" y="4167187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I3</a:t>
            </a:r>
          </a:p>
        </p:txBody>
      </p:sp>
      <p:sp>
        <p:nvSpPr>
          <p:cNvPr id="35" name="TextBox 34"/>
          <p:cNvSpPr txBox="1"/>
          <p:nvPr/>
        </p:nvSpPr>
        <p:spPr>
          <a:xfrm>
            <a:off x="7038975" y="4319587"/>
            <a:ext cx="1995487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6" name="Rectangle 35"/>
          <p:cNvSpPr/>
          <p:nvPr/>
        </p:nvSpPr>
        <p:spPr>
          <a:xfrm>
            <a:off x="9301162" y="4110037"/>
            <a:ext cx="2185987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7" name="TextBox 36"/>
          <p:cNvSpPr txBox="1"/>
          <p:nvPr/>
        </p:nvSpPr>
        <p:spPr>
          <a:xfrm>
            <a:off x="9396412" y="4167187"/>
            <a:ext cx="1995487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I4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9396412" y="4319587"/>
            <a:ext cx="1995487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39" name="Rectangle 38"/>
          <p:cNvSpPr/>
          <p:nvPr/>
        </p:nvSpPr>
        <p:spPr>
          <a:xfrm>
            <a:off x="3114675" y="528161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0" name="TextBox 39"/>
          <p:cNvSpPr txBox="1"/>
          <p:nvPr/>
        </p:nvSpPr>
        <p:spPr>
          <a:xfrm>
            <a:off x="3209925" y="533876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L1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3209925" y="549116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2" name="Rectangle 41"/>
          <p:cNvSpPr/>
          <p:nvPr/>
        </p:nvSpPr>
        <p:spPr>
          <a:xfrm>
            <a:off x="5667375" y="528161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3" name="TextBox 42"/>
          <p:cNvSpPr txBox="1"/>
          <p:nvPr/>
        </p:nvSpPr>
        <p:spPr>
          <a:xfrm>
            <a:off x="5762625" y="533876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L2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5762625" y="549116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5" name="Rectangle 44"/>
          <p:cNvSpPr/>
          <p:nvPr/>
        </p:nvSpPr>
        <p:spPr>
          <a:xfrm>
            <a:off x="8220075" y="5281612"/>
            <a:ext cx="2381250" cy="723900"/>
          </a:xfrm>
          <a:prstGeom prst="rect">
            <a:avLst/>
          </a:prstGeom>
          <a:solidFill>
            <a:srgbClr val="FFFFFF"/>
          </a:solidFill>
          <a:ln w="9525">
            <a:solidFill>
              <a:srgbClr val="2251FF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6" name="TextBox 45"/>
          <p:cNvSpPr txBox="1"/>
          <p:nvPr/>
        </p:nvSpPr>
        <p:spPr>
          <a:xfrm>
            <a:off x="8315325" y="5338762"/>
            <a:ext cx="219075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1" i="0">
                <a:solidFill>
                  <a:srgbClr val="2251FF"/>
                </a:solidFill>
                <a:latin typeface="Arial"/>
              </a:rPr>
              <a:t>L3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8315325" y="5491162"/>
            <a:ext cx="2190750" cy="4762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975" b="0" i="1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49" name="TextBox 48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5</a:t>
            </a:r>
          </a:p>
        </p:txBody>
      </p:sp>
      <p:sp>
        <p:nvSpPr>
          <p:cNvPr id="50" name="Rectangle 49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Our posture: [x]% offence, [y]% defence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09600" y="1123950"/>
            <a:ext cx="1028700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75" b="0" i="0">
                <a:solidFill>
                  <a:srgbClr val="5B6772"/>
                </a:solidFill>
                <a:latin typeface="Arial"/>
              </a:rPr>
              <a:t>[Why this balance, in one sentence.]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81150"/>
            <a:ext cx="5372100" cy="4514850"/>
          </a:xfrm>
          <a:prstGeom prst="rect">
            <a:avLst/>
          </a:prstGeom>
          <a:solidFill>
            <a:srgbClr val="EEF2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838200" y="17716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2251FF"/>
                </a:solidFill>
                <a:latin typeface="Arial"/>
              </a:rPr>
              <a:t>Defence</a:t>
            </a:r>
          </a:p>
        </p:txBody>
      </p:sp>
      <p:sp>
        <p:nvSpPr>
          <p:cNvPr id="6" name="Rectangle 5"/>
          <p:cNvSpPr/>
          <p:nvPr/>
        </p:nvSpPr>
        <p:spPr>
          <a:xfrm>
            <a:off x="838200" y="2352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28700" y="2247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8" name="Rectangle 7"/>
          <p:cNvSpPr/>
          <p:nvPr/>
        </p:nvSpPr>
        <p:spPr>
          <a:xfrm>
            <a:off x="838200" y="2962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8700" y="2857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0" name="Rectangle 9"/>
          <p:cNvSpPr/>
          <p:nvPr/>
        </p:nvSpPr>
        <p:spPr>
          <a:xfrm>
            <a:off x="6210300" y="1581150"/>
            <a:ext cx="5372100" cy="4514850"/>
          </a:xfrm>
          <a:prstGeom prst="rect">
            <a:avLst/>
          </a:prstGeom>
          <a:solidFill>
            <a:srgbClr val="F6F7F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6438900" y="1771650"/>
            <a:ext cx="4914900" cy="2857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500" b="1" i="0">
                <a:solidFill>
                  <a:srgbClr val="051C2C"/>
                </a:solidFill>
                <a:latin typeface="Arial"/>
              </a:rPr>
              <a:t>Offence</a:t>
            </a:r>
          </a:p>
        </p:txBody>
      </p:sp>
      <p:sp>
        <p:nvSpPr>
          <p:cNvPr id="12" name="Rectangle 11"/>
          <p:cNvSpPr/>
          <p:nvPr/>
        </p:nvSpPr>
        <p:spPr>
          <a:xfrm>
            <a:off x="6438900" y="23526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6629400" y="22479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438900" y="2962275"/>
            <a:ext cx="76200" cy="7620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629400" y="2857500"/>
            <a:ext cx="4686300" cy="609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350" b="0" i="0">
                <a:solidFill>
                  <a:srgbClr val="051C2C"/>
                </a:solidFill>
                <a:latin typeface="Arial"/>
              </a:rPr>
              <a:t>[Objective]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6</a:t>
            </a:r>
          </a:p>
        </p:txBody>
      </p:sp>
      <p:sp>
        <p:nvSpPr>
          <p:cNvPr id="18" name="Rectangle 17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Data strategy scorecard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6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62545"/>
                <a:gridCol w="2992581"/>
                <a:gridCol w="2660072"/>
                <a:gridCol w="1163781"/>
                <a:gridCol w="1163781"/>
                <a:gridCol w="1330036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Perspective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Objective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Measure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Baseline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Target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Stakeholder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 operations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Capability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[Objective]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[Measure]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Rectangle 3"/>
          <p:cNvSpPr/>
          <p:nvPr/>
        </p:nvSpPr>
        <p:spPr>
          <a:xfrm>
            <a:off x="609600" y="5772150"/>
            <a:ext cx="10972800" cy="495300"/>
          </a:xfrm>
          <a:prstGeom prst="rect">
            <a:avLst/>
          </a:prstGeom>
          <a:solidFill>
            <a:srgbClr val="051C2C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781050" y="5772150"/>
            <a:ext cx="10477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900" b="1" i="0">
                <a:solidFill>
                  <a:srgbClr val="8FACFF"/>
                </a:solidFill>
                <a:latin typeface="Arial"/>
              </a:rPr>
              <a:t>SO WHAT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809750" y="5772150"/>
            <a:ext cx="9582150" cy="4953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/>
            <a:r>
              <a:rPr sz="1200" b="0" i="0">
                <a:solidFill>
                  <a:srgbClr val="FFFFFF"/>
                </a:solidFill>
                <a:latin typeface="Arial"/>
              </a:rPr>
              <a:t>Two objectives per perspective, each with a lead and a lag measure, is enough to run the strategy.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7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Prioritised portfolio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8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405351"/>
                <a:gridCol w="2270234"/>
                <a:gridCol w="1891862"/>
                <a:gridCol w="1513489"/>
                <a:gridCol w="1891862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Use case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Theme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Value at stake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Gate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Owner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[Estimate]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[Estimate]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[Estimate]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[Estimate]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[Use case]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[Theme]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[Estimate]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[Gate]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[Name]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8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Roadmap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797" cy="32004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567542"/>
                <a:gridCol w="3135085"/>
                <a:gridCol w="3135085"/>
                <a:gridCol w="3135085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Lane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Horizon 1 (0-6 months)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Horizon 2 (6-18 months)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Horizon 3 (18-36 months)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Value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Data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Governance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Platform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0">
                          <a:solidFill>
                            <a:srgbClr val="051C2C"/>
                          </a:solidFill>
                          <a:latin typeface="Arial"/>
                        </a:rPr>
                        <a:t>People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 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9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Risks and how we will manage them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/>
        </p:nvGraphicFramePr>
        <p:xfrm>
          <a:off x="609600" y="1257300"/>
          <a:ext cx="10972800" cy="2667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57600"/>
                <a:gridCol w="1463040"/>
                <a:gridCol w="1463040"/>
                <a:gridCol w="4389120"/>
              </a:tblGrid>
              <a:tr h="533400"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Risk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Likelihood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Impact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1" i="0">
                          <a:solidFill>
                            <a:srgbClr val="FFFFFF"/>
                          </a:solidFill>
                          <a:latin typeface="Arial"/>
                        </a:rPr>
                        <a:t>Mitigation</a:t>
                      </a:r>
                    </a:p>
                  </a:txBody>
                  <a:tcPr marL="95250" marR="95250" marT="38100" marB="38100" anchor="ctr">
                    <a:solidFill>
                      <a:srgbClr val="051C2C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[Risk]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[Mitigation]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[Risk]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[Mitigation]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[Risk]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[Mitigation]</a:t>
                      </a:r>
                    </a:p>
                  </a:txBody>
                  <a:tcPr marL="95250" marR="95250" marT="38100" marB="38100" anchor="ctr">
                    <a:solidFill>
                      <a:srgbClr val="FFFFFF"/>
                    </a:solidFill>
                  </a:tcPr>
                </a:tc>
              </a:tr>
              <a:tr h="533400"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[Risk]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[H/M/L]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  <a:tc>
                  <a:txBody>
                    <a:bodyPr wrap="square"/>
                    <a:lstStyle/>
                    <a:p>
                      <a:r>
                        <a:rPr sz="1200" b="0" i="1">
                          <a:solidFill>
                            <a:srgbClr val="8A949E"/>
                          </a:solidFill>
                          <a:latin typeface="Arial"/>
                        </a:rPr>
                        <a:t>[Mitigation]</a:t>
                      </a:r>
                    </a:p>
                  </a:txBody>
                  <a:tcPr marL="95250" marR="95250" marT="38100" marB="38100" anchor="ctr">
                    <a:solidFill>
                      <a:srgbClr val="F6F7F9"/>
                    </a:solidFill>
                  </a:tcPr>
                </a:tc>
              </a:tr>
            </a:tbl>
          </a:graphicData>
        </a:graphic>
      </p:graphicFrame>
      <p:sp>
        <p:nvSpPr>
          <p:cNvPr id="4" name="TextBox 3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10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09600" y="533400"/>
            <a:ext cx="10972800" cy="571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550" b="0" i="0">
                <a:solidFill>
                  <a:srgbClr val="051C2C"/>
                </a:solidFill>
                <a:latin typeface="Georgia"/>
              </a:rPr>
              <a:t>What we need from you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430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876300" y="12573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[Decision 1]</a:t>
            </a:r>
          </a:p>
        </p:txBody>
      </p:sp>
      <p:sp>
        <p:nvSpPr>
          <p:cNvPr id="5" name="Rectangle 4"/>
          <p:cNvSpPr/>
          <p:nvPr/>
        </p:nvSpPr>
        <p:spPr>
          <a:xfrm>
            <a:off x="609600" y="21621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876300" y="20764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[Funding envelope for the first tranche]</a:t>
            </a:r>
          </a:p>
        </p:txBody>
      </p:sp>
      <p:sp>
        <p:nvSpPr>
          <p:cNvPr id="7" name="Rectangle 6"/>
          <p:cNvSpPr/>
          <p:nvPr/>
        </p:nvSpPr>
        <p:spPr>
          <a:xfrm>
            <a:off x="609600" y="298132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76300" y="289560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[Theme owners and sponsorship]</a:t>
            </a:r>
          </a:p>
        </p:txBody>
      </p:sp>
      <p:sp>
        <p:nvSpPr>
          <p:cNvPr id="9" name="Rectangle 8"/>
          <p:cNvSpPr/>
          <p:nvPr/>
        </p:nvSpPr>
        <p:spPr>
          <a:xfrm>
            <a:off x="609600" y="3800475"/>
            <a:ext cx="95250" cy="95250"/>
          </a:xfrm>
          <a:prstGeom prst="rect">
            <a:avLst/>
          </a:prstGeom>
          <a:solidFill>
            <a:srgbClr val="2251F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876300" y="3714750"/>
            <a:ext cx="10096500" cy="8191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650" b="0" i="0">
                <a:solidFill>
                  <a:srgbClr val="051C2C"/>
                </a:solidFill>
                <a:latin typeface="Arial"/>
              </a:rPr>
              <a:t>[First quarterly review date]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609600" y="6000750"/>
            <a:ext cx="857250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050" b="1" i="0">
                <a:solidFill>
                  <a:srgbClr val="2251FF"/>
                </a:solidFill>
                <a:latin typeface="Arial"/>
              </a:rPr>
              <a:t>scikiq.org/data-strategy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09600" y="6477000"/>
            <a:ext cx="76200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825" b="0" i="0">
                <a:solidFill>
                  <a:srgbClr val="8A949E"/>
                </a:solidFill>
                <a:latin typeface="Arial"/>
              </a:rPr>
              <a:t>SCIKIQ  |  Strategy Presentation Template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29900" y="6477000"/>
            <a:ext cx="9525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/>
            <a:r>
              <a:rPr sz="825" b="0" i="0">
                <a:solidFill>
                  <a:srgbClr val="8A949E"/>
                </a:solidFill>
                <a:latin typeface="Arial"/>
              </a:rPr>
              <a:t>11</a:t>
            </a:r>
          </a:p>
        </p:txBody>
      </p:sp>
      <p:sp>
        <p:nvSpPr>
          <p:cNvPr id="14" name="Rectangle 13"/>
          <p:cNvSpPr/>
          <p:nvPr/>
        </p:nvSpPr>
        <p:spPr>
          <a:xfrm>
            <a:off x="609600" y="6362700"/>
            <a:ext cx="10972800" cy="9525"/>
          </a:xfrm>
          <a:prstGeom prst="rect">
            <a:avLst/>
          </a:prstGeom>
          <a:solidFill>
            <a:srgbClr val="E1E4E8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