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DATA STRATEGY TOOLKIT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50" b="0" i="0">
                <a:solidFill>
                  <a:srgbClr val="051C2C"/>
                </a:solidFill>
                <a:latin typeface="Georgia"/>
              </a:rPr>
              <a:t>Strategy Cascade and Scorecard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Templates to derive the data strategy from the business strategy and run it as a balanced scorecard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370" b="0" i="0">
                <a:solidFill>
                  <a:srgbClr val="051C2C"/>
                </a:solidFill>
                <a:latin typeface="Georgia"/>
              </a:rPr>
              <a:t>Work through the cascade one level at a time with your leadership team, and do not move down a level until the one above is agreed and written down.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How to use this workbook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Work top-down. Each template takes its inputs from the one before.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476500"/>
            <a:ext cx="1717675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200400"/>
            <a:ext cx="14128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Vision and mission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10000"/>
            <a:ext cx="1412875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2"/>
                </a:solidFill>
                <a:latin typeface="Arial"/>
              </a:rPr>
              <a:t>Pages 3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336800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460625" y="2476500"/>
            <a:ext cx="1717675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613025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13025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13025" y="3200400"/>
            <a:ext cx="14128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Choices and themes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13025" y="3810000"/>
            <a:ext cx="1412875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2"/>
                </a:solidFill>
                <a:latin typeface="Arial"/>
              </a:rPr>
              <a:t>Pages 4-5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418782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11650" y="2476500"/>
            <a:ext cx="1717675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446405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6405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4050" y="3200400"/>
            <a:ext cx="14128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Strategy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4050" y="3810000"/>
            <a:ext cx="1412875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2"/>
                </a:solidFill>
                <a:latin typeface="Arial"/>
              </a:rPr>
              <a:t>Page 6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6038850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62675" y="2476500"/>
            <a:ext cx="1717675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315075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15075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15075" y="3200400"/>
            <a:ext cx="14128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5" b="1" i="0">
                <a:solidFill>
                  <a:srgbClr val="051C2C"/>
                </a:solidFill>
                <a:latin typeface="Arial"/>
              </a:rPr>
              <a:t>Data objectives and posture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15075" y="3810000"/>
            <a:ext cx="1412875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2"/>
                </a:solidFill>
                <a:latin typeface="Arial"/>
              </a:rPr>
              <a:t>Pages 7-8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788987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13700" y="2476500"/>
            <a:ext cx="1717675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16610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661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66100" y="3200400"/>
            <a:ext cx="14128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Scorecard and measures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66100" y="3810000"/>
            <a:ext cx="1412875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2"/>
                </a:solidFill>
                <a:latin typeface="Arial"/>
              </a:rPr>
              <a:t>Pages 9-10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9740900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864725" y="2476500"/>
            <a:ext cx="1717675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017125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17125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17125" y="3200400"/>
            <a:ext cx="14128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Portfolio and rhythm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17125" y="3810000"/>
            <a:ext cx="1412875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772"/>
                </a:solidFill>
                <a:latin typeface="Arial"/>
              </a:rPr>
              <a:t>Pages 11-17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CASCADE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Vision and mission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542925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5162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VISION (10 YEARS)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866900"/>
            <a:ext cx="516255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[What we want to become and be known for]</a:t>
            </a:r>
          </a:p>
        </p:txBody>
      </p:sp>
      <p:sp>
        <p:nvSpPr>
          <p:cNvPr id="7" name="Rectangle 6"/>
          <p:cNvSpPr/>
          <p:nvPr/>
        </p:nvSpPr>
        <p:spPr>
          <a:xfrm>
            <a:off x="6153150" y="1504950"/>
            <a:ext cx="542925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0" y="1619250"/>
            <a:ext cx="5162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MISSION (TODAY)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1866900"/>
            <a:ext cx="516255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[Who we serve, what we do for them, how]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905250"/>
            <a:ext cx="542925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2950" y="4019550"/>
            <a:ext cx="5162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WHAT THE VISION DEMANDS OF DATA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2950" y="4267200"/>
            <a:ext cx="516255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[Decisions the future depends on that today's data cannot support]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53150" y="3905250"/>
            <a:ext cx="542925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86500" y="4019550"/>
            <a:ext cx="5162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CUSTOMERS OF OUR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6500" y="4267200"/>
            <a:ext cx="516255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[Who uses our data, inside and outside, and for what]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CASCADE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Strategic choices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WINNING ASPIRATION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866900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[What winning means, in one sentence]</a:t>
            </a:r>
          </a:p>
        </p:txBody>
      </p:sp>
      <p:sp>
        <p:nvSpPr>
          <p:cNvPr id="7" name="Rectangle 6"/>
          <p:cNvSpPr/>
          <p:nvPr/>
        </p:nvSpPr>
        <p:spPr>
          <a:xfrm>
            <a:off x="4305300" y="1504950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386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WHERE TO PLAY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8650" y="1866900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[Segments, channels, geographies]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1000" y="1504950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43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HOW TO WIN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4350" y="1866900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[The advantage we will build]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648075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950" y="3762375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MUST-HAVE CAPABILITIES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950" y="4010025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[Four to five]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5300" y="3648075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38650" y="3762375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WHICH ARE DATA CAPABILITIES?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8650" y="4010025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[Mark each capability: data-critical, data-supported, not data]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01000" y="3648075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4350" y="3762375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WHAT WE WILL NOT 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4350" y="4010025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[Explicit exclusions]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Mark which capabilities are data-critical: those become the backbone of the data objectives.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CASCADE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Strategic themes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/>
                <a:gridCol w="3086099"/>
                <a:gridCol w="1714500"/>
                <a:gridCol w="1885950"/>
                <a:gridCol w="2400299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Intent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Executive 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Objectives (map IDs)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Shared data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[One sentence]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[F1, C2, P3]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[Domains it relies 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[One sentence]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[F1, C2, P3]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[Domains it relies 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[One sentence]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[F1, C2, P3]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[Domains it relies 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[One sentence]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[F1, C2, P3]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[Domains it relies 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CASCADE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Strategy map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Write objectives as verb and noun; draw arrows from cause to effect.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828800"/>
            <a:ext cx="10972800" cy="9048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828800"/>
            <a:ext cx="1428750" cy="9048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Financial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809875"/>
            <a:ext cx="10972800" cy="9048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950" y="2809875"/>
            <a:ext cx="1428750" cy="9048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790950"/>
            <a:ext cx="10972800" cy="9048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2950" y="3790950"/>
            <a:ext cx="1428750" cy="9048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Internal process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4772025"/>
            <a:ext cx="10972800" cy="9048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2950" y="4772025"/>
            <a:ext cx="1428750" cy="9048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Learning and growth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1025" y="1933575"/>
            <a:ext cx="2381250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86275" y="19907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6275" y="2143125"/>
            <a:ext cx="219075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943725" y="1933575"/>
            <a:ext cx="2381250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38975" y="19907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38975" y="2143125"/>
            <a:ext cx="219075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14675" y="2914650"/>
            <a:ext cx="2381250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209925" y="29718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9925" y="3124200"/>
            <a:ext cx="219075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7375" y="2914650"/>
            <a:ext cx="2381250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62625" y="29718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62625" y="3124200"/>
            <a:ext cx="219075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0075" y="2914650"/>
            <a:ext cx="2381250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15325" y="29718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15325" y="3124200"/>
            <a:ext cx="219075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228850" y="3895725"/>
            <a:ext cx="2185987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324100" y="39528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I1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24100" y="4105275"/>
            <a:ext cx="1995487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86287" y="3895725"/>
            <a:ext cx="2185987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81537" y="39528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I2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81537" y="4105275"/>
            <a:ext cx="1995487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943725" y="3895725"/>
            <a:ext cx="2185987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038975" y="39528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I3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38975" y="4105275"/>
            <a:ext cx="1995487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301162" y="3895725"/>
            <a:ext cx="2185987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396412" y="39528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I4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396412" y="4105275"/>
            <a:ext cx="1995487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114675" y="4876800"/>
            <a:ext cx="2381250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209925" y="49339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209925" y="5086350"/>
            <a:ext cx="219075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67375" y="4876800"/>
            <a:ext cx="2381250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762625" y="49339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762625" y="5086350"/>
            <a:ext cx="219075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220075" y="4876800"/>
            <a:ext cx="2381250" cy="6953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315325" y="49339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15325" y="5086350"/>
            <a:ext cx="2190750" cy="447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Keep it to one page and test every arrow with the theme owners in the workshop.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objectives linked to the strategy map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4389120"/>
                <a:gridCol w="2011680"/>
                <a:gridCol w="2011680"/>
                <a:gridCol w="18288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ID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Data 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Serves (map IDs)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Offence or defence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[Verb and noun]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[P2, L1]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[Offence / defence]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[Verb and noun]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[P2, L1]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[Offence / defence]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[Verb and noun]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[P2, L1]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[Offence / defence]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[Verb and noun]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[P2, L1]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[Offence / defence]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[Verb and noun]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[P2, L1]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[Offence / defence]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D6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[Verb and noun]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[P2, L1]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[Offence / defence]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No ID in the serves column means no funding.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Offence and defence posture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Score each question; add the points to 50 to get your offence share.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828800"/>
          <a:ext cx="10972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/>
                <a:gridCol w="4023360"/>
                <a:gridCol w="1828800"/>
                <a:gridCol w="109728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Question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Options and points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Our answer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Points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heavily regulated is your industry?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Lightly +12; Moderately +0; Heavily -14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much does your advantage depend on analytics, personalisation or AI?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Little -10; Somewhat +4; Decisively +14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often do leaders argue about whose number is right?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Rarely +8; Sometimes -2; Constantly -12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mature are data ownership and quality today?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Low -10; Patchy +0; Strong +10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ambitious are your growth and AI plans for the next two years?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Modest -6; Significant +4; Transformational +10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complex is your estate: entities, systems, acquisitions?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Simple +6; Moderate +0; Highly complex -8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Bring the scores to workshop 2 and debate the spread between leaders, not the average.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strategy scorecard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6" cy="417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789"/>
                <a:gridCol w="2021305"/>
                <a:gridCol w="1876926"/>
                <a:gridCol w="866273"/>
                <a:gridCol w="866273"/>
                <a:gridCol w="866273"/>
                <a:gridCol w="1876926"/>
                <a:gridCol w="1155031"/>
              </a:tblGrid>
              <a:tr h="46355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Perspective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Lead/lag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Baseline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Target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Initiative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Stakeholder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Stakeholder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Two objectives per perspective, each with a lead and a lag measure, is enough to run the strategy.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Measure definition card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MEASURE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8669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[Short name everyone uses]</a:t>
            </a:r>
          </a:p>
        </p:txBody>
      </p:sp>
      <p:sp>
        <p:nvSpPr>
          <p:cNvPr id="7" name="Rectangle 6"/>
          <p:cNvSpPr/>
          <p:nvPr/>
        </p:nvSpPr>
        <p:spPr>
          <a:xfrm>
            <a:off x="3381375" y="15049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14725" y="16192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OBJECTIVE SERVED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14725" y="18669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[The scorecard objective it measures]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15049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86500" y="16192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WHY IT MATTERS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0" y="18669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[The decision it informs]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924925" y="15049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58275" y="16192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DEFINITION AND FORMULA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58275" y="18669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[Numerator, denominator, inclusions and exclusions]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31051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2950" y="32194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LEAD OR LAG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2950" y="34671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[Leading (predicts) or lagging (proves)]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81375" y="31051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14725" y="32194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SOURCE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14725" y="34671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[System of record and data product]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53150" y="31051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86500" y="32194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OWNER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86500" y="34671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[Accountable person, and who reports it]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24925" y="31051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58275" y="32194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FREQUENCY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58275" y="34671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[How often it is refreshed and reviewed]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9600" y="47053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2950" y="48196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BASELINE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2950" y="50673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[Measured value, and when]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81375" y="47053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14725" y="48196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TARGET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14725" y="50673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[Value and date]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53150" y="47053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86500" y="48196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THRESHOLDS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86500" y="50673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[Green, amber, red]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924925" y="4705350"/>
            <a:ext cx="2657475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058275" y="481965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CAVEATS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58275" y="5067300"/>
            <a:ext cx="2390775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[Known data limitations]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PORTFOLIO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Value at stake and feasibility scoring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6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062"/>
                <a:gridCol w="1567542"/>
                <a:gridCol w="855023"/>
                <a:gridCol w="855023"/>
                <a:gridCol w="855023"/>
                <a:gridCol w="855023"/>
                <a:gridCol w="997527"/>
                <a:gridCol w="997527"/>
                <a:gridCol w="997527"/>
                <a:gridCol w="712519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Use case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Working capital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Data readiness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Low complexity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Ease of adoption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Score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Agree the cut line in the room and publish the not-now list with the ranking.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PORTFOLIO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Use case card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USE 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8669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[Name]</a:t>
            </a:r>
          </a:p>
        </p:txBody>
      </p:sp>
      <p:sp>
        <p:nvSpPr>
          <p:cNvPr id="7" name="Rectangle 6"/>
          <p:cNvSpPr/>
          <p:nvPr/>
        </p:nvSpPr>
        <p:spPr>
          <a:xfrm>
            <a:off x="4305300" y="15049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386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DECISION IMPROVED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8650" y="18669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[Who decides what, how often]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1000" y="15049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43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THEME AND MAP OBJECTIVE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4350" y="18669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[T2 / P3]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1051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950" y="32194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VALUE HYPOTHESIS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950" y="34671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[Lever, size, confidence]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5300" y="31051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38650" y="32194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BASELINE AND TARGET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8650" y="34671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[Measure, today, target, date]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01000" y="31051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4350" y="32194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 PRODUCTS NEEDED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4350" y="34671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[Existing or new]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47053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2950" y="48196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BUSINESS OWNER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2950" y="50673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[Name]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05300" y="47053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38650" y="48196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FEASIBILITY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8650" y="50673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[Data, complexity, adoption]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01000" y="47053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34350" y="48196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GATE STATUS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34350" y="50673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[Discover / Prove / Scale / Run]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PORTFOLIO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product canvas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 PRODUCT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8669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[Name and one-line purpose]</a:t>
            </a:r>
          </a:p>
        </p:txBody>
      </p:sp>
      <p:sp>
        <p:nvSpPr>
          <p:cNvPr id="7" name="Rectangle 6"/>
          <p:cNvSpPr/>
          <p:nvPr/>
        </p:nvSpPr>
        <p:spPr>
          <a:xfrm>
            <a:off x="4305300" y="15049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386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DOMAIN AND OWNER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8650" y="18669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[Domain, business owner]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1000" y="15049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43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CONSUMERS AND USE CASES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4350" y="18669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[Who uses it, for what]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1051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950" y="32194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SOURCES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950" y="34671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[Systems of record]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5300" y="31051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38650" y="32194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SERVICE LEVEL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8650" y="34671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[Freshness, availability]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01000" y="31051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4350" y="32194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QUALITY RULES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4350" y="34671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[Critical elements and thresholds]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47053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2950" y="48196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ACCESS AND PRIVACY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2950" y="50673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[Classification, who may see what]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05300" y="47053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38650" y="48196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MEASURES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8650" y="50673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[Adoption, quality, cost]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01000" y="47053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34350" y="48196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ROADMAP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34350" y="50673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[Next releases]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PORTFOLIO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Stage-gate review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563"/>
                <a:gridCol w="1330036"/>
                <a:gridCol w="1995054"/>
                <a:gridCol w="2327563"/>
                <a:gridCol w="1496290"/>
                <a:gridCol w="149629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Initiative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Gate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Criteria met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Evidence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Decision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Next tranche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[Which]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[Measured result]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[Go / hold / stop]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[Which]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[Measured result]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[Go / hold / stop]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[Which]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[Measured result]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[Go / hold / stop]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[Which]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[Measured result]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[Go / hold / stop]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[Which]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[Measured result]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[Go / hold / stop]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15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GOVERNANCE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Decision rights (RACI)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6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008"/>
                <a:gridCol w="1228298"/>
                <a:gridCol w="1228298"/>
                <a:gridCol w="1228298"/>
                <a:gridCol w="1228298"/>
                <a:gridCol w="1228298"/>
                <a:gridCol w="122829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Decision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Exec council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CDO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Domain 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Steward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Architecture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Risk and privacy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Set data strategy and priorities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Approve the funding envelope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Certify a business metric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Own a data product and its service level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Set architecture standards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Grant access to sensitive data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Retire reports and data sets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16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Management rhythm calendar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9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1463040"/>
                <a:gridCol w="1645919"/>
                <a:gridCol w="4389120"/>
                <a:gridCol w="146304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Meeting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Cadence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Chair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Inputs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Next date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Delivery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Weekly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Sprint progress, blockers, data incidents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Scorecard review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Monthly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scorecard, leading measures, initiative status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Strategy review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Quarterly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Scorecard trends, tested assumptions, value realised, new opportunities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Strategy refresh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Annually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Business strategy changes, maturity re-baseline, market shifts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17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First 100 days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2628900" cy="45910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67640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1-2: Mobilise</a:t>
            </a:r>
          </a:p>
        </p:txBody>
      </p:sp>
      <p:sp>
        <p:nvSpPr>
          <p:cNvPr id="7" name="Rectangle 6"/>
          <p:cNvSpPr/>
          <p:nvPr/>
        </p:nvSpPr>
        <p:spPr>
          <a:xfrm>
            <a:off x="7810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3450" y="22669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[Sponsor and core team named]</a:t>
            </a:r>
          </a:p>
        </p:txBody>
      </p:sp>
      <p:sp>
        <p:nvSpPr>
          <p:cNvPr id="9" name="Rectangle 8"/>
          <p:cNvSpPr/>
          <p:nvPr/>
        </p:nvSpPr>
        <p:spPr>
          <a:xfrm>
            <a:off x="7810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50" y="29337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[Interview schedule set with executives]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10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3450" y="36004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[Existing strategy documents and scorecards gathered]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1050" y="43624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3450" y="42672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[Maturity baseline launched]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90900" y="1504950"/>
            <a:ext cx="2628900" cy="45910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909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62350" y="167640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3-6: Diagnose and anchor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5623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714750" y="22669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[Executive and business interviews complete]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623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714750" y="29337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[Draft cascade: vision to themes]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623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714750" y="36004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[Decision and capability heat map]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62350" y="43624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714750" y="42672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[Baseline of value, spend and maturity]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72200" y="1504950"/>
            <a:ext cx="2628900" cy="45910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722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43650" y="167640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7-10: Choose and design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436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6050" y="22669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[Workshop 1: strategy map and data objectives]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436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96050" y="29337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[Workshop 2: posture and prioritised portfolio]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436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6050" y="36004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[Draft data scorecard with measures and owners]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43650" y="43624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6050" y="42672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[Operating model and forums agreed]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953500" y="1504950"/>
            <a:ext cx="2628900" cy="45910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9535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24950" y="167640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11-14: Commit and launch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1249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277350" y="22669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[Roadmap and funding approved by the council]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1249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277350" y="29337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[Strategy on a page published]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1249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277350" y="36004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[First quick wins in delivery]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124950" y="43624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277350" y="42672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[Monthly and quarterly rhythm started]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18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MOBILISE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Strategy on a page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8669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[One sentence]</a:t>
            </a:r>
          </a:p>
        </p:txBody>
      </p:sp>
      <p:sp>
        <p:nvSpPr>
          <p:cNvPr id="7" name="Rectangle 6"/>
          <p:cNvSpPr/>
          <p:nvPr/>
        </p:nvSpPr>
        <p:spPr>
          <a:xfrm>
            <a:off x="4305300" y="15049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386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STRATEGIC THEMES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8650" y="18669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[Three to five]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1000" y="15049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43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 OBJECTIVES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4350" y="18669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[Five to six, with map IDs]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1051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950" y="32194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POSTURE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950" y="34671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[Offence share and why]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5300" y="31051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38650" y="32194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SCORECARD HIGHLIGHTS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8650" y="34671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[Four measures: baseline to target]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01000" y="31051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4350" y="32194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INITIATIVES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4350" y="34671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[Funded, with gates]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47053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2950" y="48196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OPERATING MODEL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2950" y="50673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[Forums and owners]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05300" y="47053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38650" y="48196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RHYTHM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8650" y="50673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[Monthly, quarterly, annual]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01000" y="4705350"/>
            <a:ext cx="3581400" cy="14859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34350" y="48196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WHAT WE NEED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34350" y="5067300"/>
            <a:ext cx="33147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[Decisions, funding, people]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Cascade and Scorecard Workbook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