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Leading and lagging measures for a balanced data strategy scorecard, with a definition card and a literacy pulse check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70" b="0" i="0">
                <a:solidFill>
                  <a:srgbClr val="051C2C"/>
                </a:solidFill>
                <a:latin typeface="Georgia"/>
              </a:rPr>
              <a:t>Pick two or three measures per perspective, pair every lag measure with a lead measure, and agree a baseline with finance before you set any target.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Lead and lag: you need both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53721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4478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Lagging measures prove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0288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19240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Arrive late, after the quarter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384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5336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Show whether the strategy worked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2480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8700" y="31432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Examples: benefit realised, quality score, satisfaction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300" y="1257300"/>
            <a:ext cx="53721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38900" y="14478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Leading measures predict them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38900" y="20288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29400" y="19240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Move early and often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38900" y="26384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5336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Tell you whether the lag measure will move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38900" y="32480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9400" y="31432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Examples: owned critical data, time to answer, reuse rate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Steer on leading measures every month; judge the strategy on lagging ones every year.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Four perspectives for the data scorecard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54102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54102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47800"/>
            <a:ext cx="50673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1790700"/>
            <a:ext cx="50673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5B6772"/>
                </a:solidFill>
                <a:latin typeface="Arial"/>
              </a:rPr>
              <a:t>How does data move the business results on the strategy map? Objectives such as: enable growth in priority segments; remove cost from core processes; reduce regulatory and operational risk.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1257300"/>
            <a:ext cx="54102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257300"/>
            <a:ext cx="54102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43650" y="1447800"/>
            <a:ext cx="50673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Stakeholder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1790700"/>
            <a:ext cx="50673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42" b="0" i="0">
                <a:solidFill>
                  <a:srgbClr val="5B6772"/>
                </a:solidFill>
                <a:latin typeface="Arial"/>
              </a:rPr>
              <a:t>How do the business users and customers of our data see us? Objectives such as: make trusted data easy to find and use; answer business questions fast; earn customer trust in how we use their data.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800475"/>
            <a:ext cx="54102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9600" y="3800475"/>
            <a:ext cx="54102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1050" y="3990975"/>
            <a:ext cx="50673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Data operations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4333875"/>
            <a:ext cx="50673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80" b="0" i="0">
                <a:solidFill>
                  <a:srgbClr val="5B6772"/>
                </a:solidFill>
                <a:latin typeface="Arial"/>
              </a:rPr>
              <a:t>Which data processes must we excel at? Objectives such as: govern critical data with owners and rules; deliver data products to service levels; protect sensitive data by design.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2200" y="3800475"/>
            <a:ext cx="54102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2200" y="3800475"/>
            <a:ext cx="54102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3650" y="3990975"/>
            <a:ext cx="50673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Capability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3650" y="4333875"/>
            <a:ext cx="50673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5B6772"/>
                </a:solidFill>
                <a:latin typeface="Arial"/>
              </a:rPr>
              <a:t>What people, platform and culture do we need? Objectives such as: build data literacy in every role; run a reusable, governed platform; grow data product ownership in the business.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Value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Benefit realised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Measured benefit of data initiatives against baseline, confirmed with finance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Revenue enabled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Revenue from use cases attributed with an agreed method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Cost removed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Run-rate cost removed by data-enabled process change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Use cases in production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Use cases past the Scale gate and in use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Decisions on governed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Priority decisions that now run on certified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 pipeline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Estimated value of use cases at Discover and Prove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Stakeholder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Partner satisfaction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partner rating of data and analytics services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product adoption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Target users actively using each data product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Time to trusted answer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Elapsed time from business question to certified answer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Self-service share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Questions answered without the data team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Customer data trust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Complaints and consent withdrawals related to data use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Request backlog age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Median age of open data requests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operations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207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Glossary coverage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Share of critical data elements with an approved business definition and owner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Time to find data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Median time for an analyst to find and validate the data behind a new question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Critical data quality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Share of critical data elements passing their rules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Owned critical data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Critical data elements with owner, definition and rules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Certified metrics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Headline metrics with one certified definition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Lineage coverage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Critical reports traceable to source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incidents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Quality or availability incidents affecting the business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Time to onboard a source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Days from request to governed, usable source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 LIBRARY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Capability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Literacy pulse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Average score on the data literacy pulse check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Skills coverage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Roles filled with the target data skills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Reuse rate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New work built on existing data products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Domain ownership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Domains with a business data product owner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Run cost per data product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Total run cost divided by active data products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Platform availability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Availability of the data platform against its service level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Measure definition card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3716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[Short name everyone uses]</a:t>
            </a:r>
          </a:p>
        </p:txBody>
      </p:sp>
      <p:sp>
        <p:nvSpPr>
          <p:cNvPr id="6" name="Rectangle 5"/>
          <p:cNvSpPr/>
          <p:nvPr/>
        </p:nvSpPr>
        <p:spPr>
          <a:xfrm>
            <a:off x="3381375" y="12573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514725" y="13716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OBJECTIVE SERVED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14725" y="1619250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[The scorecard objective it measures]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3150" y="12573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86500" y="13716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0" y="1619250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[The decision it informs]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4925" y="12573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58275" y="13716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DEFINITION AND FORMULA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8275" y="1619250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[Numerator, denominator, inclusions and exclusions]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2940049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2950" y="3054349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LEAD OR LAG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2950" y="330199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[Leading (predicts) or lagging (proves)]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81375" y="2940049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14725" y="3054349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SOURCE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14725" y="330199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[System of record and data product]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53150" y="2940049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86500" y="3054349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OWNER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6500" y="330199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[Accountable person, and who reports it]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24925" y="2940049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58275" y="3054349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FREQUENCY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8275" y="330199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[How often it is refreshed and reviewed]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46228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2950" y="47371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2950" y="498474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[Measured value, and when]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81375" y="46228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14725" y="47371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TARGET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14725" y="498474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[Value and date]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53150" y="46228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86500" y="47371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THRESHOLDS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86500" y="498474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[Green, amber, red]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24925" y="4622800"/>
            <a:ext cx="2657475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058275" y="4737100"/>
            <a:ext cx="239077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CAVEATS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58275" y="4984749"/>
            <a:ext cx="2390775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[Known data limitations]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Setting targets that mean something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0" i="0">
                <a:solidFill>
                  <a:srgbClr val="051C2C"/>
                </a:solidFill>
                <a:latin typeface="Arial"/>
              </a:rPr>
              <a:t>Measure the baseline before setting the target; never guess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17" b="0" i="0">
                <a:solidFill>
                  <a:srgbClr val="051C2C"/>
                </a:solidFill>
                <a:latin typeface="Arial"/>
              </a:rPr>
              <a:t>Set the target from the strategy map: what must this be for the objective above it to move?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0" i="0">
                <a:solidFill>
                  <a:srgbClr val="051C2C"/>
                </a:solidFill>
                <a:latin typeface="Arial"/>
              </a:rPr>
              <a:t>Pair every stretch lagging target with a leading measure you can steer weekly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004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37147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0" i="0">
                <a:solidFill>
                  <a:srgbClr val="051C2C"/>
                </a:solidFill>
                <a:latin typeface="Arial"/>
              </a:rPr>
              <a:t>Agree thresholds for green, amber and red before the first review, not after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6196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6300" y="45339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0" i="0">
                <a:solidFill>
                  <a:srgbClr val="051C2C"/>
                </a:solidFill>
                <a:latin typeface="Arial"/>
              </a:rPr>
              <a:t>Review targets annually; change them only for a reason you can write down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A target without a measured baseline is a wish; measure first, then commit.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scorecard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7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072"/>
                <a:gridCol w="2327563"/>
                <a:gridCol w="1330036"/>
                <a:gridCol w="1330036"/>
                <a:gridCol w="1330036"/>
                <a:gridCol w="1995054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Baseline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[On / at risk / off]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literacy pulse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Score each statement 1 (disagree) to 5 (agree). Total out of 60.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8" cy="4610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458"/>
                <a:gridCol w="9036423"/>
                <a:gridCol w="1290917"/>
              </a:tblGrid>
              <a:tr h="354623"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Statement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Score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Leaders regularly cite data when explaining a decision.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People know where to find trusted data for their work.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Our headline metrics have one agreed definition.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Teams can tell a good number from a misleading one.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Business and data people work on problems together.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Data skills are part of how we hire and develop people.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People feel safe to question data that looks wrong.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We can each name a decision that improved because of data.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Meetings start from shared dashboards, not competing spreadsheets.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People understand the rules for using personal and sensitive data.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Teams experiment with data and share what they learn.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354623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We know how data and AI could change our products and services.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Reading the pulse check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9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070"/>
                <a:gridCol w="2151529"/>
                <a:gridCol w="73152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Score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Band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it means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12-24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Emerging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skills sit with a few specialists; most decisions run on experience.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25-36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Developing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Pockets of strong practice; translation between business and data takes effort.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37-48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Established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Most teams use data routinely; the next step is making it universal.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49-60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is part of how the organisation thinks; literacy is a competitive advantage.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Scorecard Measures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