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DATA STRATEGY TOOLKIT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50" b="0" i="0">
                <a:solidFill>
                  <a:srgbClr val="051C2C"/>
                </a:solidFill>
                <a:latin typeface="Georgia"/>
              </a:rPr>
              <a:t>Data Strategy Diagnostic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Baseline and anchor templates: what the last plan delivered, where the business needs better decisions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332" b="0" i="0">
                <a:solidFill>
                  <a:srgbClr val="051C2C"/>
                </a:solidFill>
                <a:latin typeface="Georgia"/>
              </a:rPr>
              <a:t>Fill in the workbook with your own objectives, use cases and data products, then check that every data product serves a scored use case before you fund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Diagnostic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BASELINE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Previous initiatives: what we learned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1314"/>
                <a:gridCol w="1959428"/>
                <a:gridCol w="3135085"/>
                <a:gridCol w="352697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Initiative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Result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Root cause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Lesson for this cycle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[Met / missed / exceeded]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[What we will do differently]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[Met / missed / exceeded]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[What we will do differently]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[Met / missed / exceeded]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[What we will do differently]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[Met / missed / exceeded]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[What we will do differently]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[Initiative]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[Met / missed / exceeded]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[What we will do differently]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Carry the lessons into the new plan explicitly; repeated mistakes are the fastest way to lose the sponsor.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Diagnostic Workbook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BASELINE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Assumptions and risks: did they hold?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2338"/>
                <a:gridCol w="2110153"/>
                <a:gridCol w="4220307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 or risk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Lesson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[Assumption or risk]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[Held / did not / unclear]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[Lesson]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[Assumption or risk]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[Held / did not / unclear]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[Lesson]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[Assumption or risk]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[Held / did not / unclear]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[Lesson]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[Assumption or risk]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[Held / did not / unclear]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[Lesson]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[Assumption or risk]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[Held / did not / unclear]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[Lesson]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Diagnostic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BASELINE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function scorecard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814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MATURITY BASELINE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866900"/>
            <a:ext cx="331470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[Level by dimension, from the maturity assessment]</a:t>
            </a:r>
          </a:p>
        </p:txBody>
      </p:sp>
      <p:sp>
        <p:nvSpPr>
          <p:cNvPr id="7" name="Rectangle 6"/>
          <p:cNvSpPr/>
          <p:nvPr/>
        </p:nvSpPr>
        <p:spPr>
          <a:xfrm>
            <a:off x="4305300" y="1504950"/>
            <a:ext cx="35814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386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BUSINESS PARTNER RATING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8650" y="1866900"/>
            <a:ext cx="331470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[Satisfaction and top three complaints]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1000" y="1504950"/>
            <a:ext cx="35814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43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SPEND MAP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4350" y="1866900"/>
            <a:ext cx="331470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[Central vs business-led spend, by theme]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905250"/>
            <a:ext cx="35814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950" y="40195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DELIVERED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950" y="4267200"/>
            <a:ext cx="331470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[What the last plan delivered]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5300" y="3905250"/>
            <a:ext cx="35814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38650" y="40195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STUCK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8650" y="4267200"/>
            <a:ext cx="331470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[What stalled, and why]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01000" y="3905250"/>
            <a:ext cx="35814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4350" y="40195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WHERE WE NEED HELP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4350" y="4267200"/>
            <a:ext cx="3314700" cy="1847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[Decisions and support needed]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Diagnostic Workbook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ANCHOR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Decision health by capability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7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309"/>
                <a:gridCol w="2660072"/>
                <a:gridCol w="1496290"/>
                <a:gridCol w="1330036"/>
                <a:gridCol w="2161309"/>
                <a:gridCol w="116378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Business capability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Key decision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Who decides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How often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Data used today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Health (1-5)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[Capability]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[Daily / weekly]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[Sources]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[Capability]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[Daily / weekly]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[Sources]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[Capability]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[Daily / weekly]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[Sources]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[Capability]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[Daily / weekly]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[Sources]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[Capability]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[Daily / weekly]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[Sources]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[Capability]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[Daily / weekly]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[Sources]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Capabilities with key decisions scoring 1 or 2 are where the data strategy should start.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Diagnostic Workbook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ANCHOR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Trends that change our data needs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MARKET AND CUSTOMERS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866900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[Trend] -&gt; [implication for data]</a:t>
            </a:r>
          </a:p>
        </p:txBody>
      </p:sp>
      <p:sp>
        <p:nvSpPr>
          <p:cNvPr id="7" name="Rectangle 6"/>
          <p:cNvSpPr/>
          <p:nvPr/>
        </p:nvSpPr>
        <p:spPr>
          <a:xfrm>
            <a:off x="4305300" y="1504950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386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REGULATION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8650" y="1866900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[Trend] -&gt; [implication]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1000" y="1504950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43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TECHNOLOGY AND AI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4350" y="1866900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[Trend] -&gt; [implication]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648075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950" y="3762375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COMPETITORS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950" y="4010025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[Trend] -&gt; [implication]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5300" y="3648075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38650" y="3762375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PARTNERS AND ECOSYSTEM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8650" y="4010025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[Trend] -&gt; [implication]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01000" y="3648075"/>
            <a:ext cx="3581400" cy="2028825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4350" y="3762375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WORKFORCE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4350" y="4010025"/>
            <a:ext cx="3314700" cy="1590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[Trend] -&gt; [implication]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Each trend should end in an implication for data, or it does not belong in the strategy.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Diagnostic Workbook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eight pillar decisions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9" cy="417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1441"/>
                <a:gridCol w="4140679"/>
                <a:gridCol w="4140679"/>
              </a:tblGrid>
              <a:tr h="46355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Pillar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The decision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Our choice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Value and use cases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outcomes will data be accountable for?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[Our choice]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domains and products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data matters most, and who owns it?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[Our choice]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Governance and trust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will data be defined, controlled and trusted?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[Our choice]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Architecture and platform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What platform pattern will deliver data where it is needed?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[Our choice]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People and literacy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What skills does the organisation need, and how will it get them?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[Our choice]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Operating model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Who does what, centrally and in the business?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[Our choice]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Funding and investment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will data be funded, and how will value be tracked?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[Our choice]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46355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Risk, privacy and responsible AI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risks will the strategy manage, and how?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[Our choice]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Leave no pillar undecided; an unmade decision gets made by default, usually badly.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Diagnostic Workbook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SEQUENCE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Initiative on a page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81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INITIATIVE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866900"/>
            <a:ext cx="33147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[Name and one-line description]</a:t>
            </a:r>
          </a:p>
        </p:txBody>
      </p:sp>
      <p:sp>
        <p:nvSpPr>
          <p:cNvPr id="7" name="Rectangle 6"/>
          <p:cNvSpPr/>
          <p:nvPr/>
        </p:nvSpPr>
        <p:spPr>
          <a:xfrm>
            <a:off x="4305300" y="1504950"/>
            <a:ext cx="3581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386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OBJECTIVE SERVED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8650" y="1866900"/>
            <a:ext cx="33147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[Data objective and map IDs]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01000" y="1504950"/>
            <a:ext cx="3581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4350" y="16192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OWNER AND TEAM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4350" y="1866900"/>
            <a:ext cx="33147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[Business owner, delivery lead]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2933700"/>
            <a:ext cx="3581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950" y="30480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SCOPE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950" y="3295650"/>
            <a:ext cx="33147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[In / out]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5300" y="2933700"/>
            <a:ext cx="3581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38650" y="30480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MILESTONES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8650" y="3295650"/>
            <a:ext cx="33147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[Three to five, with dates]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01000" y="2933700"/>
            <a:ext cx="3581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4350" y="30480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INVESTMENT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4350" y="3295650"/>
            <a:ext cx="33147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[Cost and people]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4362450"/>
            <a:ext cx="3581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2950" y="44767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SUCCESS MEASURES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2950" y="4724400"/>
            <a:ext cx="33147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[Measure, baseline, target, date]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05300" y="4362450"/>
            <a:ext cx="3581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38650" y="44767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DEPENDENCIES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8650" y="4724400"/>
            <a:ext cx="33147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[Data, platform, people]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01000" y="4362450"/>
            <a:ext cx="3581400" cy="1314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34350" y="447675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RISKS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34350" y="4724400"/>
            <a:ext cx="33147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[Top risks and mitigations]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Fund nothing that cannot fill this page, especially the success measure and its baseline.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Diagnostic Workbook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SEQUENCE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Review triggers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8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5486400"/>
                <a:gridCol w="22860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Trigger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we would revisit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Who decides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Business strategy change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New goals, markets or business model: revisit anchor and prioritise.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Merger, acquisition or divestment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New data estates and owners: revisit design and sequence.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Regulatory change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New obligations: revisit governance, risk and priorities.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Missed measures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 KPI off track for two quarters: root-cause and re-plan.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Technology shift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 step change in platforms or AI: revisit architecture and value.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Diagnostic Workbook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