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TOOLKIT</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The SCIKIQ Data Strategy Framework</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From vision and business strategy to a data strategy run like a balanced scorecard</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DECK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354" b="0" i="0">
                <a:solidFill>
                  <a:srgbClr val="051C2C"/>
                </a:solidFill>
                <a:latin typeface="Georgia"/>
              </a:rPr>
              <a:t>Use the framework to run your own cascade from vision to the first 100 days. Start with the strategic choices, because every level below inherits them.</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IDEA IN ONE SENTENCE</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137" b="0" i="0">
                <a:solidFill>
                  <a:srgbClr val="051C2C"/>
                </a:solidFill>
                <a:latin typeface="Georgia"/>
              </a:rPr>
              <a:t>A data strategy is not a separate strategy. It is the part of the business strategy that decides which information the organisation must master to win, and how it will measure, fund and govern that.</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strategy cascade</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Nine levels. Each one is derived from the level above and tested by the level below.</a:t>
            </a:r>
          </a:p>
        </p:txBody>
      </p:sp>
      <p:sp>
        <p:nvSpPr>
          <p:cNvPr id="4" name="Rectangle 3"/>
          <p:cNvSpPr/>
          <p:nvPr/>
        </p:nvSpPr>
        <p:spPr>
          <a:xfrm>
            <a:off x="609600" y="1581150"/>
            <a:ext cx="2286000" cy="404283"/>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62000" y="1581150"/>
            <a:ext cx="2095500" cy="404283"/>
          </a:xfrm>
          <a:prstGeom prst="rect">
            <a:avLst/>
          </a:prstGeom>
          <a:noFill/>
        </p:spPr>
        <p:txBody>
          <a:bodyPr wrap="square" lIns="0" rIns="0" tIns="0" bIns="0" anchor="ctr">
            <a:spAutoFit/>
          </a:bodyPr>
          <a:lstStyle/>
          <a:p>
            <a:pPr algn="l"/>
            <a:r>
              <a:rPr sz="1275" b="1" i="0">
                <a:solidFill>
                  <a:srgbClr val="FFFFFF"/>
                </a:solidFill>
                <a:latin typeface="Arial"/>
              </a:rPr>
              <a:t>Vision</a:t>
            </a:r>
          </a:p>
        </p:txBody>
      </p:sp>
      <p:sp>
        <p:nvSpPr>
          <p:cNvPr id="6" name="Rectangle 5"/>
          <p:cNvSpPr/>
          <p:nvPr/>
        </p:nvSpPr>
        <p:spPr>
          <a:xfrm>
            <a:off x="3009900" y="1581150"/>
            <a:ext cx="8572500" cy="404283"/>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181350" y="1581150"/>
            <a:ext cx="8229600" cy="404283"/>
          </a:xfrm>
          <a:prstGeom prst="rect">
            <a:avLst/>
          </a:prstGeom>
          <a:noFill/>
        </p:spPr>
        <p:txBody>
          <a:bodyPr wrap="square" lIns="0" rIns="0" tIns="0" bIns="0" anchor="ctr">
            <a:spAutoFit/>
          </a:bodyPr>
          <a:lstStyle/>
          <a:p>
            <a:pPr algn="l"/>
            <a:r>
              <a:rPr sz="1050" b="0" i="0">
                <a:solidFill>
                  <a:srgbClr val="051C2C"/>
                </a:solidFill>
                <a:latin typeface="Arial"/>
              </a:rPr>
              <a:t>The destination, ten years out: what the organisation wants to become and be known for.</a:t>
            </a:r>
          </a:p>
        </p:txBody>
      </p:sp>
      <p:sp>
        <p:nvSpPr>
          <p:cNvPr id="8" name="Rectangle 7"/>
          <p:cNvSpPr/>
          <p:nvPr/>
        </p:nvSpPr>
        <p:spPr>
          <a:xfrm>
            <a:off x="666750" y="2042583"/>
            <a:ext cx="2228850" cy="404283"/>
          </a:xfrm>
          <a:prstGeom prst="rect">
            <a:avLst/>
          </a:prstGeom>
          <a:solidFill>
            <a:srgbClr val="2B5B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9150" y="2042583"/>
            <a:ext cx="2038350" cy="404283"/>
          </a:xfrm>
          <a:prstGeom prst="rect">
            <a:avLst/>
          </a:prstGeom>
          <a:noFill/>
        </p:spPr>
        <p:txBody>
          <a:bodyPr wrap="square" lIns="0" rIns="0" tIns="0" bIns="0" anchor="ctr">
            <a:spAutoFit/>
          </a:bodyPr>
          <a:lstStyle/>
          <a:p>
            <a:pPr algn="l"/>
            <a:r>
              <a:rPr sz="1275" b="1" i="0">
                <a:solidFill>
                  <a:srgbClr val="FFFFFF"/>
                </a:solidFill>
                <a:latin typeface="Arial"/>
              </a:rPr>
              <a:t>Mission</a:t>
            </a:r>
          </a:p>
        </p:txBody>
      </p:sp>
      <p:sp>
        <p:nvSpPr>
          <p:cNvPr id="10" name="Rectangle 9"/>
          <p:cNvSpPr/>
          <p:nvPr/>
        </p:nvSpPr>
        <p:spPr>
          <a:xfrm>
            <a:off x="3009900" y="2042583"/>
            <a:ext cx="8572500" cy="4042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181350" y="2042583"/>
            <a:ext cx="8229600" cy="404283"/>
          </a:xfrm>
          <a:prstGeom prst="rect">
            <a:avLst/>
          </a:prstGeom>
          <a:noFill/>
        </p:spPr>
        <p:txBody>
          <a:bodyPr wrap="square" lIns="0" rIns="0" tIns="0" bIns="0" anchor="ctr">
            <a:spAutoFit/>
          </a:bodyPr>
          <a:lstStyle/>
          <a:p>
            <a:pPr algn="l"/>
            <a:r>
              <a:rPr sz="1050" b="0" i="0">
                <a:solidFill>
                  <a:srgbClr val="051C2C"/>
                </a:solidFill>
                <a:latin typeface="Arial"/>
              </a:rPr>
              <a:t>Who the organisation serves, what it does for them and how, today.</a:t>
            </a:r>
          </a:p>
        </p:txBody>
      </p:sp>
      <p:sp>
        <p:nvSpPr>
          <p:cNvPr id="12" name="Rectangle 11"/>
          <p:cNvSpPr/>
          <p:nvPr/>
        </p:nvSpPr>
        <p:spPr>
          <a:xfrm>
            <a:off x="723900" y="2504016"/>
            <a:ext cx="2171700" cy="404283"/>
          </a:xfrm>
          <a:prstGeom prst="rect">
            <a:avLst/>
          </a:prstGeom>
          <a:solidFill>
            <a:srgbClr val="3A67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76300" y="2504016"/>
            <a:ext cx="1981200" cy="404283"/>
          </a:xfrm>
          <a:prstGeom prst="rect">
            <a:avLst/>
          </a:prstGeom>
          <a:noFill/>
        </p:spPr>
        <p:txBody>
          <a:bodyPr wrap="square" lIns="0" rIns="0" tIns="0" bIns="0" anchor="ctr">
            <a:spAutoFit/>
          </a:bodyPr>
          <a:lstStyle/>
          <a:p>
            <a:pPr algn="l"/>
            <a:r>
              <a:rPr sz="1275" b="1" i="0">
                <a:solidFill>
                  <a:srgbClr val="FFFFFF"/>
                </a:solidFill>
                <a:latin typeface="Arial"/>
              </a:rPr>
              <a:t>Strategic choices</a:t>
            </a:r>
          </a:p>
        </p:txBody>
      </p:sp>
      <p:sp>
        <p:nvSpPr>
          <p:cNvPr id="14" name="Rectangle 13"/>
          <p:cNvSpPr/>
          <p:nvPr/>
        </p:nvSpPr>
        <p:spPr>
          <a:xfrm>
            <a:off x="3009900" y="2504016"/>
            <a:ext cx="8572500" cy="404283"/>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181350" y="2504016"/>
            <a:ext cx="8229600" cy="404283"/>
          </a:xfrm>
          <a:prstGeom prst="rect">
            <a:avLst/>
          </a:prstGeom>
          <a:noFill/>
        </p:spPr>
        <p:txBody>
          <a:bodyPr wrap="square" lIns="0" rIns="0" tIns="0" bIns="0" anchor="ctr">
            <a:spAutoFit/>
          </a:bodyPr>
          <a:lstStyle/>
          <a:p>
            <a:pPr algn="l"/>
            <a:r>
              <a:rPr sz="989" b="0" i="0">
                <a:solidFill>
                  <a:srgbClr val="051C2C"/>
                </a:solidFill>
                <a:latin typeface="Arial"/>
              </a:rPr>
              <a:t>The integrated set of choices: winning aspiration, where to play, how to win, the capabilities that make it possible, and what we will not do.</a:t>
            </a:r>
          </a:p>
        </p:txBody>
      </p:sp>
      <p:sp>
        <p:nvSpPr>
          <p:cNvPr id="16" name="Rectangle 15"/>
          <p:cNvSpPr/>
          <p:nvPr/>
        </p:nvSpPr>
        <p:spPr>
          <a:xfrm>
            <a:off x="781050" y="2965450"/>
            <a:ext cx="2114550" cy="404283"/>
          </a:xfrm>
          <a:prstGeom prst="rect">
            <a:avLst/>
          </a:prstGeom>
          <a:solidFill>
            <a:srgbClr val="4A7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33450" y="2965450"/>
            <a:ext cx="1924050" cy="404283"/>
          </a:xfrm>
          <a:prstGeom prst="rect">
            <a:avLst/>
          </a:prstGeom>
          <a:noFill/>
        </p:spPr>
        <p:txBody>
          <a:bodyPr wrap="square" lIns="0" rIns="0" tIns="0" bIns="0" anchor="ctr">
            <a:spAutoFit/>
          </a:bodyPr>
          <a:lstStyle/>
          <a:p>
            <a:pPr algn="l"/>
            <a:r>
              <a:rPr sz="1275" b="1" i="0">
                <a:solidFill>
                  <a:srgbClr val="FFFFFF"/>
                </a:solidFill>
                <a:latin typeface="Arial"/>
              </a:rPr>
              <a:t>Strategic themes</a:t>
            </a:r>
          </a:p>
        </p:txBody>
      </p:sp>
      <p:sp>
        <p:nvSpPr>
          <p:cNvPr id="18" name="Rectangle 17"/>
          <p:cNvSpPr/>
          <p:nvPr/>
        </p:nvSpPr>
        <p:spPr>
          <a:xfrm>
            <a:off x="3009900" y="2965450"/>
            <a:ext cx="8572500" cy="4042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181350" y="2965450"/>
            <a:ext cx="8229600" cy="404283"/>
          </a:xfrm>
          <a:prstGeom prst="rect">
            <a:avLst/>
          </a:prstGeom>
          <a:noFill/>
        </p:spPr>
        <p:txBody>
          <a:bodyPr wrap="square" lIns="0" rIns="0" tIns="0" bIns="0" anchor="ctr">
            <a:spAutoFit/>
          </a:bodyPr>
          <a:lstStyle/>
          <a:p>
            <a:pPr algn="l"/>
            <a:r>
              <a:rPr sz="1050" b="0" i="0">
                <a:solidFill>
                  <a:srgbClr val="051C2C"/>
                </a:solidFill>
                <a:latin typeface="Arial"/>
              </a:rPr>
              <a:t>Three to five themes that group the strategic objectives into streams of work leaders can own.</a:t>
            </a:r>
          </a:p>
        </p:txBody>
      </p:sp>
      <p:sp>
        <p:nvSpPr>
          <p:cNvPr id="20" name="Rectangle 19"/>
          <p:cNvSpPr/>
          <p:nvPr/>
        </p:nvSpPr>
        <p:spPr>
          <a:xfrm>
            <a:off x="838200" y="3426883"/>
            <a:ext cx="2057400" cy="404283"/>
          </a:xfrm>
          <a:prstGeom prst="rect">
            <a:avLst/>
          </a:prstGeom>
          <a:solidFill>
            <a:srgbClr val="5B8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90600" y="3426883"/>
            <a:ext cx="1866900" cy="404283"/>
          </a:xfrm>
          <a:prstGeom prst="rect">
            <a:avLst/>
          </a:prstGeom>
          <a:noFill/>
        </p:spPr>
        <p:txBody>
          <a:bodyPr wrap="square" lIns="0" rIns="0" tIns="0" bIns="0" anchor="ctr">
            <a:spAutoFit/>
          </a:bodyPr>
          <a:lstStyle/>
          <a:p>
            <a:pPr algn="l"/>
            <a:r>
              <a:rPr sz="1275" b="1" i="0">
                <a:solidFill>
                  <a:srgbClr val="FFFFFF"/>
                </a:solidFill>
                <a:latin typeface="Arial"/>
              </a:rPr>
              <a:t>Strategy map</a:t>
            </a:r>
          </a:p>
        </p:txBody>
      </p:sp>
      <p:sp>
        <p:nvSpPr>
          <p:cNvPr id="22" name="Rectangle 21"/>
          <p:cNvSpPr/>
          <p:nvPr/>
        </p:nvSpPr>
        <p:spPr>
          <a:xfrm>
            <a:off x="3009900" y="3426883"/>
            <a:ext cx="8572500" cy="404283"/>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181350" y="3426883"/>
            <a:ext cx="8229600" cy="404283"/>
          </a:xfrm>
          <a:prstGeom prst="rect">
            <a:avLst/>
          </a:prstGeom>
          <a:noFill/>
        </p:spPr>
        <p:txBody>
          <a:bodyPr wrap="square" lIns="0" rIns="0" tIns="0" bIns="0" anchor="ctr">
            <a:spAutoFit/>
          </a:bodyPr>
          <a:lstStyle/>
          <a:p>
            <a:pPr algn="l"/>
            <a:r>
              <a:rPr sz="989" b="0" i="0">
                <a:solidFill>
                  <a:srgbClr val="051C2C"/>
                </a:solidFill>
                <a:latin typeface="Arial"/>
              </a:rPr>
              <a:t>Strategic objectives arranged in four perspectives (financial, customer, internal process, learning and growth) and linked by cause and effect.</a:t>
            </a:r>
          </a:p>
        </p:txBody>
      </p:sp>
      <p:sp>
        <p:nvSpPr>
          <p:cNvPr id="24" name="Rectangle 23"/>
          <p:cNvSpPr/>
          <p:nvPr/>
        </p:nvSpPr>
        <p:spPr>
          <a:xfrm>
            <a:off x="895350" y="3888316"/>
            <a:ext cx="2000250" cy="404283"/>
          </a:xfrm>
          <a:prstGeom prst="rect">
            <a:avLst/>
          </a:prstGeom>
          <a:solidFill>
            <a:srgbClr val="6C9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1047750" y="3888316"/>
            <a:ext cx="1809750" cy="404283"/>
          </a:xfrm>
          <a:prstGeom prst="rect">
            <a:avLst/>
          </a:prstGeom>
          <a:noFill/>
        </p:spPr>
        <p:txBody>
          <a:bodyPr wrap="square" lIns="0" rIns="0" tIns="0" bIns="0" anchor="ctr">
            <a:spAutoFit/>
          </a:bodyPr>
          <a:lstStyle/>
          <a:p>
            <a:pPr algn="l"/>
            <a:r>
              <a:rPr sz="1275" b="1" i="0">
                <a:solidFill>
                  <a:srgbClr val="FFFFFF"/>
                </a:solidFill>
                <a:latin typeface="Arial"/>
              </a:rPr>
              <a:t>Data objectives</a:t>
            </a:r>
          </a:p>
        </p:txBody>
      </p:sp>
      <p:sp>
        <p:nvSpPr>
          <p:cNvPr id="26" name="Rectangle 25"/>
          <p:cNvSpPr/>
          <p:nvPr/>
        </p:nvSpPr>
        <p:spPr>
          <a:xfrm>
            <a:off x="3009900" y="3888316"/>
            <a:ext cx="8572500" cy="4042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181350" y="3888316"/>
            <a:ext cx="8229600" cy="404283"/>
          </a:xfrm>
          <a:prstGeom prst="rect">
            <a:avLst/>
          </a:prstGeom>
          <a:noFill/>
        </p:spPr>
        <p:txBody>
          <a:bodyPr wrap="square" lIns="0" rIns="0" tIns="0" bIns="0" anchor="ctr">
            <a:spAutoFit/>
          </a:bodyPr>
          <a:lstStyle/>
          <a:p>
            <a:pPr algn="l"/>
            <a:r>
              <a:rPr sz="1042" b="0" i="0">
                <a:solidFill>
                  <a:srgbClr val="051C2C"/>
                </a:solidFill>
                <a:latin typeface="Arial"/>
              </a:rPr>
              <a:t>Data strategy objectives, each one traced to the strategy-map objectives it enables, balanced between offence and defence.</a:t>
            </a:r>
          </a:p>
        </p:txBody>
      </p:sp>
      <p:sp>
        <p:nvSpPr>
          <p:cNvPr id="28" name="Rectangle 27"/>
          <p:cNvSpPr/>
          <p:nvPr/>
        </p:nvSpPr>
        <p:spPr>
          <a:xfrm>
            <a:off x="952500" y="4349750"/>
            <a:ext cx="1943100" cy="404283"/>
          </a:xfrm>
          <a:prstGeom prst="rect">
            <a:avLst/>
          </a:prstGeom>
          <a:solidFill>
            <a:srgbClr val="7E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104900" y="4349750"/>
            <a:ext cx="1752600" cy="404283"/>
          </a:xfrm>
          <a:prstGeom prst="rect">
            <a:avLst/>
          </a:prstGeom>
          <a:noFill/>
        </p:spPr>
        <p:txBody>
          <a:bodyPr wrap="square" lIns="0" rIns="0" tIns="0" bIns="0" anchor="ctr">
            <a:spAutoFit/>
          </a:bodyPr>
          <a:lstStyle/>
          <a:p>
            <a:pPr algn="l"/>
            <a:r>
              <a:rPr sz="1275" b="1" i="0">
                <a:solidFill>
                  <a:srgbClr val="FFFFFF"/>
                </a:solidFill>
                <a:latin typeface="Arial"/>
              </a:rPr>
              <a:t>Data scorecard</a:t>
            </a:r>
          </a:p>
        </p:txBody>
      </p:sp>
      <p:sp>
        <p:nvSpPr>
          <p:cNvPr id="30" name="Rectangle 29"/>
          <p:cNvSpPr/>
          <p:nvPr/>
        </p:nvSpPr>
        <p:spPr>
          <a:xfrm>
            <a:off x="3009900" y="4349750"/>
            <a:ext cx="8572500" cy="404283"/>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181350" y="4349750"/>
            <a:ext cx="8229600" cy="404283"/>
          </a:xfrm>
          <a:prstGeom prst="rect">
            <a:avLst/>
          </a:prstGeom>
          <a:noFill/>
        </p:spPr>
        <p:txBody>
          <a:bodyPr wrap="square" lIns="0" rIns="0" tIns="0" bIns="0" anchor="ctr">
            <a:spAutoFit/>
          </a:bodyPr>
          <a:lstStyle/>
          <a:p>
            <a:pPr algn="l"/>
            <a:r>
              <a:rPr sz="885" b="0" i="0">
                <a:solidFill>
                  <a:srgbClr val="051C2C"/>
                </a:solidFill>
                <a:latin typeface="Arial"/>
              </a:rPr>
              <a:t>A balanced scorecard for the data strategy: objectives across value, stakeholder, data operations and capability, each with lead and lag measures, a baseline, a target, an initiative and an owner.</a:t>
            </a:r>
          </a:p>
        </p:txBody>
      </p:sp>
      <p:sp>
        <p:nvSpPr>
          <p:cNvPr id="32" name="Rectangle 31"/>
          <p:cNvSpPr/>
          <p:nvPr/>
        </p:nvSpPr>
        <p:spPr>
          <a:xfrm>
            <a:off x="1009650" y="4811183"/>
            <a:ext cx="1885950" cy="404283"/>
          </a:xfrm>
          <a:prstGeom prst="rect">
            <a:avLst/>
          </a:prstGeom>
          <a:solidFill>
            <a:srgbClr val="8FA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1162050" y="4811183"/>
            <a:ext cx="1695450" cy="404283"/>
          </a:xfrm>
          <a:prstGeom prst="rect">
            <a:avLst/>
          </a:prstGeom>
          <a:noFill/>
        </p:spPr>
        <p:txBody>
          <a:bodyPr wrap="square" lIns="0" rIns="0" tIns="0" bIns="0" anchor="ctr">
            <a:spAutoFit/>
          </a:bodyPr>
          <a:lstStyle/>
          <a:p>
            <a:pPr algn="l"/>
            <a:r>
              <a:rPr sz="1275" b="1" i="0">
                <a:solidFill>
                  <a:srgbClr val="FFFFFF"/>
                </a:solidFill>
                <a:latin typeface="Arial"/>
              </a:rPr>
              <a:t>Portfolio</a:t>
            </a:r>
          </a:p>
        </p:txBody>
      </p:sp>
      <p:sp>
        <p:nvSpPr>
          <p:cNvPr id="34" name="Rectangle 33"/>
          <p:cNvSpPr/>
          <p:nvPr/>
        </p:nvSpPr>
        <p:spPr>
          <a:xfrm>
            <a:off x="3009900" y="4811183"/>
            <a:ext cx="8572500" cy="40428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3181350" y="4811183"/>
            <a:ext cx="8229600" cy="404283"/>
          </a:xfrm>
          <a:prstGeom prst="rect">
            <a:avLst/>
          </a:prstGeom>
          <a:noFill/>
        </p:spPr>
        <p:txBody>
          <a:bodyPr wrap="square" lIns="0" rIns="0" tIns="0" bIns="0" anchor="ctr">
            <a:spAutoFit/>
          </a:bodyPr>
          <a:lstStyle/>
          <a:p>
            <a:pPr algn="l"/>
            <a:r>
              <a:rPr sz="1019" b="0" i="0">
                <a:solidFill>
                  <a:srgbClr val="051C2C"/>
                </a:solidFill>
                <a:latin typeface="Arial"/>
              </a:rPr>
              <a:t>The prioritised use cases, the reusable data products they draw on, and the foundations they depend on, funded through stage gates.</a:t>
            </a:r>
          </a:p>
        </p:txBody>
      </p:sp>
      <p:sp>
        <p:nvSpPr>
          <p:cNvPr id="36" name="Rectangle 35"/>
          <p:cNvSpPr/>
          <p:nvPr/>
        </p:nvSpPr>
        <p:spPr>
          <a:xfrm>
            <a:off x="1066800" y="5272616"/>
            <a:ext cx="1828800" cy="404283"/>
          </a:xfrm>
          <a:prstGeom prst="rect">
            <a:avLst/>
          </a:prstGeom>
          <a:solidFill>
            <a:srgbClr val="A1BA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219200" y="5272616"/>
            <a:ext cx="1638300" cy="404283"/>
          </a:xfrm>
          <a:prstGeom prst="rect">
            <a:avLst/>
          </a:prstGeom>
          <a:noFill/>
        </p:spPr>
        <p:txBody>
          <a:bodyPr wrap="square" lIns="0" rIns="0" tIns="0" bIns="0" anchor="ctr">
            <a:spAutoFit/>
          </a:bodyPr>
          <a:lstStyle/>
          <a:p>
            <a:pPr algn="l"/>
            <a:r>
              <a:rPr sz="1275" b="1" i="0">
                <a:solidFill>
                  <a:srgbClr val="FFFFFF"/>
                </a:solidFill>
                <a:latin typeface="Arial"/>
              </a:rPr>
              <a:t>Roadmap and rhythm</a:t>
            </a:r>
          </a:p>
        </p:txBody>
      </p:sp>
      <p:sp>
        <p:nvSpPr>
          <p:cNvPr id="38" name="Rectangle 37"/>
          <p:cNvSpPr/>
          <p:nvPr/>
        </p:nvSpPr>
        <p:spPr>
          <a:xfrm>
            <a:off x="3009900" y="5272616"/>
            <a:ext cx="8572500" cy="404283"/>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3181350" y="5272616"/>
            <a:ext cx="8229600" cy="404283"/>
          </a:xfrm>
          <a:prstGeom prst="rect">
            <a:avLst/>
          </a:prstGeom>
          <a:noFill/>
        </p:spPr>
        <p:txBody>
          <a:bodyPr wrap="square" lIns="0" rIns="0" tIns="0" bIns="0" anchor="ctr">
            <a:spAutoFit/>
          </a:bodyPr>
          <a:lstStyle/>
          <a:p>
            <a:pPr algn="l"/>
            <a:r>
              <a:rPr sz="967" b="0" i="0">
                <a:solidFill>
                  <a:srgbClr val="051C2C"/>
                </a:solidFill>
                <a:latin typeface="Arial"/>
              </a:rPr>
              <a:t>The three-horizon roadmap, the first hundred days and the management rhythm: monthly scorecard reviews, quarterly strategy reviews and an annual refresh.</a:t>
            </a:r>
          </a:p>
        </p:txBody>
      </p:sp>
      <p:sp>
        <p:nvSpPr>
          <p:cNvPr id="40" name="Rectangle 3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2" name="TextBox 41"/>
          <p:cNvSpPr txBox="1"/>
          <p:nvPr/>
        </p:nvSpPr>
        <p:spPr>
          <a:xfrm>
            <a:off x="1809750" y="5772150"/>
            <a:ext cx="9582150" cy="495300"/>
          </a:xfrm>
          <a:prstGeom prst="rect">
            <a:avLst/>
          </a:prstGeom>
          <a:noFill/>
        </p:spPr>
        <p:txBody>
          <a:bodyPr wrap="square" lIns="0" rIns="0" tIns="0" bIns="0" anchor="ctr">
            <a:spAutoFit/>
          </a:bodyPr>
          <a:lstStyle/>
          <a:p>
            <a:pPr algn="l"/>
            <a:r>
              <a:rPr sz="1155" b="0" i="0">
                <a:solidFill>
                  <a:srgbClr val="FFFFFF"/>
                </a:solidFill>
                <a:latin typeface="Arial"/>
              </a:rPr>
              <a:t>If a data objective cannot be traced up this cascade to the vision, it is not part of the strategy: cut it or find its business owner.</a:t>
            </a:r>
          </a:p>
        </p:txBody>
      </p:sp>
      <p:sp>
        <p:nvSpPr>
          <p:cNvPr id="43" name="TextBox 4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44" name="TextBox 4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45" name="Rectangle 4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good looks like at each level</a:t>
            </a:r>
          </a:p>
        </p:txBody>
      </p:sp>
      <p:graphicFrame>
        <p:nvGraphicFramePr>
          <p:cNvPr id="3" name="Table 2"/>
          <p:cNvGraphicFramePr>
            <a:graphicFrameLocks noGrp="1"/>
          </p:cNvGraphicFramePr>
          <p:nvPr/>
        </p:nvGraphicFramePr>
        <p:xfrm>
          <a:off x="609600" y="1257300"/>
          <a:ext cx="10972798" cy="3200400"/>
        </p:xfrm>
        <a:graphic>
          <a:graphicData uri="http://schemas.openxmlformats.org/drawingml/2006/table">
            <a:tbl>
              <a:tblPr firstRow="1" bandRow="1">
                <a:tableStyleId>{5C22544A-7EE6-4342-B048-85BDC9FD1C3A}</a:tableStyleId>
              </a:tblPr>
              <a:tblGrid>
                <a:gridCol w="1891862"/>
                <a:gridCol w="4540468"/>
                <a:gridCol w="4540468"/>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Good looks like</a:t>
                      </a:r>
                    </a:p>
                  </a:txBody>
                  <a:tcPr marL="95250" marR="95250" marT="38100" marB="38100" anchor="ctr">
                    <a:solidFill>
                      <a:srgbClr val="051C2C"/>
                    </a:solidFill>
                  </a:tcPr>
                </a:tc>
                <a:tc>
                  <a:txBody>
                    <a:bodyPr wrap="square"/>
                    <a:lstStyle/>
                    <a:p>
                      <a:r>
                        <a:rPr sz="1200" b="1" i="0">
                          <a:solidFill>
                            <a:srgbClr val="FFFFFF"/>
                          </a:solidFill>
                          <a:latin typeface="Arial"/>
                        </a:rPr>
                        <a:t>The data leader's question</a:t>
                      </a:r>
                    </a:p>
                  </a:txBody>
                  <a:tcPr marL="95250" marR="95250" marT="38100" marB="38100" anchor="ctr">
                    <a:solidFill>
                      <a:srgbClr val="051C2C"/>
                    </a:solidFill>
                  </a:tcPr>
                </a:tc>
              </a:tr>
              <a:tr h="533400">
                <a:tc>
                  <a:txBody>
                    <a:bodyPr wrap="square"/>
                    <a:lstStyle/>
                    <a:p>
                      <a:r>
                        <a:rPr sz="1200" b="0" i="0">
                          <a:solidFill>
                            <a:srgbClr val="051C2C"/>
                          </a:solidFill>
                          <a:latin typeface="Arial"/>
                        </a:rPr>
                        <a:t>Vision</a:t>
                      </a:r>
                    </a:p>
                  </a:txBody>
                  <a:tcPr marL="95250" marR="95250" marT="38100" marB="38100" anchor="ctr">
                    <a:solidFill>
                      <a:srgbClr val="FFFFFF"/>
                    </a:solidFill>
                  </a:tcPr>
                </a:tc>
                <a:tc>
                  <a:txBody>
                    <a:bodyPr wrap="square"/>
                    <a:lstStyle/>
                    <a:p>
                      <a:r>
                        <a:rPr sz="1200" b="0" i="0">
                          <a:solidFill>
                            <a:srgbClr val="051C2C"/>
                          </a:solidFill>
                          <a:latin typeface="Arial"/>
                        </a:rPr>
                        <a:t>Ambitious, specific enough to rule things out, and memorable enough that people repeat it unprompted.</a:t>
                      </a:r>
                    </a:p>
                  </a:txBody>
                  <a:tcPr marL="95250" marR="95250" marT="38100" marB="38100" anchor="ctr">
                    <a:solidFill>
                      <a:srgbClr val="FFFFFF"/>
                    </a:solidFill>
                  </a:tcPr>
                </a:tc>
                <a:tc>
                  <a:txBody>
                    <a:bodyPr wrap="square"/>
                    <a:lstStyle/>
                    <a:p>
                      <a:r>
                        <a:rPr sz="1200" b="0" i="0">
                          <a:solidFill>
                            <a:srgbClr val="051C2C"/>
                          </a:solidFill>
                          <a:latin typeface="Arial"/>
                        </a:rPr>
                        <a:t>Which decisions will this future depend on that we cannot make with today's data?</a:t>
                      </a:r>
                    </a:p>
                  </a:txBody>
                  <a:tcPr marL="95250" marR="95250" marT="38100" marB="38100" anchor="ctr">
                    <a:solidFill>
                      <a:srgbClr val="FFFFFF"/>
                    </a:solidFill>
                  </a:tcPr>
                </a:tc>
              </a:tr>
              <a:tr h="533400">
                <a:tc>
                  <a:txBody>
                    <a:bodyPr wrap="square"/>
                    <a:lstStyle/>
                    <a:p>
                      <a:r>
                        <a:rPr sz="1200" b="0" i="0">
                          <a:solidFill>
                            <a:srgbClr val="051C2C"/>
                          </a:solidFill>
                          <a:latin typeface="Arial"/>
                        </a:rPr>
                        <a:t>Mission</a:t>
                      </a:r>
                    </a:p>
                  </a:txBody>
                  <a:tcPr marL="95250" marR="95250" marT="38100" marB="38100" anchor="ctr">
                    <a:solidFill>
                      <a:srgbClr val="F6F7F9"/>
                    </a:solidFill>
                  </a:tcPr>
                </a:tc>
                <a:tc>
                  <a:txBody>
                    <a:bodyPr wrap="square"/>
                    <a:lstStyle/>
                    <a:p>
                      <a:r>
                        <a:rPr sz="1200" b="0" i="0">
                          <a:solidFill>
                            <a:srgbClr val="051C2C"/>
                          </a:solidFill>
                          <a:latin typeface="Arial"/>
                        </a:rPr>
                        <a:t>Names the customer and the value delivered; holds steady while strategies change.</a:t>
                      </a:r>
                    </a:p>
                  </a:txBody>
                  <a:tcPr marL="95250" marR="95250" marT="38100" marB="38100" anchor="ctr">
                    <a:solidFill>
                      <a:srgbClr val="F6F7F9"/>
                    </a:solidFill>
                  </a:tcPr>
                </a:tc>
                <a:tc>
                  <a:txBody>
                    <a:bodyPr wrap="square"/>
                    <a:lstStyle/>
                    <a:p>
                      <a:r>
                        <a:rPr sz="1200" b="0" i="0">
                          <a:solidFill>
                            <a:srgbClr val="051C2C"/>
                          </a:solidFill>
                          <a:latin typeface="Arial"/>
                        </a:rPr>
                        <a:t>Who are the customers of our data, and what do they need it to do?</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Strategic choices</a:t>
                      </a:r>
                    </a:p>
                  </a:txBody>
                  <a:tcPr marL="95250" marR="95250" marT="38100" marB="38100" anchor="ctr">
                    <a:solidFill>
                      <a:srgbClr val="FFFFFF"/>
                    </a:solidFill>
                  </a:tcPr>
                </a:tc>
                <a:tc>
                  <a:txBody>
                    <a:bodyPr wrap="square"/>
                    <a:lstStyle/>
                    <a:p>
                      <a:r>
                        <a:rPr sz="1200" b="0" i="0">
                          <a:solidFill>
                            <a:srgbClr val="051C2C"/>
                          </a:solidFill>
                          <a:latin typeface="Arial"/>
                        </a:rPr>
                        <a:t>Choices that exclude options. Each how-to-win choice is backed by a capability someone can build.</a:t>
                      </a:r>
                    </a:p>
                  </a:txBody>
                  <a:tcPr marL="95250" marR="95250" marT="38100" marB="38100" anchor="ctr">
                    <a:solidFill>
                      <a:srgbClr val="FFFFFF"/>
                    </a:solidFill>
                  </a:tcPr>
                </a:tc>
                <a:tc>
                  <a:txBody>
                    <a:bodyPr wrap="square"/>
                    <a:lstStyle/>
                    <a:p>
                      <a:r>
                        <a:rPr sz="1200" b="0" i="0">
                          <a:solidFill>
                            <a:srgbClr val="051C2C"/>
                          </a:solidFill>
                          <a:latin typeface="Arial"/>
                        </a:rPr>
                        <a:t>Which must-have capabilities are data capabilities, and which choices are impossible without them?</a:t>
                      </a:r>
                    </a:p>
                  </a:txBody>
                  <a:tcPr marL="95250" marR="95250" marT="38100" marB="38100" anchor="ctr">
                    <a:solidFill>
                      <a:srgbClr val="FFFFFF"/>
                    </a:solidFill>
                  </a:tcPr>
                </a:tc>
              </a:tr>
              <a:tr h="533400">
                <a:tc>
                  <a:txBody>
                    <a:bodyPr wrap="square"/>
                    <a:lstStyle/>
                    <a:p>
                      <a:r>
                        <a:rPr sz="1200" b="0" i="0">
                          <a:solidFill>
                            <a:srgbClr val="051C2C"/>
                          </a:solidFill>
                          <a:latin typeface="Arial"/>
                        </a:rPr>
                        <a:t>Strategic themes</a:t>
                      </a:r>
                    </a:p>
                  </a:txBody>
                  <a:tcPr marL="95250" marR="95250" marT="38100" marB="38100" anchor="ctr">
                    <a:solidFill>
                      <a:srgbClr val="F6F7F9"/>
                    </a:solidFill>
                  </a:tcPr>
                </a:tc>
                <a:tc>
                  <a:txBody>
                    <a:bodyPr wrap="square"/>
                    <a:lstStyle/>
                    <a:p>
                      <a:r>
                        <a:rPr sz="1200" b="0" i="0">
                          <a:solidFill>
                            <a:srgbClr val="051C2C"/>
                          </a:solidFill>
                          <a:latin typeface="Arial"/>
                        </a:rPr>
                        <a:t>Few themes, each with an executive owner and a clear intent; together they cover the strategy.</a:t>
                      </a:r>
                    </a:p>
                  </a:txBody>
                  <a:tcPr marL="95250" marR="95250" marT="38100" marB="38100" anchor="ctr">
                    <a:solidFill>
                      <a:srgbClr val="F6F7F9"/>
                    </a:solidFill>
                  </a:tcPr>
                </a:tc>
                <a:tc>
                  <a:txBody>
                    <a:bodyPr wrap="square"/>
                    <a:lstStyle/>
                    <a:p>
                      <a:r>
                        <a:rPr sz="1200" b="0" i="0">
                          <a:solidFill>
                            <a:srgbClr val="051C2C"/>
                          </a:solidFill>
                          <a:latin typeface="Arial"/>
                        </a:rPr>
                        <a:t>Which themes share the same data, so that one investment serves several of them?</a:t>
                      </a:r>
                    </a:p>
                  </a:txBody>
                  <a:tcPr marL="95250" marR="95250" marT="38100" marB="38100" anchor="ctr">
                    <a:solidFill>
                      <a:srgbClr val="F6F7F9"/>
                    </a:solidFill>
                  </a:tcPr>
                </a:tc>
              </a:tr>
              <a:tr h="533400">
                <a:tc>
                  <a:txBody>
                    <a:bodyPr wrap="square"/>
                    <a:lstStyle/>
                    <a:p>
                      <a:r>
                        <a:rPr sz="1200" b="0" i="0">
                          <a:solidFill>
                            <a:srgbClr val="051C2C"/>
                          </a:solidFill>
                          <a:latin typeface="Arial"/>
                        </a:rPr>
                        <a:t>Strategy map</a:t>
                      </a:r>
                    </a:p>
                  </a:txBody>
                  <a:tcPr marL="95250" marR="95250" marT="38100" marB="38100" anchor="ctr">
                    <a:solidFill>
                      <a:srgbClr val="FFFFFF"/>
                    </a:solidFill>
                  </a:tcPr>
                </a:tc>
                <a:tc>
                  <a:txBody>
                    <a:bodyPr wrap="square"/>
                    <a:lstStyle/>
                    <a:p>
                      <a:r>
                        <a:rPr sz="1200" b="0" i="0">
                          <a:solidFill>
                            <a:srgbClr val="051C2C"/>
                          </a:solidFill>
                          <a:latin typeface="Arial"/>
                        </a:rPr>
                        <a:t>Fifteen to twenty-five objectives, each a verb and a noun, with links a sceptical executive would accept.</a:t>
                      </a:r>
                    </a:p>
                  </a:txBody>
                  <a:tcPr marL="95250" marR="95250" marT="38100" marB="38100" anchor="ctr">
                    <a:solidFill>
                      <a:srgbClr val="FFFFFF"/>
                    </a:solidFill>
                  </a:tcPr>
                </a:tc>
                <a:tc>
                  <a:txBody>
                    <a:bodyPr wrap="square"/>
                    <a:lstStyle/>
                    <a:p>
                      <a:r>
                        <a:rPr sz="1200" b="0" i="0">
                          <a:solidFill>
                            <a:srgbClr val="051C2C"/>
                          </a:solidFill>
                          <a:latin typeface="Arial"/>
                        </a:rPr>
                        <a:t>Which process and learning objectives fail without trusted information? That is where data earns its place.</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Use these tests in the review: any level that fails them weakens everything below it.</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good looks like at each level (continued)</a:t>
            </a:r>
          </a:p>
        </p:txBody>
      </p:sp>
      <p:graphicFrame>
        <p:nvGraphicFramePr>
          <p:cNvPr id="3" name="Table 2"/>
          <p:cNvGraphicFramePr>
            <a:graphicFrameLocks noGrp="1"/>
          </p:cNvGraphicFramePr>
          <p:nvPr/>
        </p:nvGraphicFramePr>
        <p:xfrm>
          <a:off x="609600" y="1257300"/>
          <a:ext cx="10972798" cy="2667000"/>
        </p:xfrm>
        <a:graphic>
          <a:graphicData uri="http://schemas.openxmlformats.org/drawingml/2006/table">
            <a:tbl>
              <a:tblPr firstRow="1" bandRow="1">
                <a:tableStyleId>{5C22544A-7EE6-4342-B048-85BDC9FD1C3A}</a:tableStyleId>
              </a:tblPr>
              <a:tblGrid>
                <a:gridCol w="1891862"/>
                <a:gridCol w="4540468"/>
                <a:gridCol w="4540468"/>
              </a:tblGrid>
              <a:tr h="533400">
                <a:tc>
                  <a:txBody>
                    <a:bodyPr wrap="square"/>
                    <a:lstStyle/>
                    <a:p>
                      <a:r>
                        <a:rPr sz="1200" b="1" i="0">
                          <a:solidFill>
                            <a:srgbClr val="FFFFFF"/>
                          </a:solidFill>
                          <a:latin typeface="Arial"/>
                        </a:rPr>
                        <a:t>Level</a:t>
                      </a:r>
                    </a:p>
                  </a:txBody>
                  <a:tcPr marL="95250" marR="95250" marT="38100" marB="38100" anchor="ctr">
                    <a:solidFill>
                      <a:srgbClr val="051C2C"/>
                    </a:solidFill>
                  </a:tcPr>
                </a:tc>
                <a:tc>
                  <a:txBody>
                    <a:bodyPr wrap="square"/>
                    <a:lstStyle/>
                    <a:p>
                      <a:r>
                        <a:rPr sz="1200" b="1" i="0">
                          <a:solidFill>
                            <a:srgbClr val="FFFFFF"/>
                          </a:solidFill>
                          <a:latin typeface="Arial"/>
                        </a:rPr>
                        <a:t>Good looks like</a:t>
                      </a:r>
                    </a:p>
                  </a:txBody>
                  <a:tcPr marL="95250" marR="95250" marT="38100" marB="38100" anchor="ctr">
                    <a:solidFill>
                      <a:srgbClr val="051C2C"/>
                    </a:solidFill>
                  </a:tcPr>
                </a:tc>
                <a:tc>
                  <a:txBody>
                    <a:bodyPr wrap="square"/>
                    <a:lstStyle/>
                    <a:p>
                      <a:r>
                        <a:rPr sz="1200" b="1" i="0">
                          <a:solidFill>
                            <a:srgbClr val="FFFFFF"/>
                          </a:solidFill>
                          <a:latin typeface="Arial"/>
                        </a:rPr>
                        <a:t>The data leader's question</a:t>
                      </a:r>
                    </a:p>
                  </a:txBody>
                  <a:tcPr marL="95250" marR="95250" marT="38100" marB="38100" anchor="ctr">
                    <a:solidFill>
                      <a:srgbClr val="051C2C"/>
                    </a:solidFill>
                  </a:tcPr>
                </a:tc>
              </a:tr>
              <a:tr h="533400">
                <a:tc>
                  <a:txBody>
                    <a:bodyPr wrap="square"/>
                    <a:lstStyle/>
                    <a:p>
                      <a:r>
                        <a:rPr sz="1200" b="0" i="0">
                          <a:solidFill>
                            <a:srgbClr val="051C2C"/>
                          </a:solidFill>
                          <a:latin typeface="Arial"/>
                        </a:rPr>
                        <a:t>Data objectives</a:t>
                      </a:r>
                    </a:p>
                  </a:txBody>
                  <a:tcPr marL="95250" marR="95250" marT="38100" marB="38100" anchor="ctr">
                    <a:solidFill>
                      <a:srgbClr val="FFFFFF"/>
                    </a:solidFill>
                  </a:tcPr>
                </a:tc>
                <a:tc>
                  <a:txBody>
                    <a:bodyPr wrap="square"/>
                    <a:lstStyle/>
                    <a:p>
                      <a:r>
                        <a:rPr sz="1200" b="0" i="0">
                          <a:solidFill>
                            <a:srgbClr val="051C2C"/>
                          </a:solidFill>
                          <a:latin typeface="Arial"/>
                        </a:rPr>
                        <a:t>Every data objective names the business objectives it serves; none exists for its own sake.</a:t>
                      </a:r>
                    </a:p>
                  </a:txBody>
                  <a:tcPr marL="95250" marR="95250" marT="38100" marB="38100" anchor="ctr">
                    <a:solidFill>
                      <a:srgbClr val="FFFFFF"/>
                    </a:solidFill>
                  </a:tcPr>
                </a:tc>
                <a:tc>
                  <a:txBody>
                    <a:bodyPr wrap="square"/>
                    <a:lstStyle/>
                    <a:p>
                      <a:r>
                        <a:rPr sz="1200" b="0" i="0">
                          <a:solidFill>
                            <a:srgbClr val="051C2C"/>
                          </a:solidFill>
                          <a:latin typeface="Arial"/>
                        </a:rPr>
                        <a:t>If we stopped this data objective, which business objective would fail?</a:t>
                      </a:r>
                    </a:p>
                  </a:txBody>
                  <a:tcPr marL="95250" marR="95250" marT="38100" marB="38100" anchor="ctr">
                    <a:solidFill>
                      <a:srgbClr val="FFFFFF"/>
                    </a:solidFill>
                  </a:tcPr>
                </a:tc>
              </a:tr>
              <a:tr h="533400">
                <a:tc>
                  <a:txBody>
                    <a:bodyPr wrap="square"/>
                    <a:lstStyle/>
                    <a:p>
                      <a:r>
                        <a:rPr sz="1200" b="0" i="0">
                          <a:solidFill>
                            <a:srgbClr val="051C2C"/>
                          </a:solidFill>
                          <a:latin typeface="Arial"/>
                        </a:rPr>
                        <a:t>Data scorecard</a:t>
                      </a:r>
                    </a:p>
                  </a:txBody>
                  <a:tcPr marL="95250" marR="95250" marT="38100" marB="38100" anchor="ctr">
                    <a:solidFill>
                      <a:srgbClr val="F6F7F9"/>
                    </a:solidFill>
                  </a:tcPr>
                </a:tc>
                <a:tc>
                  <a:txBody>
                    <a:bodyPr wrap="square"/>
                    <a:lstStyle/>
                    <a:p>
                      <a:r>
                        <a:rPr sz="1200" b="0" i="0">
                          <a:solidFill>
                            <a:srgbClr val="051C2C"/>
                          </a:solidFill>
                          <a:latin typeface="Arial"/>
                        </a:rPr>
                        <a:t>One or two measures per objective, a mix of leading and lagging, with baselines measured rather than guessed.</a:t>
                      </a:r>
                    </a:p>
                  </a:txBody>
                  <a:tcPr marL="95250" marR="95250" marT="38100" marB="38100" anchor="ctr">
                    <a:solidFill>
                      <a:srgbClr val="F6F7F9"/>
                    </a:solidFill>
                  </a:tcPr>
                </a:tc>
                <a:tc>
                  <a:txBody>
                    <a:bodyPr wrap="square"/>
                    <a:lstStyle/>
                    <a:p>
                      <a:r>
                        <a:rPr sz="1200" b="0" i="0">
                          <a:solidFill>
                            <a:srgbClr val="051C2C"/>
                          </a:solidFill>
                          <a:latin typeface="Arial"/>
                        </a:rPr>
                        <a:t>Which leading measure will tell us in one quarter that the lagging one will move in a year?</a:t>
                      </a:r>
                    </a:p>
                  </a:txBody>
                  <a:tcPr marL="95250" marR="95250" marT="38100" marB="38100" anchor="ctr">
                    <a:solidFill>
                      <a:srgbClr val="F6F7F9"/>
                    </a:solidFill>
                  </a:tcPr>
                </a:tc>
              </a:tr>
              <a:tr h="533400">
                <a:tc>
                  <a:txBody>
                    <a:bodyPr wrap="square"/>
                    <a:lstStyle/>
                    <a:p>
                      <a:r>
                        <a:rPr sz="1200" b="0" i="0">
                          <a:solidFill>
                            <a:srgbClr val="051C2C"/>
                          </a:solidFill>
                          <a:latin typeface="Arial"/>
                        </a:rPr>
                        <a:t>Portfolio</a:t>
                      </a:r>
                    </a:p>
                  </a:txBody>
                  <a:tcPr marL="95250" marR="95250" marT="38100" marB="38100" anchor="ctr">
                    <a:solidFill>
                      <a:srgbClr val="FFFFFF"/>
                    </a:solidFill>
                  </a:tcPr>
                </a:tc>
                <a:tc>
                  <a:txBody>
                    <a:bodyPr wrap="square"/>
                    <a:lstStyle/>
                    <a:p>
                      <a:r>
                        <a:rPr sz="1200" b="0" i="0">
                          <a:solidFill>
                            <a:srgbClr val="051C2C"/>
                          </a:solidFill>
                          <a:latin typeface="Arial"/>
                        </a:rPr>
                        <a:t>Use cases ranked on value and feasibility; data products built once and used many times.</a:t>
                      </a:r>
                    </a:p>
                  </a:txBody>
                  <a:tcPr marL="95250" marR="95250" marT="38100" marB="38100" anchor="ctr">
                    <a:solidFill>
                      <a:srgbClr val="FFFFFF"/>
                    </a:solidFill>
                  </a:tcPr>
                </a:tc>
                <a:tc>
                  <a:txBody>
                    <a:bodyPr wrap="square"/>
                    <a:lstStyle/>
                    <a:p>
                      <a:r>
                        <a:rPr sz="1200" b="0" i="0">
                          <a:solidFill>
                            <a:srgbClr val="051C2C"/>
                          </a:solidFill>
                          <a:latin typeface="Arial"/>
                        </a:rPr>
                        <a:t>Which data product unlocks the most use cases, and is it funded as shared infrastructure?</a:t>
                      </a:r>
                    </a:p>
                  </a:txBody>
                  <a:tcPr marL="95250" marR="95250" marT="38100" marB="38100" anchor="ctr">
                    <a:solidFill>
                      <a:srgbClr val="FFFFFF"/>
                    </a:solidFill>
                  </a:tcPr>
                </a:tc>
              </a:tr>
              <a:tr h="533400">
                <a:tc>
                  <a:txBody>
                    <a:bodyPr wrap="square"/>
                    <a:lstStyle/>
                    <a:p>
                      <a:r>
                        <a:rPr sz="1200" b="0" i="0">
                          <a:solidFill>
                            <a:srgbClr val="051C2C"/>
                          </a:solidFill>
                          <a:latin typeface="Arial"/>
                        </a:rPr>
                        <a:t>Roadmap and rhythm</a:t>
                      </a:r>
                    </a:p>
                  </a:txBody>
                  <a:tcPr marL="95250" marR="95250" marT="38100" marB="38100" anchor="ctr">
                    <a:solidFill>
                      <a:srgbClr val="F6F7F9"/>
                    </a:solidFill>
                  </a:tcPr>
                </a:tc>
                <a:tc>
                  <a:txBody>
                    <a:bodyPr wrap="square"/>
                    <a:lstStyle/>
                    <a:p>
                      <a:r>
                        <a:rPr sz="1200" b="0" i="0">
                          <a:solidFill>
                            <a:srgbClr val="051C2C"/>
                          </a:solidFill>
                          <a:latin typeface="Arial"/>
                        </a:rPr>
                        <a:t>Reviews that test the assumptions and move money, not status meetings.</a:t>
                      </a:r>
                    </a:p>
                  </a:txBody>
                  <a:tcPr marL="95250" marR="95250" marT="38100" marB="38100" anchor="ctr">
                    <a:solidFill>
                      <a:srgbClr val="F6F7F9"/>
                    </a:solidFill>
                  </a:tcPr>
                </a:tc>
                <a:tc>
                  <a:txBody>
                    <a:bodyPr wrap="square"/>
                    <a:lstStyle/>
                    <a:p>
                      <a:r>
                        <a:rPr sz="1200" b="0" i="0">
                          <a:solidFill>
                            <a:srgbClr val="051C2C"/>
                          </a:solidFill>
                          <a:latin typeface="Arial"/>
                        </a:rPr>
                        <a:t>What would have to be true for us to stop, start or re-fund an initiative this quarter?</a:t>
                      </a:r>
                    </a:p>
                  </a:txBody>
                  <a:tcPr marL="95250" marR="95250" marT="38100" marB="38100" anchor="ctr">
                    <a:solidFill>
                      <a:srgbClr val="F6F7F9"/>
                    </a:solidFill>
                  </a:tcPr>
                </a:tc>
              </a:tr>
            </a:tbl>
          </a:graphicData>
        </a:graphic>
      </p:graphicFrame>
      <p:sp>
        <p:nvSpPr>
          <p:cNvPr id="4" name="TextBox 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5" name="TextBox 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6" name="Rectangle 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trap at each level</a:t>
            </a:r>
          </a:p>
        </p:txBody>
      </p:sp>
      <p:graphicFrame>
        <p:nvGraphicFramePr>
          <p:cNvPr id="3" name="Table 2"/>
          <p:cNvGraphicFramePr>
            <a:graphicFrameLocks noGrp="1"/>
          </p:cNvGraphicFramePr>
          <p:nvPr/>
        </p:nvGraphicFramePr>
        <p:xfrm>
          <a:off x="609600" y="1257300"/>
          <a:ext cx="10972800" cy="4419600"/>
        </p:xfrm>
        <a:graphic>
          <a:graphicData uri="http://schemas.openxmlformats.org/drawingml/2006/table">
            <a:tbl>
              <a:tblPr firstRow="1" bandRow="1">
                <a:tableStyleId>{5C22544A-7EE6-4342-B048-85BDC9FD1C3A}</a:tableStyleId>
              </a:tblPr>
              <a:tblGrid>
                <a:gridCol w="2194560"/>
                <a:gridCol w="8778240"/>
              </a:tblGrid>
              <a:tr h="441960">
                <a:tc>
                  <a:txBody>
                    <a:bodyPr wrap="square"/>
                    <a:lstStyle/>
                    <a:p>
                      <a:r>
                        <a:rPr sz="1050" b="1" i="0">
                          <a:solidFill>
                            <a:srgbClr val="FFFFFF"/>
                          </a:solidFill>
                          <a:latin typeface="Arial"/>
                        </a:rPr>
                        <a:t>Level</a:t>
                      </a:r>
                    </a:p>
                  </a:txBody>
                  <a:tcPr marL="95250" marR="95250" marT="38100" marB="38100" anchor="ctr">
                    <a:solidFill>
                      <a:srgbClr val="051C2C"/>
                    </a:solidFill>
                  </a:tcPr>
                </a:tc>
                <a:tc>
                  <a:txBody>
                    <a:bodyPr wrap="square"/>
                    <a:lstStyle/>
                    <a:p>
                      <a:r>
                        <a:rPr sz="1050" b="1" i="0">
                          <a:solidFill>
                            <a:srgbClr val="FFFFFF"/>
                          </a:solidFill>
                          <a:latin typeface="Arial"/>
                        </a:rPr>
                        <a:t>The common trap</a:t>
                      </a:r>
                    </a:p>
                  </a:txBody>
                  <a:tcPr marL="95250" marR="95250" marT="38100" marB="38100" anchor="ctr">
                    <a:solidFill>
                      <a:srgbClr val="051C2C"/>
                    </a:solidFill>
                  </a:tcPr>
                </a:tc>
              </a:tr>
              <a:tr h="441960">
                <a:tc>
                  <a:txBody>
                    <a:bodyPr wrap="square"/>
                    <a:lstStyle/>
                    <a:p>
                      <a:r>
                        <a:rPr sz="1050" b="0" i="0">
                          <a:solidFill>
                            <a:srgbClr val="051C2C"/>
                          </a:solidFill>
                          <a:latin typeface="Arial"/>
                        </a:rPr>
                        <a:t>Vision</a:t>
                      </a:r>
                    </a:p>
                  </a:txBody>
                  <a:tcPr marL="95250" marR="95250" marT="38100" marB="38100" anchor="ctr">
                    <a:solidFill>
                      <a:srgbClr val="FFFFFF"/>
                    </a:solidFill>
                  </a:tcPr>
                </a:tc>
                <a:tc>
                  <a:txBody>
                    <a:bodyPr wrap="square"/>
                    <a:lstStyle/>
                    <a:p>
                      <a:r>
                        <a:rPr sz="1050" b="0" i="0">
                          <a:solidFill>
                            <a:srgbClr val="051C2C"/>
                          </a:solidFill>
                          <a:latin typeface="Arial"/>
                        </a:rPr>
                        <a:t>A vision so generic it could belong to any competitor, so nothing below it has to change.</a:t>
                      </a:r>
                    </a:p>
                  </a:txBody>
                  <a:tcPr marL="95250" marR="95250" marT="38100" marB="38100" anchor="ctr">
                    <a:solidFill>
                      <a:srgbClr val="FFFFFF"/>
                    </a:solidFill>
                  </a:tcPr>
                </a:tc>
              </a:tr>
              <a:tr h="441960">
                <a:tc>
                  <a:txBody>
                    <a:bodyPr wrap="square"/>
                    <a:lstStyle/>
                    <a:p>
                      <a:r>
                        <a:rPr sz="1050" b="0" i="0">
                          <a:solidFill>
                            <a:srgbClr val="051C2C"/>
                          </a:solidFill>
                          <a:latin typeface="Arial"/>
                        </a:rPr>
                        <a:t>Mission</a:t>
                      </a:r>
                    </a:p>
                  </a:txBody>
                  <a:tcPr marL="95250" marR="95250" marT="38100" marB="38100" anchor="ctr">
                    <a:solidFill>
                      <a:srgbClr val="F6F7F9"/>
                    </a:solidFill>
                  </a:tcPr>
                </a:tc>
                <a:tc>
                  <a:txBody>
                    <a:bodyPr wrap="square"/>
                    <a:lstStyle/>
                    <a:p>
                      <a:r>
                        <a:rPr sz="1050" b="0" i="0">
                          <a:solidFill>
                            <a:srgbClr val="051C2C"/>
                          </a:solidFill>
                          <a:latin typeface="Arial"/>
                        </a:rPr>
                        <a:t>Confusing the mission with a list of products or a slogan.</a:t>
                      </a:r>
                    </a:p>
                  </a:txBody>
                  <a:tcPr marL="95250" marR="95250" marT="38100" marB="38100" anchor="ctr">
                    <a:solidFill>
                      <a:srgbClr val="F6F7F9"/>
                    </a:solidFill>
                  </a:tcPr>
                </a:tc>
              </a:tr>
              <a:tr h="441960">
                <a:tc>
                  <a:txBody>
                    <a:bodyPr wrap="square"/>
                    <a:lstStyle/>
                    <a:p>
                      <a:r>
                        <a:rPr sz="1050" b="0" i="0">
                          <a:solidFill>
                            <a:srgbClr val="051C2C"/>
                          </a:solidFill>
                          <a:latin typeface="Arial"/>
                        </a:rPr>
                        <a:t>Strategic choices</a:t>
                      </a:r>
                    </a:p>
                  </a:txBody>
                  <a:tcPr marL="95250" marR="95250" marT="38100" marB="38100" anchor="ctr">
                    <a:solidFill>
                      <a:srgbClr val="FFFFFF"/>
                    </a:solidFill>
                  </a:tcPr>
                </a:tc>
                <a:tc>
                  <a:txBody>
                    <a:bodyPr wrap="square"/>
                    <a:lstStyle/>
                    <a:p>
                      <a:r>
                        <a:rPr sz="1050" b="0" i="0">
                          <a:solidFill>
                            <a:srgbClr val="051C2C"/>
                          </a:solidFill>
                          <a:latin typeface="Arial"/>
                        </a:rPr>
                        <a:t>A list of goals with no choices: growing everywhere, for everyone, on every dimension.</a:t>
                      </a:r>
                    </a:p>
                  </a:txBody>
                  <a:tcPr marL="95250" marR="95250" marT="38100" marB="38100" anchor="ctr">
                    <a:solidFill>
                      <a:srgbClr val="FFFFFF"/>
                    </a:solidFill>
                  </a:tcPr>
                </a:tc>
              </a:tr>
              <a:tr h="441960">
                <a:tc>
                  <a:txBody>
                    <a:bodyPr wrap="square"/>
                    <a:lstStyle/>
                    <a:p>
                      <a:r>
                        <a:rPr sz="1050" b="0" i="0">
                          <a:solidFill>
                            <a:srgbClr val="051C2C"/>
                          </a:solidFill>
                          <a:latin typeface="Arial"/>
                        </a:rPr>
                        <a:t>Strategic themes</a:t>
                      </a:r>
                    </a:p>
                  </a:txBody>
                  <a:tcPr marL="95250" marR="95250" marT="38100" marB="38100" anchor="ctr">
                    <a:solidFill>
                      <a:srgbClr val="F6F7F9"/>
                    </a:solidFill>
                  </a:tcPr>
                </a:tc>
                <a:tc>
                  <a:txBody>
                    <a:bodyPr wrap="square"/>
                    <a:lstStyle/>
                    <a:p>
                      <a:r>
                        <a:rPr sz="1050" b="0" i="0">
                          <a:solidFill>
                            <a:srgbClr val="051C2C"/>
                          </a:solidFill>
                          <a:latin typeface="Arial"/>
                        </a:rPr>
                        <a:t>Themes that mirror the org chart instead of the strategy.</a:t>
                      </a:r>
                    </a:p>
                  </a:txBody>
                  <a:tcPr marL="95250" marR="95250" marT="38100" marB="38100" anchor="ctr">
                    <a:solidFill>
                      <a:srgbClr val="F6F7F9"/>
                    </a:solidFill>
                  </a:tcPr>
                </a:tc>
              </a:tr>
              <a:tr h="441960">
                <a:tc>
                  <a:txBody>
                    <a:bodyPr wrap="square"/>
                    <a:lstStyle/>
                    <a:p>
                      <a:r>
                        <a:rPr sz="1050" b="0" i="0">
                          <a:solidFill>
                            <a:srgbClr val="051C2C"/>
                          </a:solidFill>
                          <a:latin typeface="Arial"/>
                        </a:rPr>
                        <a:t>Strategy map</a:t>
                      </a:r>
                    </a:p>
                  </a:txBody>
                  <a:tcPr marL="95250" marR="95250" marT="38100" marB="38100" anchor="ctr">
                    <a:solidFill>
                      <a:srgbClr val="FFFFFF"/>
                    </a:solidFill>
                  </a:tcPr>
                </a:tc>
                <a:tc>
                  <a:txBody>
                    <a:bodyPr wrap="square"/>
                    <a:lstStyle/>
                    <a:p>
                      <a:r>
                        <a:rPr sz="1050" b="0" i="0">
                          <a:solidFill>
                            <a:srgbClr val="051C2C"/>
                          </a:solidFill>
                          <a:latin typeface="Arial"/>
                        </a:rPr>
                        <a:t>Objectives with no links: a list dressed up as a map.</a:t>
                      </a:r>
                    </a:p>
                  </a:txBody>
                  <a:tcPr marL="95250" marR="95250" marT="38100" marB="38100" anchor="ctr">
                    <a:solidFill>
                      <a:srgbClr val="FFFFFF"/>
                    </a:solidFill>
                  </a:tcPr>
                </a:tc>
              </a:tr>
              <a:tr h="441960">
                <a:tc>
                  <a:txBody>
                    <a:bodyPr wrap="square"/>
                    <a:lstStyle/>
                    <a:p>
                      <a:r>
                        <a:rPr sz="1050" b="0" i="0">
                          <a:solidFill>
                            <a:srgbClr val="051C2C"/>
                          </a:solidFill>
                          <a:latin typeface="Arial"/>
                        </a:rPr>
                        <a:t>Data objectives</a:t>
                      </a:r>
                    </a:p>
                  </a:txBody>
                  <a:tcPr marL="95250" marR="95250" marT="38100" marB="38100" anchor="ctr">
                    <a:solidFill>
                      <a:srgbClr val="F6F7F9"/>
                    </a:solidFill>
                  </a:tcPr>
                </a:tc>
                <a:tc>
                  <a:txBody>
                    <a:bodyPr wrap="square"/>
                    <a:lstStyle/>
                    <a:p>
                      <a:r>
                        <a:rPr sz="1050" b="0" i="0">
                          <a:solidFill>
                            <a:srgbClr val="051C2C"/>
                          </a:solidFill>
                          <a:latin typeface="Arial"/>
                        </a:rPr>
                        <a:t>Data objectives written as technology projects: migrate, implement, upgrade.</a:t>
                      </a:r>
                    </a:p>
                  </a:txBody>
                  <a:tcPr marL="95250" marR="95250" marT="38100" marB="38100" anchor="ctr">
                    <a:solidFill>
                      <a:srgbClr val="F6F7F9"/>
                    </a:solidFill>
                  </a:tcPr>
                </a:tc>
              </a:tr>
              <a:tr h="441960">
                <a:tc>
                  <a:txBody>
                    <a:bodyPr wrap="square"/>
                    <a:lstStyle/>
                    <a:p>
                      <a:r>
                        <a:rPr sz="1050" b="0" i="0">
                          <a:solidFill>
                            <a:srgbClr val="051C2C"/>
                          </a:solidFill>
                          <a:latin typeface="Arial"/>
                        </a:rPr>
                        <a:t>Data scorecard</a:t>
                      </a:r>
                    </a:p>
                  </a:txBody>
                  <a:tcPr marL="95250" marR="95250" marT="38100" marB="38100" anchor="ctr">
                    <a:solidFill>
                      <a:srgbClr val="FFFFFF"/>
                    </a:solidFill>
                  </a:tcPr>
                </a:tc>
                <a:tc>
                  <a:txBody>
                    <a:bodyPr wrap="square"/>
                    <a:lstStyle/>
                    <a:p>
                      <a:r>
                        <a:rPr sz="1050" b="0" i="0">
                          <a:solidFill>
                            <a:srgbClr val="051C2C"/>
                          </a:solidFill>
                          <a:latin typeface="Arial"/>
                        </a:rPr>
                        <a:t>Measuring activity (reports built, tools deployed) instead of outcomes.</a:t>
                      </a:r>
                    </a:p>
                  </a:txBody>
                  <a:tcPr marL="95250" marR="95250" marT="38100" marB="38100" anchor="ctr">
                    <a:solidFill>
                      <a:srgbClr val="FFFFFF"/>
                    </a:solidFill>
                  </a:tcPr>
                </a:tc>
              </a:tr>
              <a:tr h="441960">
                <a:tc>
                  <a:txBody>
                    <a:bodyPr wrap="square"/>
                    <a:lstStyle/>
                    <a:p>
                      <a:r>
                        <a:rPr sz="1050" b="0" i="0">
                          <a:solidFill>
                            <a:srgbClr val="051C2C"/>
                          </a:solidFill>
                          <a:latin typeface="Arial"/>
                        </a:rPr>
                        <a:t>Portfolio</a:t>
                      </a:r>
                    </a:p>
                  </a:txBody>
                  <a:tcPr marL="95250" marR="95250" marT="38100" marB="38100" anchor="ctr">
                    <a:solidFill>
                      <a:srgbClr val="F6F7F9"/>
                    </a:solidFill>
                  </a:tcPr>
                </a:tc>
                <a:tc>
                  <a:txBody>
                    <a:bodyPr wrap="square"/>
                    <a:lstStyle/>
                    <a:p>
                      <a:r>
                        <a:rPr sz="1050" b="0" i="0">
                          <a:solidFill>
                            <a:srgbClr val="051C2C"/>
                          </a:solidFill>
                          <a:latin typeface="Arial"/>
                        </a:rPr>
                        <a:t>Funding each use case as a one-off project, rebuilding the same data every time.</a:t>
                      </a:r>
                    </a:p>
                  </a:txBody>
                  <a:tcPr marL="95250" marR="95250" marT="38100" marB="38100" anchor="ctr">
                    <a:solidFill>
                      <a:srgbClr val="F6F7F9"/>
                    </a:solidFill>
                  </a:tcPr>
                </a:tc>
              </a:tr>
              <a:tr h="441960">
                <a:tc>
                  <a:txBody>
                    <a:bodyPr wrap="square"/>
                    <a:lstStyle/>
                    <a:p>
                      <a:r>
                        <a:rPr sz="1050" b="0" i="0">
                          <a:solidFill>
                            <a:srgbClr val="051C2C"/>
                          </a:solidFill>
                          <a:latin typeface="Arial"/>
                        </a:rPr>
                        <a:t>Roadmap and rhythm</a:t>
                      </a:r>
                    </a:p>
                  </a:txBody>
                  <a:tcPr marL="95250" marR="95250" marT="38100" marB="38100" anchor="ctr">
                    <a:solidFill>
                      <a:srgbClr val="FFFFFF"/>
                    </a:solidFill>
                  </a:tcPr>
                </a:tc>
                <a:tc>
                  <a:txBody>
                    <a:bodyPr wrap="square"/>
                    <a:lstStyle/>
                    <a:p>
                      <a:r>
                        <a:rPr sz="1050" b="0" i="0">
                          <a:solidFill>
                            <a:srgbClr val="051C2C"/>
                          </a:solidFill>
                          <a:latin typeface="Arial"/>
                        </a:rPr>
                        <a:t>A roadmap that is presented once and never reviewed.</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Most failed data strategies fall into one of these traps at the top of the cascade, long before technology is chosen.</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From strategy to themes</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Where data earns its place</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Strategic themes and the data plays behind them</a:t>
            </a:r>
          </a:p>
        </p:txBody>
      </p:sp>
      <p:graphicFrame>
        <p:nvGraphicFramePr>
          <p:cNvPr id="3" name="Table 2"/>
          <p:cNvGraphicFramePr>
            <a:graphicFrameLocks noGrp="1"/>
          </p:cNvGraphicFramePr>
          <p:nvPr/>
        </p:nvGraphicFramePr>
        <p:xfrm>
          <a:off x="609600" y="1257300"/>
          <a:ext cx="10972798" cy="4267200"/>
        </p:xfrm>
        <a:graphic>
          <a:graphicData uri="http://schemas.openxmlformats.org/drawingml/2006/table">
            <a:tbl>
              <a:tblPr firstRow="1" bandRow="1">
                <a:tableStyleId>{5C22544A-7EE6-4342-B048-85BDC9FD1C3A}</a:tableStyleId>
              </a:tblPr>
              <a:tblGrid>
                <a:gridCol w="1954060"/>
                <a:gridCol w="3306871"/>
                <a:gridCol w="2555309"/>
                <a:gridCol w="2104372"/>
                <a:gridCol w="1052186"/>
              </a:tblGrid>
              <a:tr h="533400">
                <a:tc>
                  <a:txBody>
                    <a:bodyPr wrap="square"/>
                    <a:lstStyle/>
                    <a:p>
                      <a:r>
                        <a:rPr sz="900" b="1" i="0">
                          <a:solidFill>
                            <a:srgbClr val="FFFFFF"/>
                          </a:solidFill>
                          <a:latin typeface="Arial"/>
                        </a:rPr>
                        <a:t>Theme</a:t>
                      </a:r>
                    </a:p>
                  </a:txBody>
                  <a:tcPr marL="95250" marR="95250" marT="38100" marB="38100" anchor="ctr">
                    <a:solidFill>
                      <a:srgbClr val="051C2C"/>
                    </a:solidFill>
                  </a:tcPr>
                </a:tc>
                <a:tc>
                  <a:txBody>
                    <a:bodyPr wrap="square"/>
                    <a:lstStyle/>
                    <a:p>
                      <a:r>
                        <a:rPr sz="900" b="1" i="0">
                          <a:solidFill>
                            <a:srgbClr val="FFFFFF"/>
                          </a:solidFill>
                          <a:latin typeface="Arial"/>
                        </a:rPr>
                        <a:t>Data plays</a:t>
                      </a:r>
                    </a:p>
                  </a:txBody>
                  <a:tcPr marL="95250" marR="95250" marT="38100" marB="38100" anchor="ctr">
                    <a:solidFill>
                      <a:srgbClr val="051C2C"/>
                    </a:solidFill>
                  </a:tcPr>
                </a:tc>
                <a:tc>
                  <a:txBody>
                    <a:bodyPr wrap="square"/>
                    <a:lstStyle/>
                    <a:p>
                      <a:r>
                        <a:rPr sz="900" b="1" i="0">
                          <a:solidFill>
                            <a:srgbClr val="FFFFFF"/>
                          </a:solidFill>
                          <a:latin typeface="Arial"/>
                        </a:rPr>
                        <a:t>Leading measure</a:t>
                      </a:r>
                    </a:p>
                  </a:txBody>
                  <a:tcPr marL="95250" marR="95250" marT="38100" marB="38100" anchor="ctr">
                    <a:solidFill>
                      <a:srgbClr val="051C2C"/>
                    </a:solidFill>
                  </a:tcPr>
                </a:tc>
                <a:tc>
                  <a:txBody>
                    <a:bodyPr wrap="square"/>
                    <a:lstStyle/>
                    <a:p>
                      <a:r>
                        <a:rPr sz="900" b="1" i="0">
                          <a:solidFill>
                            <a:srgbClr val="FFFFFF"/>
                          </a:solidFill>
                          <a:latin typeface="Arial"/>
                        </a:rPr>
                        <a:t>Lagging measure</a:t>
                      </a:r>
                    </a:p>
                  </a:txBody>
                  <a:tcPr marL="95250" marR="95250" marT="38100" marB="38100" anchor="ctr">
                    <a:solidFill>
                      <a:srgbClr val="051C2C"/>
                    </a:solidFill>
                  </a:tcPr>
                </a:tc>
                <a:tc>
                  <a:txBody>
                    <a:bodyPr wrap="square"/>
                    <a:lstStyle/>
                    <a:p>
                      <a:r>
                        <a:rPr sz="900" b="1" i="0">
                          <a:solidFill>
                            <a:srgbClr val="FFFFFF"/>
                          </a:solidFill>
                          <a:latin typeface="Arial"/>
                        </a:rPr>
                        <a:t>Posture</a:t>
                      </a:r>
                    </a:p>
                  </a:txBody>
                  <a:tcPr marL="95250" marR="95250" marT="38100" marB="38100" anchor="ctr">
                    <a:solidFill>
                      <a:srgbClr val="051C2C"/>
                    </a:solidFill>
                  </a:tcPr>
                </a:tc>
              </a:tr>
              <a:tr h="533400">
                <a:tc>
                  <a:txBody>
                    <a:bodyPr wrap="square"/>
                    <a:lstStyle/>
                    <a:p>
                      <a:r>
                        <a:rPr sz="900" b="0" i="0">
                          <a:solidFill>
                            <a:srgbClr val="051C2C"/>
                          </a:solidFill>
                          <a:latin typeface="Arial"/>
                        </a:rPr>
                        <a:t>Profitable growth</a:t>
                      </a:r>
                    </a:p>
                  </a:txBody>
                  <a:tcPr marL="95250" marR="95250" marT="38100" marB="38100" anchor="ctr">
                    <a:solidFill>
                      <a:srgbClr val="FFFFFF"/>
                    </a:solidFill>
                  </a:tcPr>
                </a:tc>
                <a:tc>
                  <a:txBody>
                    <a:bodyPr wrap="square"/>
                    <a:lstStyle/>
                    <a:p>
                      <a:r>
                        <a:rPr sz="900" b="0" i="0">
                          <a:solidFill>
                            <a:srgbClr val="051C2C"/>
                          </a:solidFill>
                          <a:latin typeface="Arial"/>
                        </a:rPr>
                        <a:t>Customer 360 and propensity models; Price and margin analytics; Pipeline and opportunity intelligence</a:t>
                      </a:r>
                    </a:p>
                  </a:txBody>
                  <a:tcPr marL="95250" marR="95250" marT="38100" marB="38100" anchor="ctr">
                    <a:solidFill>
                      <a:srgbClr val="FFFFFF"/>
                    </a:solidFill>
                  </a:tcPr>
                </a:tc>
                <a:tc>
                  <a:txBody>
                    <a:bodyPr wrap="square"/>
                    <a:lstStyle/>
                    <a:p>
                      <a:r>
                        <a:rPr sz="900" b="0" i="0">
                          <a:solidFill>
                            <a:srgbClr val="051C2C"/>
                          </a:solidFill>
                          <a:latin typeface="Arial"/>
                        </a:rPr>
                        <a:t>Share of opportunities with a propensity score in the CRM</a:t>
                      </a:r>
                    </a:p>
                  </a:txBody>
                  <a:tcPr marL="95250" marR="95250" marT="38100" marB="38100" anchor="ctr">
                    <a:solidFill>
                      <a:srgbClr val="FFFFFF"/>
                    </a:solidFill>
                  </a:tcPr>
                </a:tc>
                <a:tc>
                  <a:txBody>
                    <a:bodyPr wrap="square"/>
                    <a:lstStyle/>
                    <a:p>
                      <a:r>
                        <a:rPr sz="900" b="0" i="0">
                          <a:solidFill>
                            <a:srgbClr val="051C2C"/>
                          </a:solidFill>
                          <a:latin typeface="Arial"/>
                        </a:rPr>
                        <a:t>Revenue growth in target segments</a:t>
                      </a:r>
                    </a:p>
                  </a:txBody>
                  <a:tcPr marL="95250" marR="95250" marT="38100" marB="38100" anchor="ctr">
                    <a:solidFill>
                      <a:srgbClr val="FFFFFF"/>
                    </a:solidFill>
                  </a:tcPr>
                </a:tc>
                <a:tc>
                  <a:txBody>
                    <a:bodyPr wrap="square"/>
                    <a:lstStyle/>
                    <a:p>
                      <a:r>
                        <a:rPr sz="900" b="0" i="0">
                          <a:solidFill>
                            <a:srgbClr val="051C2C"/>
                          </a:solidFill>
                          <a:latin typeface="Arial"/>
                        </a:rPr>
                        <a:t>Offence</a:t>
                      </a:r>
                    </a:p>
                  </a:txBody>
                  <a:tcPr marL="95250" marR="95250" marT="38100" marB="38100" anchor="ctr">
                    <a:solidFill>
                      <a:srgbClr val="FFFFFF"/>
                    </a:solidFill>
                  </a:tcPr>
                </a:tc>
              </a:tr>
              <a:tr h="533400">
                <a:tc>
                  <a:txBody>
                    <a:bodyPr wrap="square"/>
                    <a:lstStyle/>
                    <a:p>
                      <a:r>
                        <a:rPr sz="900" b="0" i="0">
                          <a:solidFill>
                            <a:srgbClr val="051C2C"/>
                          </a:solidFill>
                          <a:latin typeface="Arial"/>
                        </a:rPr>
                        <a:t>Customer experience and loyalty</a:t>
                      </a:r>
                    </a:p>
                  </a:txBody>
                  <a:tcPr marL="95250" marR="95250" marT="38100" marB="38100" anchor="ctr">
                    <a:solidFill>
                      <a:srgbClr val="F6F7F9"/>
                    </a:solidFill>
                  </a:tcPr>
                </a:tc>
                <a:tc>
                  <a:txBody>
                    <a:bodyPr wrap="square"/>
                    <a:lstStyle/>
                    <a:p>
                      <a:r>
                        <a:rPr sz="900" b="0" i="0">
                          <a:solidFill>
                            <a:srgbClr val="051C2C"/>
                          </a:solidFill>
                          <a:latin typeface="Arial"/>
                        </a:rPr>
                        <a:t>Journey analytics; Next best action; Service and complaint insight</a:t>
                      </a:r>
                    </a:p>
                  </a:txBody>
                  <a:tcPr marL="95250" marR="95250" marT="38100" marB="38100" anchor="ctr">
                    <a:solidFill>
                      <a:srgbClr val="F6F7F9"/>
                    </a:solidFill>
                  </a:tcPr>
                </a:tc>
                <a:tc>
                  <a:txBody>
                    <a:bodyPr wrap="square"/>
                    <a:lstStyle/>
                    <a:p>
                      <a:r>
                        <a:rPr sz="900" b="0" i="0">
                          <a:solidFill>
                            <a:srgbClr val="051C2C"/>
                          </a:solidFill>
                          <a:latin typeface="Arial"/>
                        </a:rPr>
                        <a:t>Share of interactions handled with full customer context</a:t>
                      </a:r>
                    </a:p>
                  </a:txBody>
                  <a:tcPr marL="95250" marR="95250" marT="38100" marB="38100" anchor="ctr">
                    <a:solidFill>
                      <a:srgbClr val="F6F7F9"/>
                    </a:solidFill>
                  </a:tcPr>
                </a:tc>
                <a:tc>
                  <a:txBody>
                    <a:bodyPr wrap="square"/>
                    <a:lstStyle/>
                    <a:p>
                      <a:r>
                        <a:rPr sz="900" b="0" i="0">
                          <a:solidFill>
                            <a:srgbClr val="051C2C"/>
                          </a:solidFill>
                          <a:latin typeface="Arial"/>
                        </a:rPr>
                        <a:t>Retention of high-value customers</a:t>
                      </a:r>
                    </a:p>
                  </a:txBody>
                  <a:tcPr marL="95250" marR="95250" marT="38100" marB="38100" anchor="ctr">
                    <a:solidFill>
                      <a:srgbClr val="F6F7F9"/>
                    </a:solidFill>
                  </a:tcPr>
                </a:tc>
                <a:tc>
                  <a:txBody>
                    <a:bodyPr wrap="square"/>
                    <a:lstStyle/>
                    <a:p>
                      <a:r>
                        <a:rPr sz="900" b="0" i="0">
                          <a:solidFill>
                            <a:srgbClr val="051C2C"/>
                          </a:solidFill>
                          <a:latin typeface="Arial"/>
                        </a:rPr>
                        <a:t>Offence</a:t>
                      </a:r>
                    </a:p>
                  </a:txBody>
                  <a:tcPr marL="95250" marR="95250" marT="38100" marB="38100" anchor="ctr">
                    <a:solidFill>
                      <a:srgbClr val="F6F7F9"/>
                    </a:solidFill>
                  </a:tcPr>
                </a:tc>
              </a:tr>
              <a:tr h="533400">
                <a:tc>
                  <a:txBody>
                    <a:bodyPr wrap="square"/>
                    <a:lstStyle/>
                    <a:p>
                      <a:r>
                        <a:rPr sz="900" b="0" i="0">
                          <a:solidFill>
                            <a:srgbClr val="051C2C"/>
                          </a:solidFill>
                          <a:latin typeface="Arial"/>
                        </a:rPr>
                        <a:t>Operational excellence</a:t>
                      </a:r>
                    </a:p>
                  </a:txBody>
                  <a:tcPr marL="95250" marR="95250" marT="38100" marB="38100" anchor="ctr">
                    <a:solidFill>
                      <a:srgbClr val="FFFFFF"/>
                    </a:solidFill>
                  </a:tcPr>
                </a:tc>
                <a:tc>
                  <a:txBody>
                    <a:bodyPr wrap="square"/>
                    <a:lstStyle/>
                    <a:p>
                      <a:r>
                        <a:rPr sz="900" b="0" i="0">
                          <a:solidFill>
                            <a:srgbClr val="051C2C"/>
                          </a:solidFill>
                          <a:latin typeface="Arial"/>
                        </a:rPr>
                        <a:t>Demand sensing and inventory optimisation; Process mining; Predictive maintenance</a:t>
                      </a:r>
                    </a:p>
                  </a:txBody>
                  <a:tcPr marL="95250" marR="95250" marT="38100" marB="38100" anchor="ctr">
                    <a:solidFill>
                      <a:srgbClr val="FFFFFF"/>
                    </a:solidFill>
                  </a:tcPr>
                </a:tc>
                <a:tc>
                  <a:txBody>
                    <a:bodyPr wrap="square"/>
                    <a:lstStyle/>
                    <a:p>
                      <a:r>
                        <a:rPr sz="900" b="0" i="0">
                          <a:solidFill>
                            <a:srgbClr val="051C2C"/>
                          </a:solidFill>
                          <a:latin typeface="Arial"/>
                        </a:rPr>
                        <a:t>Share of plans built on integrated, daily data</a:t>
                      </a:r>
                    </a:p>
                  </a:txBody>
                  <a:tcPr marL="95250" marR="95250" marT="38100" marB="38100" anchor="ctr">
                    <a:solidFill>
                      <a:srgbClr val="FFFFFF"/>
                    </a:solidFill>
                  </a:tcPr>
                </a:tc>
                <a:tc>
                  <a:txBody>
                    <a:bodyPr wrap="square"/>
                    <a:lstStyle/>
                    <a:p>
                      <a:r>
                        <a:rPr sz="900" b="0" i="0">
                          <a:solidFill>
                            <a:srgbClr val="051C2C"/>
                          </a:solidFill>
                          <a:latin typeface="Arial"/>
                        </a:rPr>
                        <a:t>Cost to serve and on-time-in-full</a:t>
                      </a:r>
                    </a:p>
                  </a:txBody>
                  <a:tcPr marL="95250" marR="95250" marT="38100" marB="38100" anchor="ctr">
                    <a:solidFill>
                      <a:srgbClr val="FFFFFF"/>
                    </a:solidFill>
                  </a:tcPr>
                </a:tc>
                <a:tc>
                  <a:txBody>
                    <a:bodyPr wrap="square"/>
                    <a:lstStyle/>
                    <a:p>
                      <a:r>
                        <a:rPr sz="900" b="0" i="0">
                          <a:solidFill>
                            <a:srgbClr val="051C2C"/>
                          </a:solidFill>
                          <a:latin typeface="Arial"/>
                        </a:rPr>
                        <a:t>Balanced</a:t>
                      </a:r>
                    </a:p>
                  </a:txBody>
                  <a:tcPr marL="95250" marR="95250" marT="38100" marB="38100" anchor="ctr">
                    <a:solidFill>
                      <a:srgbClr val="FFFFFF"/>
                    </a:solidFill>
                  </a:tcPr>
                </a:tc>
              </a:tr>
              <a:tr h="533400">
                <a:tc>
                  <a:txBody>
                    <a:bodyPr wrap="square"/>
                    <a:lstStyle/>
                    <a:p>
                      <a:r>
                        <a:rPr sz="900" b="0" i="0">
                          <a:solidFill>
                            <a:srgbClr val="051C2C"/>
                          </a:solidFill>
                          <a:latin typeface="Arial"/>
                        </a:rPr>
                        <a:t>Risk, resilience and compliance</a:t>
                      </a:r>
                    </a:p>
                  </a:txBody>
                  <a:tcPr marL="95250" marR="95250" marT="38100" marB="38100" anchor="ctr">
                    <a:solidFill>
                      <a:srgbClr val="F6F7F9"/>
                    </a:solidFill>
                  </a:tcPr>
                </a:tc>
                <a:tc>
                  <a:txBody>
                    <a:bodyPr wrap="square"/>
                    <a:lstStyle/>
                    <a:p>
                      <a:r>
                        <a:rPr sz="900" b="0" i="0">
                          <a:solidFill>
                            <a:srgbClr val="051C2C"/>
                          </a:solidFill>
                          <a:latin typeface="Arial"/>
                        </a:rPr>
                        <a:t>Risk data aggregation and lineage; Controls automation; Supplier and counterparty risk</a:t>
                      </a:r>
                    </a:p>
                  </a:txBody>
                  <a:tcPr marL="95250" marR="95250" marT="38100" marB="38100" anchor="ctr">
                    <a:solidFill>
                      <a:srgbClr val="F6F7F9"/>
                    </a:solidFill>
                  </a:tcPr>
                </a:tc>
                <a:tc>
                  <a:txBody>
                    <a:bodyPr wrap="square"/>
                    <a:lstStyle/>
                    <a:p>
                      <a:r>
                        <a:rPr sz="900" b="0" i="0">
                          <a:solidFill>
                            <a:srgbClr val="051C2C"/>
                          </a:solidFill>
                          <a:latin typeface="Arial"/>
                        </a:rPr>
                        <a:t>Share of critical data elements with an owner and quality rules</a:t>
                      </a:r>
                    </a:p>
                  </a:txBody>
                  <a:tcPr marL="95250" marR="95250" marT="38100" marB="38100" anchor="ctr">
                    <a:solidFill>
                      <a:srgbClr val="F6F7F9"/>
                    </a:solidFill>
                  </a:tcPr>
                </a:tc>
                <a:tc>
                  <a:txBody>
                    <a:bodyPr wrap="square"/>
                    <a:lstStyle/>
                    <a:p>
                      <a:r>
                        <a:rPr sz="900" b="0" i="0">
                          <a:solidFill>
                            <a:srgbClr val="051C2C"/>
                          </a:solidFill>
                          <a:latin typeface="Arial"/>
                        </a:rPr>
                        <a:t>Audit findings and restatements</a:t>
                      </a:r>
                    </a:p>
                  </a:txBody>
                  <a:tcPr marL="95250" marR="95250" marT="38100" marB="38100" anchor="ctr">
                    <a:solidFill>
                      <a:srgbClr val="F6F7F9"/>
                    </a:solidFill>
                  </a:tcPr>
                </a:tc>
                <a:tc>
                  <a:txBody>
                    <a:bodyPr wrap="square"/>
                    <a:lstStyle/>
                    <a:p>
                      <a:r>
                        <a:rPr sz="900" b="0" i="0">
                          <a:solidFill>
                            <a:srgbClr val="051C2C"/>
                          </a:solidFill>
                          <a:latin typeface="Arial"/>
                        </a:rPr>
                        <a:t>Defence</a:t>
                      </a:r>
                    </a:p>
                  </a:txBody>
                  <a:tcPr marL="95250" marR="95250" marT="38100" marB="38100" anchor="ctr">
                    <a:solidFill>
                      <a:srgbClr val="F6F7F9"/>
                    </a:solidFill>
                  </a:tcPr>
                </a:tc>
              </a:tr>
              <a:tr h="533400">
                <a:tc>
                  <a:txBody>
                    <a:bodyPr wrap="square"/>
                    <a:lstStyle/>
                    <a:p>
                      <a:r>
                        <a:rPr sz="900" b="0" i="0">
                          <a:solidFill>
                            <a:srgbClr val="051C2C"/>
                          </a:solidFill>
                          <a:latin typeface="Arial"/>
                        </a:rPr>
                        <a:t>Innovation and new business models</a:t>
                      </a:r>
                    </a:p>
                  </a:txBody>
                  <a:tcPr marL="95250" marR="95250" marT="38100" marB="38100" anchor="ctr">
                    <a:solidFill>
                      <a:srgbClr val="FFFFFF"/>
                    </a:solidFill>
                  </a:tcPr>
                </a:tc>
                <a:tc>
                  <a:txBody>
                    <a:bodyPr wrap="square"/>
                    <a:lstStyle/>
                    <a:p>
                      <a:r>
                        <a:rPr sz="900" b="0" i="0">
                          <a:solidFill>
                            <a:srgbClr val="051C2C"/>
                          </a:solidFill>
                          <a:latin typeface="Arial"/>
                        </a:rPr>
                        <a:t>Connected-product and usage data; Data sharing and partner products; Experimentation platform</a:t>
                      </a:r>
                    </a:p>
                  </a:txBody>
                  <a:tcPr marL="95250" marR="95250" marT="38100" marB="38100" anchor="ctr">
                    <a:solidFill>
                      <a:srgbClr val="FFFFFF"/>
                    </a:solidFill>
                  </a:tcPr>
                </a:tc>
                <a:tc>
                  <a:txBody>
                    <a:bodyPr wrap="square"/>
                    <a:lstStyle/>
                    <a:p>
                      <a:r>
                        <a:rPr sz="900" b="0" i="0">
                          <a:solidFill>
                            <a:srgbClr val="051C2C"/>
                          </a:solidFill>
                          <a:latin typeface="Arial"/>
                        </a:rPr>
                        <a:t>Experiments run and read out per quarter</a:t>
                      </a:r>
                    </a:p>
                  </a:txBody>
                  <a:tcPr marL="95250" marR="95250" marT="38100" marB="38100" anchor="ctr">
                    <a:solidFill>
                      <a:srgbClr val="FFFFFF"/>
                    </a:solidFill>
                  </a:tcPr>
                </a:tc>
                <a:tc>
                  <a:txBody>
                    <a:bodyPr wrap="square"/>
                    <a:lstStyle/>
                    <a:p>
                      <a:r>
                        <a:rPr sz="900" b="0" i="0">
                          <a:solidFill>
                            <a:srgbClr val="051C2C"/>
                          </a:solidFill>
                          <a:latin typeface="Arial"/>
                        </a:rPr>
                        <a:t>Revenue from new services</a:t>
                      </a:r>
                    </a:p>
                  </a:txBody>
                  <a:tcPr marL="95250" marR="95250" marT="38100" marB="38100" anchor="ctr">
                    <a:solidFill>
                      <a:srgbClr val="FFFFFF"/>
                    </a:solidFill>
                  </a:tcPr>
                </a:tc>
                <a:tc>
                  <a:txBody>
                    <a:bodyPr wrap="square"/>
                    <a:lstStyle/>
                    <a:p>
                      <a:r>
                        <a:rPr sz="900" b="0" i="0">
                          <a:solidFill>
                            <a:srgbClr val="051C2C"/>
                          </a:solidFill>
                          <a:latin typeface="Arial"/>
                        </a:rPr>
                        <a:t>Offence</a:t>
                      </a:r>
                    </a:p>
                  </a:txBody>
                  <a:tcPr marL="95250" marR="95250" marT="38100" marB="38100" anchor="ctr">
                    <a:solidFill>
                      <a:srgbClr val="FFFFFF"/>
                    </a:solidFill>
                  </a:tcPr>
                </a:tc>
              </a:tr>
              <a:tr h="533400">
                <a:tc>
                  <a:txBody>
                    <a:bodyPr wrap="square"/>
                    <a:lstStyle/>
                    <a:p>
                      <a:r>
                        <a:rPr sz="900" b="0" i="0">
                          <a:solidFill>
                            <a:srgbClr val="051C2C"/>
                          </a:solidFill>
                          <a:latin typeface="Arial"/>
                        </a:rPr>
                        <a:t>Sustainability</a:t>
                      </a:r>
                    </a:p>
                  </a:txBody>
                  <a:tcPr marL="95250" marR="95250" marT="38100" marB="38100" anchor="ctr">
                    <a:solidFill>
                      <a:srgbClr val="F6F7F9"/>
                    </a:solidFill>
                  </a:tcPr>
                </a:tc>
                <a:tc>
                  <a:txBody>
                    <a:bodyPr wrap="square"/>
                    <a:lstStyle/>
                    <a:p>
                      <a:r>
                        <a:rPr sz="900" b="0" i="0">
                          <a:solidFill>
                            <a:srgbClr val="051C2C"/>
                          </a:solidFill>
                          <a:latin typeface="Arial"/>
                        </a:rPr>
                        <a:t>Emissions accounting; Supply chain traceability; Disclosure data controls</a:t>
                      </a:r>
                    </a:p>
                  </a:txBody>
                  <a:tcPr marL="95250" marR="95250" marT="38100" marB="38100" anchor="ctr">
                    <a:solidFill>
                      <a:srgbClr val="F6F7F9"/>
                    </a:solidFill>
                  </a:tcPr>
                </a:tc>
                <a:tc>
                  <a:txBody>
                    <a:bodyPr wrap="square"/>
                    <a:lstStyle/>
                    <a:p>
                      <a:r>
                        <a:rPr sz="900" b="0" i="0">
                          <a:solidFill>
                            <a:srgbClr val="051C2C"/>
                          </a:solidFill>
                          <a:latin typeface="Arial"/>
                        </a:rPr>
                        <a:t>Share of priority suppliers reporting primary data</a:t>
                      </a:r>
                    </a:p>
                  </a:txBody>
                  <a:tcPr marL="95250" marR="95250" marT="38100" marB="38100" anchor="ctr">
                    <a:solidFill>
                      <a:srgbClr val="F6F7F9"/>
                    </a:solidFill>
                  </a:tcPr>
                </a:tc>
                <a:tc>
                  <a:txBody>
                    <a:bodyPr wrap="square"/>
                    <a:lstStyle/>
                    <a:p>
                      <a:r>
                        <a:rPr sz="900" b="0" i="0">
                          <a:solidFill>
                            <a:srgbClr val="051C2C"/>
                          </a:solidFill>
                          <a:latin typeface="Arial"/>
                        </a:rPr>
                        <a:t>Emissions intensity and assured disclosures</a:t>
                      </a:r>
                    </a:p>
                  </a:txBody>
                  <a:tcPr marL="95250" marR="95250" marT="38100" marB="38100" anchor="ctr">
                    <a:solidFill>
                      <a:srgbClr val="F6F7F9"/>
                    </a:solidFill>
                  </a:tcPr>
                </a:tc>
                <a:tc>
                  <a:txBody>
                    <a:bodyPr wrap="square"/>
                    <a:lstStyle/>
                    <a:p>
                      <a:r>
                        <a:rPr sz="900" b="0" i="0">
                          <a:solidFill>
                            <a:srgbClr val="051C2C"/>
                          </a:solidFill>
                          <a:latin typeface="Arial"/>
                        </a:rPr>
                        <a:t>Defence</a:t>
                      </a:r>
                    </a:p>
                  </a:txBody>
                  <a:tcPr marL="95250" marR="95250" marT="38100" marB="38100" anchor="ctr">
                    <a:solidFill>
                      <a:srgbClr val="F6F7F9"/>
                    </a:solidFill>
                  </a:tcPr>
                </a:tc>
              </a:tr>
              <a:tr h="533400">
                <a:tc>
                  <a:txBody>
                    <a:bodyPr wrap="square"/>
                    <a:lstStyle/>
                    <a:p>
                      <a:r>
                        <a:rPr sz="900" b="0" i="0">
                          <a:solidFill>
                            <a:srgbClr val="051C2C"/>
                          </a:solidFill>
                          <a:latin typeface="Arial"/>
                        </a:rPr>
                        <a:t>People and productivity</a:t>
                      </a:r>
                    </a:p>
                  </a:txBody>
                  <a:tcPr marL="95250" marR="95250" marT="38100" marB="38100" anchor="ctr">
                    <a:solidFill>
                      <a:srgbClr val="FFFFFF"/>
                    </a:solidFill>
                  </a:tcPr>
                </a:tc>
                <a:tc>
                  <a:txBody>
                    <a:bodyPr wrap="square"/>
                    <a:lstStyle/>
                    <a:p>
                      <a:r>
                        <a:rPr sz="900" b="0" i="0">
                          <a:solidFill>
                            <a:srgbClr val="051C2C"/>
                          </a:solidFill>
                          <a:latin typeface="Arial"/>
                        </a:rPr>
                        <a:t>Self-service analytics; AI assistants on governed data; Workforce analytics</a:t>
                      </a:r>
                    </a:p>
                  </a:txBody>
                  <a:tcPr marL="95250" marR="95250" marT="38100" marB="38100" anchor="ctr">
                    <a:solidFill>
                      <a:srgbClr val="FFFFFF"/>
                    </a:solidFill>
                  </a:tcPr>
                </a:tc>
                <a:tc>
                  <a:txBody>
                    <a:bodyPr wrap="square"/>
                    <a:lstStyle/>
                    <a:p>
                      <a:r>
                        <a:rPr sz="900" b="0" i="0">
                          <a:solidFill>
                            <a:srgbClr val="051C2C"/>
                          </a:solidFill>
                          <a:latin typeface="Arial"/>
                        </a:rPr>
                        <a:t>Monthly active users of governed data</a:t>
                      </a:r>
                    </a:p>
                  </a:txBody>
                  <a:tcPr marL="95250" marR="95250" marT="38100" marB="38100" anchor="ctr">
                    <a:solidFill>
                      <a:srgbClr val="FFFFFF"/>
                    </a:solidFill>
                  </a:tcPr>
                </a:tc>
                <a:tc>
                  <a:txBody>
                    <a:bodyPr wrap="square"/>
                    <a:lstStyle/>
                    <a:p>
                      <a:r>
                        <a:rPr sz="900" b="0" i="0">
                          <a:solidFill>
                            <a:srgbClr val="051C2C"/>
                          </a:solidFill>
                          <a:latin typeface="Arial"/>
                        </a:rPr>
                        <a:t>Hours released and output per employee</a:t>
                      </a:r>
                    </a:p>
                  </a:txBody>
                  <a:tcPr marL="95250" marR="95250" marT="38100" marB="38100" anchor="ctr">
                    <a:solidFill>
                      <a:srgbClr val="FFFFFF"/>
                    </a:solidFill>
                  </a:tcPr>
                </a:tc>
                <a:tc>
                  <a:txBody>
                    <a:bodyPr wrap="square"/>
                    <a:lstStyle/>
                    <a:p>
                      <a:r>
                        <a:rPr sz="900" b="0" i="0">
                          <a:solidFill>
                            <a:srgbClr val="051C2C"/>
                          </a:solidFill>
                          <a:latin typeface="Arial"/>
                        </a:rPr>
                        <a:t>Offence</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Start from the themes your executives already own; the data plays and products follow from them.</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A balanced scorecard for data</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Objectives, cause and effect, measures, targets, initiatives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Four perspectives, one strategy</a:t>
            </a:r>
          </a:p>
        </p:txBody>
      </p:sp>
      <p:sp>
        <p:nvSpPr>
          <p:cNvPr id="3" name="Rectangle 2"/>
          <p:cNvSpPr/>
          <p:nvPr/>
        </p:nvSpPr>
        <p:spPr>
          <a:xfrm>
            <a:off x="609600" y="1257300"/>
            <a:ext cx="54102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54102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47800"/>
            <a:ext cx="5067300" cy="285750"/>
          </a:xfrm>
          <a:prstGeom prst="rect">
            <a:avLst/>
          </a:prstGeom>
          <a:noFill/>
        </p:spPr>
        <p:txBody>
          <a:bodyPr wrap="square" lIns="0" rIns="0" tIns="0" bIns="0" anchor="t">
            <a:spAutoFit/>
          </a:bodyPr>
          <a:lstStyle/>
          <a:p>
            <a:pPr algn="l"/>
            <a:r>
              <a:rPr sz="1575" b="1" i="0">
                <a:solidFill>
                  <a:srgbClr val="051C2C"/>
                </a:solidFill>
                <a:latin typeface="Arial"/>
              </a:rPr>
              <a:t>Financial</a:t>
            </a:r>
          </a:p>
        </p:txBody>
      </p:sp>
      <p:sp>
        <p:nvSpPr>
          <p:cNvPr id="6" name="TextBox 5"/>
          <p:cNvSpPr txBox="1"/>
          <p:nvPr/>
        </p:nvSpPr>
        <p:spPr>
          <a:xfrm>
            <a:off x="781050" y="1790700"/>
            <a:ext cx="5067300" cy="1466850"/>
          </a:xfrm>
          <a:prstGeom prst="rect">
            <a:avLst/>
          </a:prstGeom>
          <a:noFill/>
        </p:spPr>
        <p:txBody>
          <a:bodyPr wrap="square" lIns="0" rIns="0" tIns="0" bIns="0" anchor="t">
            <a:spAutoFit/>
          </a:bodyPr>
          <a:lstStyle/>
          <a:p>
            <a:pPr algn="l"/>
            <a:r>
              <a:rPr sz="1080" b="0" i="0">
                <a:solidFill>
                  <a:srgbClr val="5B6772"/>
                </a:solidFill>
                <a:latin typeface="Arial"/>
              </a:rPr>
              <a:t>To succeed financially, how should we appear to our owners? Data shows up here as value: revenue enabled, cost removed, risk avoided, capital released. Never as a data objective.</a:t>
            </a:r>
          </a:p>
        </p:txBody>
      </p:sp>
      <p:sp>
        <p:nvSpPr>
          <p:cNvPr id="7" name="Rectangle 6"/>
          <p:cNvSpPr/>
          <p:nvPr/>
        </p:nvSpPr>
        <p:spPr>
          <a:xfrm>
            <a:off x="6172200" y="1257300"/>
            <a:ext cx="54102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172200" y="1257300"/>
            <a:ext cx="54102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343650" y="1447800"/>
            <a:ext cx="5067300" cy="285750"/>
          </a:xfrm>
          <a:prstGeom prst="rect">
            <a:avLst/>
          </a:prstGeom>
          <a:noFill/>
        </p:spPr>
        <p:txBody>
          <a:bodyPr wrap="square" lIns="0" rIns="0" tIns="0" bIns="0" anchor="t">
            <a:spAutoFit/>
          </a:bodyPr>
          <a:lstStyle/>
          <a:p>
            <a:pPr algn="l"/>
            <a:r>
              <a:rPr sz="1575" b="1" i="0">
                <a:solidFill>
                  <a:srgbClr val="051C2C"/>
                </a:solidFill>
                <a:latin typeface="Arial"/>
              </a:rPr>
              <a:t>Customer</a:t>
            </a:r>
          </a:p>
        </p:txBody>
      </p:sp>
      <p:sp>
        <p:nvSpPr>
          <p:cNvPr id="10" name="TextBox 9"/>
          <p:cNvSpPr txBox="1"/>
          <p:nvPr/>
        </p:nvSpPr>
        <p:spPr>
          <a:xfrm>
            <a:off x="6343650" y="1790700"/>
            <a:ext cx="5067300" cy="1466850"/>
          </a:xfrm>
          <a:prstGeom prst="rect">
            <a:avLst/>
          </a:prstGeom>
          <a:noFill/>
        </p:spPr>
        <p:txBody>
          <a:bodyPr wrap="square" lIns="0" rIns="0" tIns="0" bIns="0" anchor="t">
            <a:spAutoFit/>
          </a:bodyPr>
          <a:lstStyle/>
          <a:p>
            <a:pPr algn="l"/>
            <a:r>
              <a:rPr sz="1072" b="0" i="0">
                <a:solidFill>
                  <a:srgbClr val="5B6772"/>
                </a:solidFill>
                <a:latin typeface="Arial"/>
              </a:rPr>
              <a:t>To achieve our vision, how should we appear to our customers? The customer value proposition (price, quality, availability, service, relationship) sets which customer data matters.</a:t>
            </a:r>
          </a:p>
        </p:txBody>
      </p:sp>
      <p:sp>
        <p:nvSpPr>
          <p:cNvPr id="11" name="Rectangle 10"/>
          <p:cNvSpPr/>
          <p:nvPr/>
        </p:nvSpPr>
        <p:spPr>
          <a:xfrm>
            <a:off x="609600" y="3543300"/>
            <a:ext cx="54102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09600" y="3543300"/>
            <a:ext cx="54102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1050" y="3733800"/>
            <a:ext cx="5067300" cy="285750"/>
          </a:xfrm>
          <a:prstGeom prst="rect">
            <a:avLst/>
          </a:prstGeom>
          <a:noFill/>
        </p:spPr>
        <p:txBody>
          <a:bodyPr wrap="square" lIns="0" rIns="0" tIns="0" bIns="0" anchor="t">
            <a:spAutoFit/>
          </a:bodyPr>
          <a:lstStyle/>
          <a:p>
            <a:pPr algn="l"/>
            <a:r>
              <a:rPr sz="1575" b="1" i="0">
                <a:solidFill>
                  <a:srgbClr val="051C2C"/>
                </a:solidFill>
                <a:latin typeface="Arial"/>
              </a:rPr>
              <a:t>Internal process</a:t>
            </a:r>
          </a:p>
        </p:txBody>
      </p:sp>
      <p:sp>
        <p:nvSpPr>
          <p:cNvPr id="14" name="TextBox 13"/>
          <p:cNvSpPr txBox="1"/>
          <p:nvPr/>
        </p:nvSpPr>
        <p:spPr>
          <a:xfrm>
            <a:off x="781050" y="4076700"/>
            <a:ext cx="5067300" cy="1466850"/>
          </a:xfrm>
          <a:prstGeom prst="rect">
            <a:avLst/>
          </a:prstGeom>
          <a:noFill/>
        </p:spPr>
        <p:txBody>
          <a:bodyPr wrap="square" lIns="0" rIns="0" tIns="0" bIns="0" anchor="t">
            <a:spAutoFit/>
          </a:bodyPr>
          <a:lstStyle/>
          <a:p>
            <a:pPr algn="l"/>
            <a:r>
              <a:rPr sz="1102" b="0" i="0">
                <a:solidFill>
                  <a:srgbClr val="5B6772"/>
                </a:solidFill>
                <a:latin typeface="Arial"/>
              </a:rPr>
              <a:t>To satisfy customers, which processes must we excel at? Operations, customer management, innovation, and regulatory and social processes: most data use cases live here.</a:t>
            </a:r>
          </a:p>
        </p:txBody>
      </p:sp>
      <p:sp>
        <p:nvSpPr>
          <p:cNvPr id="15" name="Rectangle 14"/>
          <p:cNvSpPr/>
          <p:nvPr/>
        </p:nvSpPr>
        <p:spPr>
          <a:xfrm>
            <a:off x="6172200" y="3543300"/>
            <a:ext cx="54102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72200" y="3543300"/>
            <a:ext cx="54102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43650" y="3733800"/>
            <a:ext cx="5067300" cy="285750"/>
          </a:xfrm>
          <a:prstGeom prst="rect">
            <a:avLst/>
          </a:prstGeom>
          <a:noFill/>
        </p:spPr>
        <p:txBody>
          <a:bodyPr wrap="square" lIns="0" rIns="0" tIns="0" bIns="0" anchor="t">
            <a:spAutoFit/>
          </a:bodyPr>
          <a:lstStyle/>
          <a:p>
            <a:pPr algn="l"/>
            <a:r>
              <a:rPr sz="1575" b="1" i="0">
                <a:solidFill>
                  <a:srgbClr val="051C2C"/>
                </a:solidFill>
                <a:latin typeface="Arial"/>
              </a:rPr>
              <a:t>Learning and growth</a:t>
            </a:r>
          </a:p>
        </p:txBody>
      </p:sp>
      <p:sp>
        <p:nvSpPr>
          <p:cNvPr id="18" name="TextBox 17"/>
          <p:cNvSpPr txBox="1"/>
          <p:nvPr/>
        </p:nvSpPr>
        <p:spPr>
          <a:xfrm>
            <a:off x="6343650" y="4076700"/>
            <a:ext cx="5067300" cy="1466850"/>
          </a:xfrm>
          <a:prstGeom prst="rect">
            <a:avLst/>
          </a:prstGeom>
          <a:noFill/>
        </p:spPr>
        <p:txBody>
          <a:bodyPr wrap="square" lIns="0" rIns="0" tIns="0" bIns="0" anchor="t">
            <a:spAutoFit/>
          </a:bodyPr>
          <a:lstStyle/>
          <a:p>
            <a:pPr algn="l"/>
            <a:r>
              <a:rPr sz="1019" b="0" i="0">
                <a:solidFill>
                  <a:srgbClr val="5B6772"/>
                </a:solidFill>
                <a:latin typeface="Arial"/>
              </a:rPr>
              <a:t>To excel at those processes, what people, information and culture do we need? Information capital sits here with human and organisation capital. This is where the data strategy plugs into the business strategy.</a:t>
            </a:r>
          </a:p>
        </p:txBody>
      </p:sp>
      <p:sp>
        <p:nvSpPr>
          <p:cNvPr id="19" name="Rectangle 1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1" name="TextBox 2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Data belongs in learning and growth as information capital; its value shows up in the three perspectives above.</a:t>
            </a:r>
          </a:p>
        </p:txBody>
      </p:sp>
      <p:sp>
        <p:nvSpPr>
          <p:cNvPr id="22" name="TextBox 2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23" name="TextBox 2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24" name="Rectangle 2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Six rules for a strategy map that works</a:t>
            </a:r>
          </a:p>
        </p:txBody>
      </p:sp>
      <p:sp>
        <p:nvSpPr>
          <p:cNvPr id="3" name="Rectangle 2"/>
          <p:cNvSpPr/>
          <p:nvPr/>
        </p:nvSpPr>
        <p:spPr>
          <a:xfrm>
            <a:off x="6096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47800"/>
            <a:ext cx="3213100" cy="285750"/>
          </a:xfrm>
          <a:prstGeom prst="rect">
            <a:avLst/>
          </a:prstGeom>
          <a:noFill/>
        </p:spPr>
        <p:txBody>
          <a:bodyPr wrap="square" lIns="0" rIns="0" tIns="0" bIns="0" anchor="t">
            <a:spAutoFit/>
          </a:bodyPr>
          <a:lstStyle/>
          <a:p>
            <a:pPr algn="l"/>
            <a:r>
              <a:rPr sz="1522" b="1" i="0">
                <a:solidFill>
                  <a:srgbClr val="051C2C"/>
                </a:solidFill>
                <a:latin typeface="Arial"/>
              </a:rPr>
              <a:t>Write objectives as verb and noun</a:t>
            </a:r>
          </a:p>
        </p:txBody>
      </p:sp>
      <p:sp>
        <p:nvSpPr>
          <p:cNvPr id="6" name="TextBox 5"/>
          <p:cNvSpPr txBox="1"/>
          <p:nvPr/>
        </p:nvSpPr>
        <p:spPr>
          <a:xfrm>
            <a:off x="781050" y="1790700"/>
            <a:ext cx="3213100" cy="1466850"/>
          </a:xfrm>
          <a:prstGeom prst="rect">
            <a:avLst/>
          </a:prstGeom>
          <a:noFill/>
        </p:spPr>
        <p:txBody>
          <a:bodyPr wrap="square" lIns="0" rIns="0" tIns="0" bIns="0" anchor="t">
            <a:spAutoFit/>
          </a:bodyPr>
          <a:lstStyle/>
          <a:p>
            <a:pPr algn="l"/>
            <a:r>
              <a:rPr sz="1275" b="0" i="0">
                <a:solidFill>
                  <a:srgbClr val="5B6772"/>
                </a:solidFill>
                <a:latin typeface="Arial"/>
              </a:rPr>
              <a:t>"Reduce unplanned downtime", not "Downtime". An objective is something you do.</a:t>
            </a:r>
          </a:p>
        </p:txBody>
      </p:sp>
      <p:sp>
        <p:nvSpPr>
          <p:cNvPr id="7" name="Rectangle 6"/>
          <p:cNvSpPr/>
          <p:nvPr/>
        </p:nvSpPr>
        <p:spPr>
          <a:xfrm>
            <a:off x="43180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3180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489450" y="1447800"/>
            <a:ext cx="3213100" cy="285750"/>
          </a:xfrm>
          <a:prstGeom prst="rect">
            <a:avLst/>
          </a:prstGeom>
          <a:noFill/>
        </p:spPr>
        <p:txBody>
          <a:bodyPr wrap="square" lIns="0" rIns="0" tIns="0" bIns="0" anchor="t">
            <a:spAutoFit/>
          </a:bodyPr>
          <a:lstStyle/>
          <a:p>
            <a:pPr algn="l"/>
            <a:r>
              <a:rPr sz="1575" b="1" i="0">
                <a:solidFill>
                  <a:srgbClr val="051C2C"/>
                </a:solidFill>
                <a:latin typeface="Arial"/>
              </a:rPr>
              <a:t>Keep it to one page</a:t>
            </a:r>
          </a:p>
        </p:txBody>
      </p:sp>
      <p:sp>
        <p:nvSpPr>
          <p:cNvPr id="10" name="TextBox 9"/>
          <p:cNvSpPr txBox="1"/>
          <p:nvPr/>
        </p:nvSpPr>
        <p:spPr>
          <a:xfrm>
            <a:off x="4489450" y="1790700"/>
            <a:ext cx="3213100" cy="1466850"/>
          </a:xfrm>
          <a:prstGeom prst="rect">
            <a:avLst/>
          </a:prstGeom>
          <a:noFill/>
        </p:spPr>
        <p:txBody>
          <a:bodyPr wrap="square" lIns="0" rIns="0" tIns="0" bIns="0" anchor="t">
            <a:spAutoFit/>
          </a:bodyPr>
          <a:lstStyle/>
          <a:p>
            <a:pPr algn="l"/>
            <a:r>
              <a:rPr sz="1275" b="0" i="0">
                <a:solidFill>
                  <a:srgbClr val="5B6772"/>
                </a:solidFill>
                <a:latin typeface="Arial"/>
              </a:rPr>
              <a:t>Fifteen to twenty-five objectives. More than that and nobody can hold the strategy in their head.</a:t>
            </a:r>
          </a:p>
        </p:txBody>
      </p:sp>
      <p:sp>
        <p:nvSpPr>
          <p:cNvPr id="11" name="Rectangle 10"/>
          <p:cNvSpPr/>
          <p:nvPr/>
        </p:nvSpPr>
        <p:spPr>
          <a:xfrm>
            <a:off x="80264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264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97850" y="1447800"/>
            <a:ext cx="3213100" cy="285750"/>
          </a:xfrm>
          <a:prstGeom prst="rect">
            <a:avLst/>
          </a:prstGeom>
          <a:noFill/>
        </p:spPr>
        <p:txBody>
          <a:bodyPr wrap="square" lIns="0" rIns="0" tIns="0" bIns="0" anchor="t">
            <a:spAutoFit/>
          </a:bodyPr>
          <a:lstStyle/>
          <a:p>
            <a:pPr algn="l"/>
            <a:r>
              <a:rPr sz="1575" b="1" i="0">
                <a:solidFill>
                  <a:srgbClr val="051C2C"/>
                </a:solidFill>
                <a:latin typeface="Arial"/>
              </a:rPr>
              <a:t>Link by cause and effect</a:t>
            </a:r>
          </a:p>
        </p:txBody>
      </p:sp>
      <p:sp>
        <p:nvSpPr>
          <p:cNvPr id="14" name="TextBox 13"/>
          <p:cNvSpPr txBox="1"/>
          <p:nvPr/>
        </p:nvSpPr>
        <p:spPr>
          <a:xfrm>
            <a:off x="8197850" y="1790700"/>
            <a:ext cx="3213100" cy="1466850"/>
          </a:xfrm>
          <a:prstGeom prst="rect">
            <a:avLst/>
          </a:prstGeom>
          <a:noFill/>
        </p:spPr>
        <p:txBody>
          <a:bodyPr wrap="square" lIns="0" rIns="0" tIns="0" bIns="0" anchor="t">
            <a:spAutoFit/>
          </a:bodyPr>
          <a:lstStyle/>
          <a:p>
            <a:pPr algn="l"/>
            <a:r>
              <a:rPr sz="1275" b="0" i="0">
                <a:solidFill>
                  <a:srgbClr val="5B6772"/>
                </a:solidFill>
                <a:latin typeface="Arial"/>
              </a:rPr>
              <a:t>Each link is a hypothesis: if we improve this, that will move. Reviews test the hypotheses.</a:t>
            </a:r>
          </a:p>
        </p:txBody>
      </p:sp>
      <p:sp>
        <p:nvSpPr>
          <p:cNvPr id="15" name="Rectangle 14"/>
          <p:cNvSpPr/>
          <p:nvPr/>
        </p:nvSpPr>
        <p:spPr>
          <a:xfrm>
            <a:off x="6096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096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1050" y="3733800"/>
            <a:ext cx="3213100" cy="285750"/>
          </a:xfrm>
          <a:prstGeom prst="rect">
            <a:avLst/>
          </a:prstGeom>
          <a:noFill/>
        </p:spPr>
        <p:txBody>
          <a:bodyPr wrap="square" lIns="0" rIns="0" tIns="0" bIns="0" anchor="t">
            <a:spAutoFit/>
          </a:bodyPr>
          <a:lstStyle/>
          <a:p>
            <a:pPr algn="l"/>
            <a:r>
              <a:rPr sz="1522" b="1" i="0">
                <a:solidFill>
                  <a:srgbClr val="051C2C"/>
                </a:solidFill>
                <a:latin typeface="Arial"/>
              </a:rPr>
              <a:t>Pair leading and lagging measures</a:t>
            </a:r>
          </a:p>
        </p:txBody>
      </p:sp>
      <p:sp>
        <p:nvSpPr>
          <p:cNvPr id="18" name="TextBox 17"/>
          <p:cNvSpPr txBox="1"/>
          <p:nvPr/>
        </p:nvSpPr>
        <p:spPr>
          <a:xfrm>
            <a:off x="781050" y="4076700"/>
            <a:ext cx="3213100" cy="1466850"/>
          </a:xfrm>
          <a:prstGeom prst="rect">
            <a:avLst/>
          </a:prstGeom>
          <a:noFill/>
        </p:spPr>
        <p:txBody>
          <a:bodyPr wrap="square" lIns="0" rIns="0" tIns="0" bIns="0" anchor="t">
            <a:spAutoFit/>
          </a:bodyPr>
          <a:lstStyle/>
          <a:p>
            <a:pPr algn="l"/>
            <a:r>
              <a:rPr sz="1275" b="0" i="0">
                <a:solidFill>
                  <a:srgbClr val="5B6772"/>
                </a:solidFill>
                <a:latin typeface="Arial"/>
              </a:rPr>
              <a:t>Lagging measures prove results; leading measures tell you early whether you will get them.</a:t>
            </a:r>
          </a:p>
        </p:txBody>
      </p:sp>
      <p:sp>
        <p:nvSpPr>
          <p:cNvPr id="19" name="Rectangle 18"/>
          <p:cNvSpPr/>
          <p:nvPr/>
        </p:nvSpPr>
        <p:spPr>
          <a:xfrm>
            <a:off x="43180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3180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89450" y="3733800"/>
            <a:ext cx="3213100" cy="285750"/>
          </a:xfrm>
          <a:prstGeom prst="rect">
            <a:avLst/>
          </a:prstGeom>
          <a:noFill/>
        </p:spPr>
        <p:txBody>
          <a:bodyPr wrap="square" lIns="0" rIns="0" tIns="0" bIns="0" anchor="t">
            <a:spAutoFit/>
          </a:bodyPr>
          <a:lstStyle/>
          <a:p>
            <a:pPr algn="l"/>
            <a:r>
              <a:rPr sz="1575" b="1" i="0">
                <a:solidFill>
                  <a:srgbClr val="051C2C"/>
                </a:solidFill>
                <a:latin typeface="Arial"/>
              </a:rPr>
              <a:t>Fund initiatives by objective</a:t>
            </a:r>
          </a:p>
        </p:txBody>
      </p:sp>
      <p:sp>
        <p:nvSpPr>
          <p:cNvPr id="22" name="TextBox 21"/>
          <p:cNvSpPr txBox="1"/>
          <p:nvPr/>
        </p:nvSpPr>
        <p:spPr>
          <a:xfrm>
            <a:off x="4489450" y="4076700"/>
            <a:ext cx="3213100" cy="1466850"/>
          </a:xfrm>
          <a:prstGeom prst="rect">
            <a:avLst/>
          </a:prstGeom>
          <a:noFill/>
        </p:spPr>
        <p:txBody>
          <a:bodyPr wrap="square" lIns="0" rIns="0" tIns="0" bIns="0" anchor="t">
            <a:spAutoFit/>
          </a:bodyPr>
          <a:lstStyle/>
          <a:p>
            <a:pPr algn="l"/>
            <a:r>
              <a:rPr sz="1275" b="0" i="0">
                <a:solidFill>
                  <a:srgbClr val="5B6772"/>
                </a:solidFill>
                <a:latin typeface="Arial"/>
              </a:rPr>
              <a:t>Initiatives are funded because they move an objective, not because a department asked.</a:t>
            </a:r>
          </a:p>
        </p:txBody>
      </p:sp>
      <p:sp>
        <p:nvSpPr>
          <p:cNvPr id="23" name="Rectangle 22"/>
          <p:cNvSpPr/>
          <p:nvPr/>
        </p:nvSpPr>
        <p:spPr>
          <a:xfrm>
            <a:off x="80264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0264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7850" y="3733800"/>
            <a:ext cx="3213100" cy="285750"/>
          </a:xfrm>
          <a:prstGeom prst="rect">
            <a:avLst/>
          </a:prstGeom>
          <a:noFill/>
        </p:spPr>
        <p:txBody>
          <a:bodyPr wrap="square" lIns="0" rIns="0" tIns="0" bIns="0" anchor="t">
            <a:spAutoFit/>
          </a:bodyPr>
          <a:lstStyle/>
          <a:p>
            <a:pPr algn="l"/>
            <a:r>
              <a:rPr sz="1522" b="1" i="0">
                <a:solidFill>
                  <a:srgbClr val="051C2C"/>
                </a:solidFill>
                <a:latin typeface="Arial"/>
              </a:rPr>
              <a:t>Name an owner for every objective</a:t>
            </a:r>
          </a:p>
        </p:txBody>
      </p:sp>
      <p:sp>
        <p:nvSpPr>
          <p:cNvPr id="26" name="TextBox 25"/>
          <p:cNvSpPr txBox="1"/>
          <p:nvPr/>
        </p:nvSpPr>
        <p:spPr>
          <a:xfrm>
            <a:off x="8197850" y="4076700"/>
            <a:ext cx="3213100" cy="1466850"/>
          </a:xfrm>
          <a:prstGeom prst="rect">
            <a:avLst/>
          </a:prstGeom>
          <a:noFill/>
        </p:spPr>
        <p:txBody>
          <a:bodyPr wrap="square" lIns="0" rIns="0" tIns="0" bIns="0" anchor="t">
            <a:spAutoFit/>
          </a:bodyPr>
          <a:lstStyle/>
          <a:p>
            <a:pPr algn="l"/>
            <a:r>
              <a:rPr sz="1275" b="0" i="0">
                <a:solidFill>
                  <a:srgbClr val="5B6772"/>
                </a:solidFill>
                <a:latin typeface="Arial"/>
              </a:rPr>
              <a:t>A person, not a committee, accountable for the measure and the initiatives behind it.</a:t>
            </a:r>
          </a:p>
        </p:txBody>
      </p:sp>
      <p:sp>
        <p:nvSpPr>
          <p:cNvPr id="27" name="Rectangle 26"/>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9" name="TextBox 28"/>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A map that breaks these rules is a list. Fix the map before writing a single data objective.</a:t>
            </a:r>
          </a:p>
        </p:txBody>
      </p:sp>
      <p:sp>
        <p:nvSpPr>
          <p:cNvPr id="30" name="TextBox 2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31" name="TextBox 3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32" name="Rectangle 3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 AN INDUSTRIAL COMPONENTS MANUFACTURER</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Strategy map: cause and effect on one page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Illustrative. Arrows run from cause to effect; learning and growth enables process, process serves customers, customers drive the financials.</a:t>
            </a:r>
          </a:p>
        </p:txBody>
      </p:sp>
      <p:sp>
        <p:nvSpPr>
          <p:cNvPr id="5" name="Rectangle 4"/>
          <p:cNvSpPr/>
          <p:nvPr/>
        </p:nvSpPr>
        <p:spPr>
          <a:xfrm>
            <a:off x="609600" y="198120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2950" y="1981200"/>
            <a:ext cx="1428750" cy="866775"/>
          </a:xfrm>
          <a:prstGeom prst="rect">
            <a:avLst/>
          </a:prstGeom>
          <a:noFill/>
        </p:spPr>
        <p:txBody>
          <a:bodyPr wrap="square" lIns="0" rIns="0" tIns="0" bIns="0" anchor="ctr">
            <a:spAutoFit/>
          </a:bodyPr>
          <a:lstStyle/>
          <a:p>
            <a:pPr algn="l"/>
            <a:r>
              <a:rPr sz="1125" b="1" i="0">
                <a:solidFill>
                  <a:srgbClr val="2251FF"/>
                </a:solidFill>
                <a:latin typeface="Arial"/>
              </a:rPr>
              <a:t>Financial</a:t>
            </a:r>
          </a:p>
        </p:txBody>
      </p:sp>
      <p:sp>
        <p:nvSpPr>
          <p:cNvPr id="7" name="Rectangle 6"/>
          <p:cNvSpPr/>
          <p:nvPr/>
        </p:nvSpPr>
        <p:spPr>
          <a:xfrm>
            <a:off x="609600" y="292417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2950" y="2924175"/>
            <a:ext cx="1428750" cy="866775"/>
          </a:xfrm>
          <a:prstGeom prst="rect">
            <a:avLst/>
          </a:prstGeom>
          <a:noFill/>
        </p:spPr>
        <p:txBody>
          <a:bodyPr wrap="square" lIns="0" rIns="0" tIns="0" bIns="0" anchor="ctr">
            <a:spAutoFit/>
          </a:bodyPr>
          <a:lstStyle/>
          <a:p>
            <a:pPr algn="l"/>
            <a:r>
              <a:rPr sz="1125" b="1" i="0">
                <a:solidFill>
                  <a:srgbClr val="2251FF"/>
                </a:solidFill>
                <a:latin typeface="Arial"/>
              </a:rPr>
              <a:t>Customer</a:t>
            </a:r>
          </a:p>
        </p:txBody>
      </p:sp>
      <p:sp>
        <p:nvSpPr>
          <p:cNvPr id="9" name="Rectangle 8"/>
          <p:cNvSpPr/>
          <p:nvPr/>
        </p:nvSpPr>
        <p:spPr>
          <a:xfrm>
            <a:off x="609600" y="3867150"/>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42950" y="3867150"/>
            <a:ext cx="1428750" cy="866775"/>
          </a:xfrm>
          <a:prstGeom prst="rect">
            <a:avLst/>
          </a:prstGeom>
          <a:noFill/>
        </p:spPr>
        <p:txBody>
          <a:bodyPr wrap="square" lIns="0" rIns="0" tIns="0" bIns="0" anchor="ctr">
            <a:spAutoFit/>
          </a:bodyPr>
          <a:lstStyle/>
          <a:p>
            <a:pPr algn="l"/>
            <a:r>
              <a:rPr sz="1125" b="1" i="0">
                <a:solidFill>
                  <a:srgbClr val="2251FF"/>
                </a:solidFill>
                <a:latin typeface="Arial"/>
              </a:rPr>
              <a:t>Internal process</a:t>
            </a:r>
          </a:p>
        </p:txBody>
      </p:sp>
      <p:sp>
        <p:nvSpPr>
          <p:cNvPr id="11" name="Rectangle 10"/>
          <p:cNvSpPr/>
          <p:nvPr/>
        </p:nvSpPr>
        <p:spPr>
          <a:xfrm>
            <a:off x="609600" y="4810125"/>
            <a:ext cx="10972800" cy="866775"/>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2950" y="4810125"/>
            <a:ext cx="1428750" cy="866775"/>
          </a:xfrm>
          <a:prstGeom prst="rect">
            <a:avLst/>
          </a:prstGeom>
          <a:noFill/>
        </p:spPr>
        <p:txBody>
          <a:bodyPr wrap="square" lIns="0" rIns="0" tIns="0" bIns="0" anchor="ctr">
            <a:spAutoFit/>
          </a:bodyPr>
          <a:lstStyle/>
          <a:p>
            <a:pPr algn="l"/>
            <a:r>
              <a:rPr sz="1125" b="1" i="0">
                <a:solidFill>
                  <a:srgbClr val="2251FF"/>
                </a:solidFill>
                <a:latin typeface="Arial"/>
              </a:rPr>
              <a:t>Learning and growth</a:t>
            </a:r>
          </a:p>
        </p:txBody>
      </p:sp>
      <p:cxnSp>
        <p:nvCxnSpPr>
          <p:cNvPr id="13" name="Connector 12"/>
          <p:cNvCxnSpPr/>
          <p:nvPr/>
        </p:nvCxnSpPr>
        <p:spPr>
          <a:xfrm flipH="1" flipV="1">
            <a:off x="3321843" y="4629150"/>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V="1">
            <a:off x="4305300" y="4629150"/>
            <a:ext cx="3731418"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4305300" y="4629150"/>
            <a:ext cx="6088856"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flipV="1">
            <a:off x="3321843" y="4629150"/>
            <a:ext cx="35361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flipH="1" flipV="1">
            <a:off x="5679281" y="4629150"/>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flipV="1">
            <a:off x="8036718" y="4629150"/>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321843" y="3686175"/>
            <a:ext cx="983457"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V="1">
            <a:off x="5679281" y="3686175"/>
            <a:ext cx="1178719"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flipV="1">
            <a:off x="5679281" y="2743200"/>
            <a:ext cx="1178719"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flipV="1">
            <a:off x="8036718" y="3686175"/>
            <a:ext cx="1373982"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flipH="1" flipV="1">
            <a:off x="9410700" y="2743200"/>
            <a:ext cx="983456" cy="1228725"/>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flipV="1">
            <a:off x="4305300" y="2743200"/>
            <a:ext cx="510540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p:nvPr/>
        </p:nvCxnSpPr>
        <p:spPr>
          <a:xfrm flipV="1">
            <a:off x="6858000" y="2743200"/>
            <a:ext cx="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p:nvPr/>
        </p:nvCxnSpPr>
        <p:spPr>
          <a:xfrm flipH="1" flipV="1">
            <a:off x="4305300" y="2743200"/>
            <a:ext cx="5105400" cy="285750"/>
          </a:xfrm>
          <a:prstGeom prst="line">
            <a:avLst/>
          </a:prstGeom>
          <a:ln w="15875">
            <a:solidFill>
              <a:srgbClr val="7E9EF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p:cNvSpPr/>
          <p:nvPr/>
        </p:nvSpPr>
        <p:spPr>
          <a:xfrm>
            <a:off x="31146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2099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F1</a:t>
            </a:r>
          </a:p>
        </p:txBody>
      </p:sp>
      <p:sp>
        <p:nvSpPr>
          <p:cNvPr id="29" name="TextBox 28"/>
          <p:cNvSpPr txBox="1"/>
          <p:nvPr/>
        </p:nvSpPr>
        <p:spPr>
          <a:xfrm>
            <a:off x="3209925" y="2295525"/>
            <a:ext cx="2190750" cy="409575"/>
          </a:xfrm>
          <a:prstGeom prst="rect">
            <a:avLst/>
          </a:prstGeom>
          <a:noFill/>
        </p:spPr>
        <p:txBody>
          <a:bodyPr wrap="square" lIns="0" rIns="0" tIns="0" bIns="0" anchor="t">
            <a:spAutoFit/>
          </a:bodyPr>
          <a:lstStyle/>
          <a:p>
            <a:pPr algn="l"/>
            <a:r>
              <a:rPr sz="930" b="0" i="0">
                <a:solidFill>
                  <a:srgbClr val="051C2C"/>
                </a:solidFill>
                <a:latin typeface="Arial"/>
              </a:rPr>
              <a:t>Grow recurring service and aftermarket revenue</a:t>
            </a:r>
          </a:p>
        </p:txBody>
      </p:sp>
      <p:sp>
        <p:nvSpPr>
          <p:cNvPr id="30" name="Rectangle 29"/>
          <p:cNvSpPr/>
          <p:nvPr/>
        </p:nvSpPr>
        <p:spPr>
          <a:xfrm>
            <a:off x="56673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57626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F2</a:t>
            </a:r>
          </a:p>
        </p:txBody>
      </p:sp>
      <p:sp>
        <p:nvSpPr>
          <p:cNvPr id="32" name="TextBox 31"/>
          <p:cNvSpPr txBox="1"/>
          <p:nvPr/>
        </p:nvSpPr>
        <p:spPr>
          <a:xfrm>
            <a:off x="5762625" y="2295525"/>
            <a:ext cx="2190750" cy="409575"/>
          </a:xfrm>
          <a:prstGeom prst="rect">
            <a:avLst/>
          </a:prstGeom>
          <a:noFill/>
        </p:spPr>
        <p:txBody>
          <a:bodyPr wrap="square" lIns="0" rIns="0" tIns="0" bIns="0" anchor="t">
            <a:spAutoFit/>
          </a:bodyPr>
          <a:lstStyle/>
          <a:p>
            <a:pPr algn="l"/>
            <a:r>
              <a:rPr sz="944" b="0" i="0">
                <a:solidFill>
                  <a:srgbClr val="051C2C"/>
                </a:solidFill>
                <a:latin typeface="Arial"/>
              </a:rPr>
              <a:t>Lift gross margin by cutting cost of quality</a:t>
            </a:r>
          </a:p>
        </p:txBody>
      </p:sp>
      <p:sp>
        <p:nvSpPr>
          <p:cNvPr id="33" name="Rectangle 32"/>
          <p:cNvSpPr/>
          <p:nvPr/>
        </p:nvSpPr>
        <p:spPr>
          <a:xfrm>
            <a:off x="8220075" y="2085975"/>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315325" y="2143125"/>
            <a:ext cx="2190750" cy="171450"/>
          </a:xfrm>
          <a:prstGeom prst="rect">
            <a:avLst/>
          </a:prstGeom>
          <a:noFill/>
        </p:spPr>
        <p:txBody>
          <a:bodyPr wrap="square" lIns="0" rIns="0" tIns="0" bIns="0" anchor="t">
            <a:spAutoFit/>
          </a:bodyPr>
          <a:lstStyle/>
          <a:p>
            <a:pPr algn="l"/>
            <a:r>
              <a:rPr sz="825" b="1" i="0">
                <a:solidFill>
                  <a:srgbClr val="2251FF"/>
                </a:solidFill>
                <a:latin typeface="Arial"/>
              </a:rPr>
              <a:t>F3</a:t>
            </a:r>
          </a:p>
        </p:txBody>
      </p:sp>
      <p:sp>
        <p:nvSpPr>
          <p:cNvPr id="35" name="TextBox 34"/>
          <p:cNvSpPr txBox="1"/>
          <p:nvPr/>
        </p:nvSpPr>
        <p:spPr>
          <a:xfrm>
            <a:off x="8315325" y="2295525"/>
            <a:ext cx="2190750" cy="409575"/>
          </a:xfrm>
          <a:prstGeom prst="rect">
            <a:avLst/>
          </a:prstGeom>
          <a:noFill/>
        </p:spPr>
        <p:txBody>
          <a:bodyPr wrap="square" lIns="0" rIns="0" tIns="0" bIns="0" anchor="t">
            <a:spAutoFit/>
          </a:bodyPr>
          <a:lstStyle/>
          <a:p>
            <a:pPr algn="l"/>
            <a:r>
              <a:rPr sz="960" b="0" i="0">
                <a:solidFill>
                  <a:srgbClr val="051C2C"/>
                </a:solidFill>
                <a:latin typeface="Arial"/>
              </a:rPr>
              <a:t>Improve margin mix by product and customer</a:t>
            </a:r>
          </a:p>
        </p:txBody>
      </p:sp>
      <p:sp>
        <p:nvSpPr>
          <p:cNvPr id="36" name="Rectangle 35"/>
          <p:cNvSpPr/>
          <p:nvPr/>
        </p:nvSpPr>
        <p:spPr>
          <a:xfrm>
            <a:off x="31146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2099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C1</a:t>
            </a:r>
          </a:p>
        </p:txBody>
      </p:sp>
      <p:sp>
        <p:nvSpPr>
          <p:cNvPr id="38" name="TextBox 37"/>
          <p:cNvSpPr txBox="1"/>
          <p:nvPr/>
        </p:nvSpPr>
        <p:spPr>
          <a:xfrm>
            <a:off x="3209925" y="3238500"/>
            <a:ext cx="2190750" cy="409575"/>
          </a:xfrm>
          <a:prstGeom prst="rect">
            <a:avLst/>
          </a:prstGeom>
          <a:noFill/>
        </p:spPr>
        <p:txBody>
          <a:bodyPr wrap="square" lIns="0" rIns="0" tIns="0" bIns="0" anchor="t">
            <a:spAutoFit/>
          </a:bodyPr>
          <a:lstStyle/>
          <a:p>
            <a:pPr algn="l"/>
            <a:r>
              <a:rPr sz="914" b="0" i="0">
                <a:solidFill>
                  <a:srgbClr val="051C2C"/>
                </a:solidFill>
                <a:latin typeface="Arial"/>
              </a:rPr>
              <a:t>Be the supplier customers plan production around</a:t>
            </a:r>
          </a:p>
        </p:txBody>
      </p:sp>
      <p:sp>
        <p:nvSpPr>
          <p:cNvPr id="39" name="Rectangle 38"/>
          <p:cNvSpPr/>
          <p:nvPr/>
        </p:nvSpPr>
        <p:spPr>
          <a:xfrm>
            <a:off x="56673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26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C2</a:t>
            </a:r>
          </a:p>
        </p:txBody>
      </p:sp>
      <p:sp>
        <p:nvSpPr>
          <p:cNvPr id="41" name="TextBox 40"/>
          <p:cNvSpPr txBox="1"/>
          <p:nvPr/>
        </p:nvSpPr>
        <p:spPr>
          <a:xfrm>
            <a:off x="5762625" y="3238500"/>
            <a:ext cx="2190750" cy="409575"/>
          </a:xfrm>
          <a:prstGeom prst="rect">
            <a:avLst/>
          </a:prstGeom>
          <a:noFill/>
        </p:spPr>
        <p:txBody>
          <a:bodyPr wrap="square" lIns="0" rIns="0" tIns="0" bIns="0" anchor="t">
            <a:spAutoFit/>
          </a:bodyPr>
          <a:lstStyle/>
          <a:p>
            <a:pPr algn="l"/>
            <a:r>
              <a:rPr sz="930" b="0" i="0">
                <a:solidFill>
                  <a:srgbClr val="051C2C"/>
                </a:solidFill>
                <a:latin typeface="Arial"/>
              </a:rPr>
              <a:t>Deliver parts that work first time, every time</a:t>
            </a:r>
          </a:p>
        </p:txBody>
      </p:sp>
      <p:sp>
        <p:nvSpPr>
          <p:cNvPr id="42" name="Rectangle 41"/>
          <p:cNvSpPr/>
          <p:nvPr/>
        </p:nvSpPr>
        <p:spPr>
          <a:xfrm>
            <a:off x="8220075" y="302895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315325" y="3086100"/>
            <a:ext cx="2190750" cy="171450"/>
          </a:xfrm>
          <a:prstGeom prst="rect">
            <a:avLst/>
          </a:prstGeom>
          <a:noFill/>
        </p:spPr>
        <p:txBody>
          <a:bodyPr wrap="square" lIns="0" rIns="0" tIns="0" bIns="0" anchor="t">
            <a:spAutoFit/>
          </a:bodyPr>
          <a:lstStyle/>
          <a:p>
            <a:pPr algn="l"/>
            <a:r>
              <a:rPr sz="825" b="1" i="0">
                <a:solidFill>
                  <a:srgbClr val="2251FF"/>
                </a:solidFill>
                <a:latin typeface="Arial"/>
              </a:rPr>
              <a:t>C3</a:t>
            </a:r>
          </a:p>
        </p:txBody>
      </p:sp>
      <p:sp>
        <p:nvSpPr>
          <p:cNvPr id="44" name="TextBox 43"/>
          <p:cNvSpPr txBox="1"/>
          <p:nvPr/>
        </p:nvSpPr>
        <p:spPr>
          <a:xfrm>
            <a:off x="8315325" y="3238500"/>
            <a:ext cx="2190750" cy="409575"/>
          </a:xfrm>
          <a:prstGeom prst="rect">
            <a:avLst/>
          </a:prstGeom>
          <a:noFill/>
        </p:spPr>
        <p:txBody>
          <a:bodyPr wrap="square" lIns="0" rIns="0" tIns="0" bIns="0" anchor="t">
            <a:spAutoFit/>
          </a:bodyPr>
          <a:lstStyle/>
          <a:p>
            <a:pPr algn="l"/>
            <a:r>
              <a:rPr sz="892" b="0" i="0">
                <a:solidFill>
                  <a:srgbClr val="051C2C"/>
                </a:solidFill>
                <a:latin typeface="Arial"/>
              </a:rPr>
              <a:t>Give operators predicted, not surprise, replacements</a:t>
            </a:r>
          </a:p>
        </p:txBody>
      </p:sp>
      <p:sp>
        <p:nvSpPr>
          <p:cNvPr id="45" name="Rectangle 44"/>
          <p:cNvSpPr/>
          <p:nvPr/>
        </p:nvSpPr>
        <p:spPr>
          <a:xfrm>
            <a:off x="2228850"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2324100"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P1</a:t>
            </a:r>
          </a:p>
        </p:txBody>
      </p:sp>
      <p:sp>
        <p:nvSpPr>
          <p:cNvPr id="47" name="TextBox 46"/>
          <p:cNvSpPr txBox="1"/>
          <p:nvPr/>
        </p:nvSpPr>
        <p:spPr>
          <a:xfrm>
            <a:off x="2324100" y="4181475"/>
            <a:ext cx="1995487" cy="409575"/>
          </a:xfrm>
          <a:prstGeom prst="rect">
            <a:avLst/>
          </a:prstGeom>
          <a:noFill/>
        </p:spPr>
        <p:txBody>
          <a:bodyPr wrap="square" lIns="0" rIns="0" tIns="0" bIns="0" anchor="t">
            <a:spAutoFit/>
          </a:bodyPr>
          <a:lstStyle/>
          <a:p>
            <a:pPr algn="l"/>
            <a:r>
              <a:rPr sz="960" b="0" i="0">
                <a:solidFill>
                  <a:srgbClr val="051C2C"/>
                </a:solidFill>
                <a:latin typeface="Arial"/>
              </a:rPr>
              <a:t>Run integrated demand-to-schedule planning</a:t>
            </a:r>
          </a:p>
        </p:txBody>
      </p:sp>
      <p:sp>
        <p:nvSpPr>
          <p:cNvPr id="48" name="Rectangle 47"/>
          <p:cNvSpPr/>
          <p:nvPr/>
        </p:nvSpPr>
        <p:spPr>
          <a:xfrm>
            <a:off x="4586287"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4681537"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P2</a:t>
            </a:r>
          </a:p>
        </p:txBody>
      </p:sp>
      <p:sp>
        <p:nvSpPr>
          <p:cNvPr id="50" name="TextBox 49"/>
          <p:cNvSpPr txBox="1"/>
          <p:nvPr/>
        </p:nvSpPr>
        <p:spPr>
          <a:xfrm>
            <a:off x="4681537" y="4181475"/>
            <a:ext cx="1995487" cy="409575"/>
          </a:xfrm>
          <a:prstGeom prst="rect">
            <a:avLst/>
          </a:prstGeom>
          <a:noFill/>
        </p:spPr>
        <p:txBody>
          <a:bodyPr wrap="square" lIns="0" rIns="0" tIns="0" bIns="0" anchor="t">
            <a:spAutoFit/>
          </a:bodyPr>
          <a:lstStyle/>
          <a:p>
            <a:pPr algn="l"/>
            <a:r>
              <a:rPr sz="975" b="0" i="0">
                <a:solidFill>
                  <a:srgbClr val="051C2C"/>
                </a:solidFill>
                <a:latin typeface="Arial"/>
              </a:rPr>
              <a:t>Detect and contain defects at the line</a:t>
            </a:r>
          </a:p>
        </p:txBody>
      </p:sp>
      <p:sp>
        <p:nvSpPr>
          <p:cNvPr id="51" name="Rectangle 50"/>
          <p:cNvSpPr/>
          <p:nvPr/>
        </p:nvSpPr>
        <p:spPr>
          <a:xfrm>
            <a:off x="6943725"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7038975"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P3</a:t>
            </a:r>
          </a:p>
        </p:txBody>
      </p:sp>
      <p:sp>
        <p:nvSpPr>
          <p:cNvPr id="53" name="TextBox 52"/>
          <p:cNvSpPr txBox="1"/>
          <p:nvPr/>
        </p:nvSpPr>
        <p:spPr>
          <a:xfrm>
            <a:off x="7038975" y="4181475"/>
            <a:ext cx="1995487" cy="409575"/>
          </a:xfrm>
          <a:prstGeom prst="rect">
            <a:avLst/>
          </a:prstGeom>
          <a:noFill/>
        </p:spPr>
        <p:txBody>
          <a:bodyPr wrap="square" lIns="0" rIns="0" tIns="0" bIns="0" anchor="t">
            <a:spAutoFit/>
          </a:bodyPr>
          <a:lstStyle/>
          <a:p>
            <a:pPr algn="l"/>
            <a:r>
              <a:rPr sz="930" b="0" i="0">
                <a:solidFill>
                  <a:srgbClr val="051C2C"/>
                </a:solidFill>
                <a:latin typeface="Arial"/>
              </a:rPr>
              <a:t>Monitor the installed base and trigger service</a:t>
            </a:r>
          </a:p>
        </p:txBody>
      </p:sp>
      <p:sp>
        <p:nvSpPr>
          <p:cNvPr id="54" name="Rectangle 53"/>
          <p:cNvSpPr/>
          <p:nvPr/>
        </p:nvSpPr>
        <p:spPr>
          <a:xfrm>
            <a:off x="9301162" y="3971925"/>
            <a:ext cx="2185987"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9396412" y="4029075"/>
            <a:ext cx="1995487" cy="171450"/>
          </a:xfrm>
          <a:prstGeom prst="rect">
            <a:avLst/>
          </a:prstGeom>
          <a:noFill/>
        </p:spPr>
        <p:txBody>
          <a:bodyPr wrap="square" lIns="0" rIns="0" tIns="0" bIns="0" anchor="t">
            <a:spAutoFit/>
          </a:bodyPr>
          <a:lstStyle/>
          <a:p>
            <a:pPr algn="l"/>
            <a:r>
              <a:rPr sz="825" b="1" i="0">
                <a:solidFill>
                  <a:srgbClr val="2251FF"/>
                </a:solidFill>
                <a:latin typeface="Arial"/>
              </a:rPr>
              <a:t>P4</a:t>
            </a:r>
          </a:p>
        </p:txBody>
      </p:sp>
      <p:sp>
        <p:nvSpPr>
          <p:cNvPr id="56" name="TextBox 55"/>
          <p:cNvSpPr txBox="1"/>
          <p:nvPr/>
        </p:nvSpPr>
        <p:spPr>
          <a:xfrm>
            <a:off x="9396412" y="4181475"/>
            <a:ext cx="1995487" cy="409575"/>
          </a:xfrm>
          <a:prstGeom prst="rect">
            <a:avLst/>
          </a:prstGeom>
          <a:noFill/>
        </p:spPr>
        <p:txBody>
          <a:bodyPr wrap="square" lIns="0" rIns="0" tIns="0" bIns="0" anchor="t">
            <a:spAutoFit/>
          </a:bodyPr>
          <a:lstStyle/>
          <a:p>
            <a:pPr algn="l"/>
            <a:r>
              <a:rPr sz="975" b="0" i="0">
                <a:solidFill>
                  <a:srgbClr val="051C2C"/>
                </a:solidFill>
                <a:latin typeface="Arial"/>
              </a:rPr>
              <a:t>Cost and price by product and customer</a:t>
            </a:r>
          </a:p>
        </p:txBody>
      </p:sp>
      <p:sp>
        <p:nvSpPr>
          <p:cNvPr id="57" name="Rectangle 56"/>
          <p:cNvSpPr/>
          <p:nvPr/>
        </p:nvSpPr>
        <p:spPr>
          <a:xfrm>
            <a:off x="31146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32099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L1</a:t>
            </a:r>
          </a:p>
        </p:txBody>
      </p:sp>
      <p:sp>
        <p:nvSpPr>
          <p:cNvPr id="59" name="TextBox 58"/>
          <p:cNvSpPr txBox="1"/>
          <p:nvPr/>
        </p:nvSpPr>
        <p:spPr>
          <a:xfrm>
            <a:off x="3209925" y="5124450"/>
            <a:ext cx="2190750" cy="409575"/>
          </a:xfrm>
          <a:prstGeom prst="rect">
            <a:avLst/>
          </a:prstGeom>
          <a:noFill/>
        </p:spPr>
        <p:txBody>
          <a:bodyPr wrap="square" lIns="0" rIns="0" tIns="0" bIns="0" anchor="t">
            <a:spAutoFit/>
          </a:bodyPr>
          <a:lstStyle/>
          <a:p>
            <a:pPr algn="l"/>
            <a:r>
              <a:rPr sz="930" b="0" i="0">
                <a:solidFill>
                  <a:srgbClr val="051C2C"/>
                </a:solidFill>
                <a:latin typeface="Arial"/>
              </a:rPr>
              <a:t>Govern shared product, customer and asset data</a:t>
            </a:r>
          </a:p>
        </p:txBody>
      </p:sp>
      <p:sp>
        <p:nvSpPr>
          <p:cNvPr id="60" name="Rectangle 59"/>
          <p:cNvSpPr/>
          <p:nvPr/>
        </p:nvSpPr>
        <p:spPr>
          <a:xfrm>
            <a:off x="56673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57626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L2</a:t>
            </a:r>
          </a:p>
        </p:txBody>
      </p:sp>
      <p:sp>
        <p:nvSpPr>
          <p:cNvPr id="62" name="TextBox 61"/>
          <p:cNvSpPr txBox="1"/>
          <p:nvPr/>
        </p:nvSpPr>
        <p:spPr>
          <a:xfrm>
            <a:off x="5762625" y="5124450"/>
            <a:ext cx="2190750" cy="409575"/>
          </a:xfrm>
          <a:prstGeom prst="rect">
            <a:avLst/>
          </a:prstGeom>
          <a:noFill/>
        </p:spPr>
        <p:txBody>
          <a:bodyPr wrap="square" lIns="0" rIns="0" tIns="0" bIns="0" anchor="t">
            <a:spAutoFit/>
          </a:bodyPr>
          <a:lstStyle/>
          <a:p>
            <a:pPr algn="l"/>
            <a:r>
              <a:rPr sz="885" b="0" i="0">
                <a:solidFill>
                  <a:srgbClr val="051C2C"/>
                </a:solidFill>
                <a:latin typeface="Arial"/>
              </a:rPr>
              <a:t>Build planning and quality analytics skills in plants</a:t>
            </a:r>
          </a:p>
        </p:txBody>
      </p:sp>
      <p:sp>
        <p:nvSpPr>
          <p:cNvPr id="63" name="Rectangle 62"/>
          <p:cNvSpPr/>
          <p:nvPr/>
        </p:nvSpPr>
        <p:spPr>
          <a:xfrm>
            <a:off x="8220075" y="4914900"/>
            <a:ext cx="2381250" cy="657225"/>
          </a:xfrm>
          <a:prstGeom prst="rect">
            <a:avLst/>
          </a:prstGeom>
          <a:solidFill>
            <a:srgbClr val="FFFFFF"/>
          </a:solidFill>
          <a:ln w="9525">
            <a:solidFill>
              <a:srgbClr val="2251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8315325" y="4972050"/>
            <a:ext cx="2190750" cy="171450"/>
          </a:xfrm>
          <a:prstGeom prst="rect">
            <a:avLst/>
          </a:prstGeom>
          <a:noFill/>
        </p:spPr>
        <p:txBody>
          <a:bodyPr wrap="square" lIns="0" rIns="0" tIns="0" bIns="0" anchor="t">
            <a:spAutoFit/>
          </a:bodyPr>
          <a:lstStyle/>
          <a:p>
            <a:pPr algn="l"/>
            <a:r>
              <a:rPr sz="825" b="1" i="0">
                <a:solidFill>
                  <a:srgbClr val="2251FF"/>
                </a:solidFill>
                <a:latin typeface="Arial"/>
              </a:rPr>
              <a:t>L3</a:t>
            </a:r>
          </a:p>
        </p:txBody>
      </p:sp>
      <p:sp>
        <p:nvSpPr>
          <p:cNvPr id="65" name="TextBox 64"/>
          <p:cNvSpPr txBox="1"/>
          <p:nvPr/>
        </p:nvSpPr>
        <p:spPr>
          <a:xfrm>
            <a:off x="8315325" y="5124450"/>
            <a:ext cx="2190750" cy="409575"/>
          </a:xfrm>
          <a:prstGeom prst="rect">
            <a:avLst/>
          </a:prstGeom>
          <a:noFill/>
        </p:spPr>
        <p:txBody>
          <a:bodyPr wrap="square" lIns="0" rIns="0" tIns="0" bIns="0" anchor="t">
            <a:spAutoFit/>
          </a:bodyPr>
          <a:lstStyle/>
          <a:p>
            <a:pPr algn="l"/>
            <a:r>
              <a:rPr sz="944" b="0" i="0">
                <a:solidFill>
                  <a:srgbClr val="051C2C"/>
                </a:solidFill>
                <a:latin typeface="Arial"/>
              </a:rPr>
              <a:t>Create a service sales and data science team</a:t>
            </a:r>
          </a:p>
        </p:txBody>
      </p:sp>
      <p:sp>
        <p:nvSpPr>
          <p:cNvPr id="66" name="Rectangle 6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TextBox 6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8" name="TextBox 6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Every data objective should attach to a box on this map; the boxes with no data support are deliberate choices.</a:t>
            </a:r>
          </a:p>
        </p:txBody>
      </p:sp>
      <p:sp>
        <p:nvSpPr>
          <p:cNvPr id="69" name="TextBox 6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0" name="TextBox 6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71" name="Rectangle 7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data scorecard: four perspectives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The same discipline, applied to the data strategy itself.</a:t>
            </a:r>
          </a:p>
        </p:txBody>
      </p:sp>
      <p:graphicFrame>
        <p:nvGraphicFramePr>
          <p:cNvPr id="4" name="Table 3"/>
          <p:cNvGraphicFramePr>
            <a:graphicFrameLocks noGrp="1"/>
          </p:cNvGraphicFramePr>
          <p:nvPr/>
        </p:nvGraphicFramePr>
        <p:xfrm>
          <a:off x="609600" y="1581150"/>
          <a:ext cx="10972798" cy="2667000"/>
        </p:xfrm>
        <a:graphic>
          <a:graphicData uri="http://schemas.openxmlformats.org/drawingml/2006/table">
            <a:tbl>
              <a:tblPr firstRow="1" bandRow="1">
                <a:tableStyleId>{5C22544A-7EE6-4342-B048-85BDC9FD1C3A}</a:tableStyleId>
              </a:tblPr>
              <a:tblGrid>
                <a:gridCol w="1637731"/>
                <a:gridCol w="3111689"/>
                <a:gridCol w="3111689"/>
                <a:gridCol w="3111689"/>
              </a:tblGrid>
              <a:tr h="533400">
                <a:tc>
                  <a:txBody>
                    <a:bodyPr wrap="square"/>
                    <a:lstStyle/>
                    <a:p>
                      <a:r>
                        <a:rPr sz="1200" b="1" i="0">
                          <a:solidFill>
                            <a:srgbClr val="FFFFFF"/>
                          </a:solidFill>
                          <a:latin typeface="Arial"/>
                        </a:rPr>
                        <a:t>Perspective</a:t>
                      </a:r>
                    </a:p>
                  </a:txBody>
                  <a:tcPr marL="95250" marR="95250" marT="38100" marB="38100" anchor="ctr">
                    <a:solidFill>
                      <a:srgbClr val="051C2C"/>
                    </a:solidFill>
                  </a:tcPr>
                </a:tc>
                <a:tc>
                  <a:txBody>
                    <a:bodyPr wrap="square"/>
                    <a:lstStyle/>
                    <a:p>
                      <a:r>
                        <a:rPr sz="1200" b="1" i="0">
                          <a:solidFill>
                            <a:srgbClr val="FFFFFF"/>
                          </a:solidFill>
                          <a:latin typeface="Arial"/>
                        </a:rPr>
                        <a:t>The question</a:t>
                      </a:r>
                    </a:p>
                  </a:txBody>
                  <a:tcPr marL="95250" marR="95250" marT="38100" marB="38100" anchor="ctr">
                    <a:solidFill>
                      <a:srgbClr val="051C2C"/>
                    </a:solidFill>
                  </a:tcPr>
                </a:tc>
                <a:tc>
                  <a:txBody>
                    <a:bodyPr wrap="square"/>
                    <a:lstStyle/>
                    <a:p>
                      <a:r>
                        <a:rPr sz="1200" b="1" i="0">
                          <a:solidFill>
                            <a:srgbClr val="FFFFFF"/>
                          </a:solidFill>
                          <a:latin typeface="Arial"/>
                        </a:rPr>
                        <a:t>Leading measures</a:t>
                      </a:r>
                    </a:p>
                  </a:txBody>
                  <a:tcPr marL="95250" marR="95250" marT="38100" marB="38100" anchor="ctr">
                    <a:solidFill>
                      <a:srgbClr val="051C2C"/>
                    </a:solidFill>
                  </a:tcPr>
                </a:tc>
                <a:tc>
                  <a:txBody>
                    <a:bodyPr wrap="square"/>
                    <a:lstStyle/>
                    <a:p>
                      <a:r>
                        <a:rPr sz="1200" b="1" i="0">
                          <a:solidFill>
                            <a:srgbClr val="FFFFFF"/>
                          </a:solidFill>
                          <a:latin typeface="Arial"/>
                        </a:rPr>
                        <a:t>Lagging measures</a:t>
                      </a:r>
                    </a:p>
                  </a:txBody>
                  <a:tcPr marL="95250" marR="95250" marT="38100" marB="38100" anchor="ctr">
                    <a:solidFill>
                      <a:srgbClr val="051C2C"/>
                    </a:solidFill>
                  </a:tcPr>
                </a:tc>
              </a:tr>
              <a:tr h="533400">
                <a:tc>
                  <a:txBody>
                    <a:bodyPr wrap="square"/>
                    <a:lstStyle/>
                    <a:p>
                      <a:r>
                        <a:rPr sz="1200" b="0" i="0">
                          <a:solidFill>
                            <a:srgbClr val="051C2C"/>
                          </a:solidFill>
                          <a:latin typeface="Arial"/>
                        </a:rPr>
                        <a:t>Value</a:t>
                      </a:r>
                    </a:p>
                  </a:txBody>
                  <a:tcPr marL="95250" marR="95250" marT="38100" marB="38100" anchor="ctr">
                    <a:solidFill>
                      <a:srgbClr val="FFFFFF"/>
                    </a:solidFill>
                  </a:tcPr>
                </a:tc>
                <a:tc>
                  <a:txBody>
                    <a:bodyPr wrap="square"/>
                    <a:lstStyle/>
                    <a:p>
                      <a:r>
                        <a:rPr sz="1200" b="0" i="0">
                          <a:solidFill>
                            <a:srgbClr val="051C2C"/>
                          </a:solidFill>
                          <a:latin typeface="Arial"/>
                        </a:rPr>
                        <a:t>How does data move the business results on the strategy map?</a:t>
                      </a:r>
                    </a:p>
                  </a:txBody>
                  <a:tcPr marL="95250" marR="95250" marT="38100" marB="38100" anchor="ctr">
                    <a:solidFill>
                      <a:srgbClr val="FFFFFF"/>
                    </a:solidFill>
                  </a:tcPr>
                </a:tc>
                <a:tc>
                  <a:txBody>
                    <a:bodyPr wrap="square"/>
                    <a:lstStyle/>
                    <a:p>
                      <a:r>
                        <a:rPr sz="1200" b="0" i="0">
                          <a:solidFill>
                            <a:srgbClr val="051C2C"/>
                          </a:solidFill>
                          <a:latin typeface="Arial"/>
                        </a:rPr>
                        <a:t>Use cases moved from pilot to production; Decisions running on governed data</a:t>
                      </a:r>
                    </a:p>
                  </a:txBody>
                  <a:tcPr marL="95250" marR="95250" marT="38100" marB="38100" anchor="ctr">
                    <a:solidFill>
                      <a:srgbClr val="FFFFFF"/>
                    </a:solidFill>
                  </a:tcPr>
                </a:tc>
                <a:tc>
                  <a:txBody>
                    <a:bodyPr wrap="square"/>
                    <a:lstStyle/>
                    <a:p>
                      <a:r>
                        <a:rPr sz="1200" b="0" i="0">
                          <a:solidFill>
                            <a:srgbClr val="051C2C"/>
                          </a:solidFill>
                          <a:latin typeface="Arial"/>
                        </a:rPr>
                        <a:t>Benefit realised against baseline; Revenue, cost or risk outcome of each use case</a:t>
                      </a:r>
                    </a:p>
                  </a:txBody>
                  <a:tcPr marL="95250" marR="95250" marT="38100" marB="38100" anchor="ctr">
                    <a:solidFill>
                      <a:srgbClr val="FFFFFF"/>
                    </a:solidFill>
                  </a:tcPr>
                </a:tc>
              </a:tr>
              <a:tr h="533400">
                <a:tc>
                  <a:txBody>
                    <a:bodyPr wrap="square"/>
                    <a:lstStyle/>
                    <a:p>
                      <a:r>
                        <a:rPr sz="1200" b="0" i="0">
                          <a:solidFill>
                            <a:srgbClr val="051C2C"/>
                          </a:solidFill>
                          <a:latin typeface="Arial"/>
                        </a:rPr>
                        <a:t>Stakeholder</a:t>
                      </a:r>
                    </a:p>
                  </a:txBody>
                  <a:tcPr marL="95250" marR="95250" marT="38100" marB="38100" anchor="ctr">
                    <a:solidFill>
                      <a:srgbClr val="F6F7F9"/>
                    </a:solidFill>
                  </a:tcPr>
                </a:tc>
                <a:tc>
                  <a:txBody>
                    <a:bodyPr wrap="square"/>
                    <a:lstStyle/>
                    <a:p>
                      <a:r>
                        <a:rPr sz="1200" b="0" i="0">
                          <a:solidFill>
                            <a:srgbClr val="051C2C"/>
                          </a:solidFill>
                          <a:latin typeface="Arial"/>
                        </a:rPr>
                        <a:t>How do the business users and customers of our data see us?</a:t>
                      </a:r>
                    </a:p>
                  </a:txBody>
                  <a:tcPr marL="95250" marR="95250" marT="38100" marB="38100" anchor="ctr">
                    <a:solidFill>
                      <a:srgbClr val="F6F7F9"/>
                    </a:solidFill>
                  </a:tcPr>
                </a:tc>
                <a:tc>
                  <a:txBody>
                    <a:bodyPr wrap="square"/>
                    <a:lstStyle/>
                    <a:p>
                      <a:r>
                        <a:rPr sz="1200" b="0" i="0">
                          <a:solidFill>
                            <a:srgbClr val="051C2C"/>
                          </a:solidFill>
                          <a:latin typeface="Arial"/>
                        </a:rPr>
                        <a:t>Time from question to trusted answer; Self-service share of questions</a:t>
                      </a:r>
                    </a:p>
                  </a:txBody>
                  <a:tcPr marL="95250" marR="95250" marT="38100" marB="38100" anchor="ctr">
                    <a:solidFill>
                      <a:srgbClr val="F6F7F9"/>
                    </a:solidFill>
                  </a:tcPr>
                </a:tc>
                <a:tc>
                  <a:txBody>
                    <a:bodyPr wrap="square"/>
                    <a:lstStyle/>
                    <a:p>
                      <a:r>
                        <a:rPr sz="1200" b="0" i="0">
                          <a:solidFill>
                            <a:srgbClr val="051C2C"/>
                          </a:solidFill>
                          <a:latin typeface="Arial"/>
                        </a:rPr>
                        <a:t>Business partner satisfaction; Adoption of data products by target users</a:t>
                      </a:r>
                    </a:p>
                  </a:txBody>
                  <a:tcPr marL="95250" marR="95250" marT="38100" marB="38100" anchor="ctr">
                    <a:solidFill>
                      <a:srgbClr val="F6F7F9"/>
                    </a:solidFill>
                  </a:tcPr>
                </a:tc>
              </a:tr>
              <a:tr h="533400">
                <a:tc>
                  <a:txBody>
                    <a:bodyPr wrap="square"/>
                    <a:lstStyle/>
                    <a:p>
                      <a:r>
                        <a:rPr sz="1200" b="0" i="0">
                          <a:solidFill>
                            <a:srgbClr val="051C2C"/>
                          </a:solidFill>
                          <a:latin typeface="Arial"/>
                        </a:rPr>
                        <a:t>Data operations</a:t>
                      </a:r>
                    </a:p>
                  </a:txBody>
                  <a:tcPr marL="95250" marR="95250" marT="38100" marB="38100" anchor="ctr">
                    <a:solidFill>
                      <a:srgbClr val="FFFFFF"/>
                    </a:solidFill>
                  </a:tcPr>
                </a:tc>
                <a:tc>
                  <a:txBody>
                    <a:bodyPr wrap="square"/>
                    <a:lstStyle/>
                    <a:p>
                      <a:r>
                        <a:rPr sz="1200" b="0" i="0">
                          <a:solidFill>
                            <a:srgbClr val="051C2C"/>
                          </a:solidFill>
                          <a:latin typeface="Arial"/>
                        </a:rPr>
                        <a:t>Which data processes must we excel at?</a:t>
                      </a:r>
                    </a:p>
                  </a:txBody>
                  <a:tcPr marL="95250" marR="95250" marT="38100" marB="38100" anchor="ctr">
                    <a:solidFill>
                      <a:srgbClr val="FFFFFF"/>
                    </a:solidFill>
                  </a:tcPr>
                </a:tc>
                <a:tc>
                  <a:txBody>
                    <a:bodyPr wrap="square"/>
                    <a:lstStyle/>
                    <a:p>
                      <a:r>
                        <a:rPr sz="1200" b="0" i="0">
                          <a:solidFill>
                            <a:srgbClr val="051C2C"/>
                          </a:solidFill>
                          <a:latin typeface="Arial"/>
                        </a:rPr>
                        <a:t>Critical data elements with owner and rules; Time to onboard a new source</a:t>
                      </a:r>
                    </a:p>
                  </a:txBody>
                  <a:tcPr marL="95250" marR="95250" marT="38100" marB="38100" anchor="ctr">
                    <a:solidFill>
                      <a:srgbClr val="FFFFFF"/>
                    </a:solidFill>
                  </a:tcPr>
                </a:tc>
                <a:tc>
                  <a:txBody>
                    <a:bodyPr wrap="square"/>
                    <a:lstStyle/>
                    <a:p>
                      <a:r>
                        <a:rPr sz="1200" b="0" i="0">
                          <a:solidFill>
                            <a:srgbClr val="051C2C"/>
                          </a:solidFill>
                          <a:latin typeface="Arial"/>
                        </a:rPr>
                        <a:t>Quality score of critical data; Data incidents and audit findings</a:t>
                      </a:r>
                    </a:p>
                  </a:txBody>
                  <a:tcPr marL="95250" marR="95250" marT="38100" marB="38100" anchor="ctr">
                    <a:solidFill>
                      <a:srgbClr val="FFFFFF"/>
                    </a:solidFill>
                  </a:tcPr>
                </a:tc>
              </a:tr>
              <a:tr h="533400">
                <a:tc>
                  <a:txBody>
                    <a:bodyPr wrap="square"/>
                    <a:lstStyle/>
                    <a:p>
                      <a:r>
                        <a:rPr sz="1200" b="0" i="0">
                          <a:solidFill>
                            <a:srgbClr val="051C2C"/>
                          </a:solidFill>
                          <a:latin typeface="Arial"/>
                        </a:rPr>
                        <a:t>Capability</a:t>
                      </a:r>
                    </a:p>
                  </a:txBody>
                  <a:tcPr marL="95250" marR="95250" marT="38100" marB="38100" anchor="ctr">
                    <a:solidFill>
                      <a:srgbClr val="F6F7F9"/>
                    </a:solidFill>
                  </a:tcPr>
                </a:tc>
                <a:tc>
                  <a:txBody>
                    <a:bodyPr wrap="square"/>
                    <a:lstStyle/>
                    <a:p>
                      <a:r>
                        <a:rPr sz="1200" b="0" i="0">
                          <a:solidFill>
                            <a:srgbClr val="051C2C"/>
                          </a:solidFill>
                          <a:latin typeface="Arial"/>
                        </a:rPr>
                        <a:t>What people, platform and culture do we need?</a:t>
                      </a:r>
                    </a:p>
                  </a:txBody>
                  <a:tcPr marL="95250" marR="95250" marT="38100" marB="38100" anchor="ctr">
                    <a:solidFill>
                      <a:srgbClr val="F6F7F9"/>
                    </a:solidFill>
                  </a:tcPr>
                </a:tc>
                <a:tc>
                  <a:txBody>
                    <a:bodyPr wrap="square"/>
                    <a:lstStyle/>
                    <a:p>
                      <a:r>
                        <a:rPr sz="1200" b="0" i="0">
                          <a:solidFill>
                            <a:srgbClr val="051C2C"/>
                          </a:solidFill>
                          <a:latin typeface="Arial"/>
                        </a:rPr>
                        <a:t>Literacy pulse score; Share of new work built on existing data products</a:t>
                      </a:r>
                    </a:p>
                  </a:txBody>
                  <a:tcPr marL="95250" marR="95250" marT="38100" marB="38100" anchor="ctr">
                    <a:solidFill>
                      <a:srgbClr val="F6F7F9"/>
                    </a:solidFill>
                  </a:tcPr>
                </a:tc>
                <a:tc>
                  <a:txBody>
                    <a:bodyPr wrap="square"/>
                    <a:lstStyle/>
                    <a:p>
                      <a:r>
                        <a:rPr sz="1200" b="0" i="0">
                          <a:solidFill>
                            <a:srgbClr val="051C2C"/>
                          </a:solidFill>
                          <a:latin typeface="Arial"/>
                        </a:rPr>
                        <a:t>Roles filled with the target skills; Run cost per data product</a:t>
                      </a:r>
                    </a:p>
                  </a:txBody>
                  <a:tcPr marL="95250" marR="95250" marT="38100" marB="38100" anchor="ctr">
                    <a:solidFill>
                      <a:srgbClr val="F6F7F9"/>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Report the data strategy on the same page as the business scorecard, in the same rhythm.</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Define every measure the same way</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A measure nobody can reproduce is an opinion.</a:t>
            </a:r>
          </a:p>
        </p:txBody>
      </p:sp>
      <p:sp>
        <p:nvSpPr>
          <p:cNvPr id="4" name="Rectangle 3"/>
          <p:cNvSpPr/>
          <p:nvPr/>
        </p:nvSpPr>
        <p:spPr>
          <a:xfrm>
            <a:off x="609600" y="15811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2950" y="1695450"/>
            <a:ext cx="2390775" cy="209550"/>
          </a:xfrm>
          <a:prstGeom prst="rect">
            <a:avLst/>
          </a:prstGeom>
          <a:noFill/>
        </p:spPr>
        <p:txBody>
          <a:bodyPr wrap="square" lIns="0" rIns="0" tIns="0" bIns="0" anchor="t">
            <a:spAutoFit/>
          </a:bodyPr>
          <a:lstStyle/>
          <a:p>
            <a:pPr algn="l"/>
            <a:r>
              <a:rPr sz="900" b="1" i="0">
                <a:solidFill>
                  <a:srgbClr val="2251FF"/>
                </a:solidFill>
                <a:latin typeface="Arial"/>
              </a:rPr>
              <a:t>MEASURE</a:t>
            </a:r>
          </a:p>
        </p:txBody>
      </p:sp>
      <p:sp>
        <p:nvSpPr>
          <p:cNvPr id="6" name="TextBox 5"/>
          <p:cNvSpPr txBox="1"/>
          <p:nvPr/>
        </p:nvSpPr>
        <p:spPr>
          <a:xfrm>
            <a:off x="742950" y="1943100"/>
            <a:ext cx="2390775" cy="850900"/>
          </a:xfrm>
          <a:prstGeom prst="rect">
            <a:avLst/>
          </a:prstGeom>
          <a:noFill/>
        </p:spPr>
        <p:txBody>
          <a:bodyPr wrap="square" lIns="0" rIns="0" tIns="0" bIns="0" anchor="t">
            <a:spAutoFit/>
          </a:bodyPr>
          <a:lstStyle/>
          <a:p>
            <a:pPr algn="l"/>
            <a:r>
              <a:rPr sz="1125" b="0" i="1">
                <a:solidFill>
                  <a:srgbClr val="8A949E"/>
                </a:solidFill>
                <a:latin typeface="Arial"/>
              </a:rPr>
              <a:t>Short name everyone uses</a:t>
            </a:r>
          </a:p>
        </p:txBody>
      </p:sp>
      <p:sp>
        <p:nvSpPr>
          <p:cNvPr id="7" name="Rectangle 6"/>
          <p:cNvSpPr/>
          <p:nvPr/>
        </p:nvSpPr>
        <p:spPr>
          <a:xfrm>
            <a:off x="3381375" y="15811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514725" y="1695450"/>
            <a:ext cx="2390775" cy="209550"/>
          </a:xfrm>
          <a:prstGeom prst="rect">
            <a:avLst/>
          </a:prstGeom>
          <a:noFill/>
        </p:spPr>
        <p:txBody>
          <a:bodyPr wrap="square" lIns="0" rIns="0" tIns="0" bIns="0" anchor="t">
            <a:spAutoFit/>
          </a:bodyPr>
          <a:lstStyle/>
          <a:p>
            <a:pPr algn="l"/>
            <a:r>
              <a:rPr sz="900" b="1" i="0">
                <a:solidFill>
                  <a:srgbClr val="2251FF"/>
                </a:solidFill>
                <a:latin typeface="Arial"/>
              </a:rPr>
              <a:t>OBJECTIVE SERVED</a:t>
            </a:r>
          </a:p>
        </p:txBody>
      </p:sp>
      <p:sp>
        <p:nvSpPr>
          <p:cNvPr id="9" name="TextBox 8"/>
          <p:cNvSpPr txBox="1"/>
          <p:nvPr/>
        </p:nvSpPr>
        <p:spPr>
          <a:xfrm>
            <a:off x="3514725" y="1943100"/>
            <a:ext cx="2390775" cy="850900"/>
          </a:xfrm>
          <a:prstGeom prst="rect">
            <a:avLst/>
          </a:prstGeom>
          <a:noFill/>
        </p:spPr>
        <p:txBody>
          <a:bodyPr wrap="square" lIns="0" rIns="0" tIns="0" bIns="0" anchor="t">
            <a:spAutoFit/>
          </a:bodyPr>
          <a:lstStyle/>
          <a:p>
            <a:pPr algn="l"/>
            <a:r>
              <a:rPr sz="1125" b="0" i="1">
                <a:solidFill>
                  <a:srgbClr val="8A949E"/>
                </a:solidFill>
                <a:latin typeface="Arial"/>
              </a:rPr>
              <a:t>The scorecard objective it measures</a:t>
            </a:r>
          </a:p>
        </p:txBody>
      </p:sp>
      <p:sp>
        <p:nvSpPr>
          <p:cNvPr id="10" name="Rectangle 9"/>
          <p:cNvSpPr/>
          <p:nvPr/>
        </p:nvSpPr>
        <p:spPr>
          <a:xfrm>
            <a:off x="6153150" y="15811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286500" y="1695450"/>
            <a:ext cx="2390775" cy="209550"/>
          </a:xfrm>
          <a:prstGeom prst="rect">
            <a:avLst/>
          </a:prstGeom>
          <a:noFill/>
        </p:spPr>
        <p:txBody>
          <a:bodyPr wrap="square" lIns="0" rIns="0" tIns="0" bIns="0" anchor="t">
            <a:spAutoFit/>
          </a:bodyPr>
          <a:lstStyle/>
          <a:p>
            <a:pPr algn="l"/>
            <a:r>
              <a:rPr sz="900" b="1" i="0">
                <a:solidFill>
                  <a:srgbClr val="2251FF"/>
                </a:solidFill>
                <a:latin typeface="Arial"/>
              </a:rPr>
              <a:t>WHY IT MATTERS</a:t>
            </a:r>
          </a:p>
        </p:txBody>
      </p:sp>
      <p:sp>
        <p:nvSpPr>
          <p:cNvPr id="12" name="TextBox 11"/>
          <p:cNvSpPr txBox="1"/>
          <p:nvPr/>
        </p:nvSpPr>
        <p:spPr>
          <a:xfrm>
            <a:off x="6286500" y="1943100"/>
            <a:ext cx="2390775" cy="850900"/>
          </a:xfrm>
          <a:prstGeom prst="rect">
            <a:avLst/>
          </a:prstGeom>
          <a:noFill/>
        </p:spPr>
        <p:txBody>
          <a:bodyPr wrap="square" lIns="0" rIns="0" tIns="0" bIns="0" anchor="t">
            <a:spAutoFit/>
          </a:bodyPr>
          <a:lstStyle/>
          <a:p>
            <a:pPr algn="l"/>
            <a:r>
              <a:rPr sz="1125" b="0" i="1">
                <a:solidFill>
                  <a:srgbClr val="8A949E"/>
                </a:solidFill>
                <a:latin typeface="Arial"/>
              </a:rPr>
              <a:t>The decision it informs</a:t>
            </a:r>
          </a:p>
        </p:txBody>
      </p:sp>
      <p:sp>
        <p:nvSpPr>
          <p:cNvPr id="13" name="Rectangle 12"/>
          <p:cNvSpPr/>
          <p:nvPr/>
        </p:nvSpPr>
        <p:spPr>
          <a:xfrm>
            <a:off x="8924925" y="15811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9058275" y="1695450"/>
            <a:ext cx="2390775" cy="209550"/>
          </a:xfrm>
          <a:prstGeom prst="rect">
            <a:avLst/>
          </a:prstGeom>
          <a:noFill/>
        </p:spPr>
        <p:txBody>
          <a:bodyPr wrap="square" lIns="0" rIns="0" tIns="0" bIns="0" anchor="t">
            <a:spAutoFit/>
          </a:bodyPr>
          <a:lstStyle/>
          <a:p>
            <a:pPr algn="l"/>
            <a:r>
              <a:rPr sz="900" b="1" i="0">
                <a:solidFill>
                  <a:srgbClr val="2251FF"/>
                </a:solidFill>
                <a:latin typeface="Arial"/>
              </a:rPr>
              <a:t>DEFINITION AND FORMULA</a:t>
            </a:r>
          </a:p>
        </p:txBody>
      </p:sp>
      <p:sp>
        <p:nvSpPr>
          <p:cNvPr id="15" name="TextBox 14"/>
          <p:cNvSpPr txBox="1"/>
          <p:nvPr/>
        </p:nvSpPr>
        <p:spPr>
          <a:xfrm>
            <a:off x="9058275" y="1943100"/>
            <a:ext cx="2390775" cy="850900"/>
          </a:xfrm>
          <a:prstGeom prst="rect">
            <a:avLst/>
          </a:prstGeom>
          <a:noFill/>
        </p:spPr>
        <p:txBody>
          <a:bodyPr wrap="square" lIns="0" rIns="0" tIns="0" bIns="0" anchor="t">
            <a:spAutoFit/>
          </a:bodyPr>
          <a:lstStyle/>
          <a:p>
            <a:pPr algn="l"/>
            <a:r>
              <a:rPr sz="1125" b="0" i="1">
                <a:solidFill>
                  <a:srgbClr val="8A949E"/>
                </a:solidFill>
                <a:latin typeface="Arial"/>
              </a:rPr>
              <a:t>Numerator, denominator, inclusions and exclusions</a:t>
            </a:r>
          </a:p>
        </p:txBody>
      </p:sp>
      <p:sp>
        <p:nvSpPr>
          <p:cNvPr id="16" name="Rectangle 15"/>
          <p:cNvSpPr/>
          <p:nvPr/>
        </p:nvSpPr>
        <p:spPr>
          <a:xfrm>
            <a:off x="609600" y="298450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42950" y="3098800"/>
            <a:ext cx="2390775" cy="209550"/>
          </a:xfrm>
          <a:prstGeom prst="rect">
            <a:avLst/>
          </a:prstGeom>
          <a:noFill/>
        </p:spPr>
        <p:txBody>
          <a:bodyPr wrap="square" lIns="0" rIns="0" tIns="0" bIns="0" anchor="t">
            <a:spAutoFit/>
          </a:bodyPr>
          <a:lstStyle/>
          <a:p>
            <a:pPr algn="l"/>
            <a:r>
              <a:rPr sz="900" b="1" i="0">
                <a:solidFill>
                  <a:srgbClr val="2251FF"/>
                </a:solidFill>
                <a:latin typeface="Arial"/>
              </a:rPr>
              <a:t>LEAD OR LAG</a:t>
            </a:r>
          </a:p>
        </p:txBody>
      </p:sp>
      <p:sp>
        <p:nvSpPr>
          <p:cNvPr id="18" name="TextBox 17"/>
          <p:cNvSpPr txBox="1"/>
          <p:nvPr/>
        </p:nvSpPr>
        <p:spPr>
          <a:xfrm>
            <a:off x="742950" y="3346450"/>
            <a:ext cx="2390775" cy="850900"/>
          </a:xfrm>
          <a:prstGeom prst="rect">
            <a:avLst/>
          </a:prstGeom>
          <a:noFill/>
        </p:spPr>
        <p:txBody>
          <a:bodyPr wrap="square" lIns="0" rIns="0" tIns="0" bIns="0" anchor="t">
            <a:spAutoFit/>
          </a:bodyPr>
          <a:lstStyle/>
          <a:p>
            <a:pPr algn="l"/>
            <a:r>
              <a:rPr sz="1125" b="0" i="1">
                <a:solidFill>
                  <a:srgbClr val="8A949E"/>
                </a:solidFill>
                <a:latin typeface="Arial"/>
              </a:rPr>
              <a:t>Leading (predicts) or lagging (proves)</a:t>
            </a:r>
          </a:p>
        </p:txBody>
      </p:sp>
      <p:sp>
        <p:nvSpPr>
          <p:cNvPr id="19" name="Rectangle 18"/>
          <p:cNvSpPr/>
          <p:nvPr/>
        </p:nvSpPr>
        <p:spPr>
          <a:xfrm>
            <a:off x="3381375" y="298450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14725" y="3098800"/>
            <a:ext cx="2390775" cy="209550"/>
          </a:xfrm>
          <a:prstGeom prst="rect">
            <a:avLst/>
          </a:prstGeom>
          <a:noFill/>
        </p:spPr>
        <p:txBody>
          <a:bodyPr wrap="square" lIns="0" rIns="0" tIns="0" bIns="0" anchor="t">
            <a:spAutoFit/>
          </a:bodyPr>
          <a:lstStyle/>
          <a:p>
            <a:pPr algn="l"/>
            <a:r>
              <a:rPr sz="900" b="1" i="0">
                <a:solidFill>
                  <a:srgbClr val="2251FF"/>
                </a:solidFill>
                <a:latin typeface="Arial"/>
              </a:rPr>
              <a:t>SOURCE</a:t>
            </a:r>
          </a:p>
        </p:txBody>
      </p:sp>
      <p:sp>
        <p:nvSpPr>
          <p:cNvPr id="21" name="TextBox 20"/>
          <p:cNvSpPr txBox="1"/>
          <p:nvPr/>
        </p:nvSpPr>
        <p:spPr>
          <a:xfrm>
            <a:off x="3514725" y="3346450"/>
            <a:ext cx="2390775" cy="850900"/>
          </a:xfrm>
          <a:prstGeom prst="rect">
            <a:avLst/>
          </a:prstGeom>
          <a:noFill/>
        </p:spPr>
        <p:txBody>
          <a:bodyPr wrap="square" lIns="0" rIns="0" tIns="0" bIns="0" anchor="t">
            <a:spAutoFit/>
          </a:bodyPr>
          <a:lstStyle/>
          <a:p>
            <a:pPr algn="l"/>
            <a:r>
              <a:rPr sz="1125" b="0" i="1">
                <a:solidFill>
                  <a:srgbClr val="8A949E"/>
                </a:solidFill>
                <a:latin typeface="Arial"/>
              </a:rPr>
              <a:t>System of record and data product</a:t>
            </a:r>
          </a:p>
        </p:txBody>
      </p:sp>
      <p:sp>
        <p:nvSpPr>
          <p:cNvPr id="22" name="Rectangle 21"/>
          <p:cNvSpPr/>
          <p:nvPr/>
        </p:nvSpPr>
        <p:spPr>
          <a:xfrm>
            <a:off x="6153150" y="298450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286500" y="3098800"/>
            <a:ext cx="2390775" cy="209550"/>
          </a:xfrm>
          <a:prstGeom prst="rect">
            <a:avLst/>
          </a:prstGeom>
          <a:noFill/>
        </p:spPr>
        <p:txBody>
          <a:bodyPr wrap="square" lIns="0" rIns="0" tIns="0" bIns="0" anchor="t">
            <a:spAutoFit/>
          </a:bodyPr>
          <a:lstStyle/>
          <a:p>
            <a:pPr algn="l"/>
            <a:r>
              <a:rPr sz="900" b="1" i="0">
                <a:solidFill>
                  <a:srgbClr val="2251FF"/>
                </a:solidFill>
                <a:latin typeface="Arial"/>
              </a:rPr>
              <a:t>OWNER</a:t>
            </a:r>
          </a:p>
        </p:txBody>
      </p:sp>
      <p:sp>
        <p:nvSpPr>
          <p:cNvPr id="24" name="TextBox 23"/>
          <p:cNvSpPr txBox="1"/>
          <p:nvPr/>
        </p:nvSpPr>
        <p:spPr>
          <a:xfrm>
            <a:off x="6286500" y="3346450"/>
            <a:ext cx="2390775" cy="850900"/>
          </a:xfrm>
          <a:prstGeom prst="rect">
            <a:avLst/>
          </a:prstGeom>
          <a:noFill/>
        </p:spPr>
        <p:txBody>
          <a:bodyPr wrap="square" lIns="0" rIns="0" tIns="0" bIns="0" anchor="t">
            <a:spAutoFit/>
          </a:bodyPr>
          <a:lstStyle/>
          <a:p>
            <a:pPr algn="l"/>
            <a:r>
              <a:rPr sz="1125" b="0" i="1">
                <a:solidFill>
                  <a:srgbClr val="8A949E"/>
                </a:solidFill>
                <a:latin typeface="Arial"/>
              </a:rPr>
              <a:t>Accountable person, and who reports it</a:t>
            </a:r>
          </a:p>
        </p:txBody>
      </p:sp>
      <p:sp>
        <p:nvSpPr>
          <p:cNvPr id="25" name="Rectangle 24"/>
          <p:cNvSpPr/>
          <p:nvPr/>
        </p:nvSpPr>
        <p:spPr>
          <a:xfrm>
            <a:off x="8924925" y="298450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058275" y="3098800"/>
            <a:ext cx="2390775" cy="209550"/>
          </a:xfrm>
          <a:prstGeom prst="rect">
            <a:avLst/>
          </a:prstGeom>
          <a:noFill/>
        </p:spPr>
        <p:txBody>
          <a:bodyPr wrap="square" lIns="0" rIns="0" tIns="0" bIns="0" anchor="t">
            <a:spAutoFit/>
          </a:bodyPr>
          <a:lstStyle/>
          <a:p>
            <a:pPr algn="l"/>
            <a:r>
              <a:rPr sz="900" b="1" i="0">
                <a:solidFill>
                  <a:srgbClr val="2251FF"/>
                </a:solidFill>
                <a:latin typeface="Arial"/>
              </a:rPr>
              <a:t>FREQUENCY</a:t>
            </a:r>
          </a:p>
        </p:txBody>
      </p:sp>
      <p:sp>
        <p:nvSpPr>
          <p:cNvPr id="27" name="TextBox 26"/>
          <p:cNvSpPr txBox="1"/>
          <p:nvPr/>
        </p:nvSpPr>
        <p:spPr>
          <a:xfrm>
            <a:off x="9058275" y="3346450"/>
            <a:ext cx="2390775" cy="850900"/>
          </a:xfrm>
          <a:prstGeom prst="rect">
            <a:avLst/>
          </a:prstGeom>
          <a:noFill/>
        </p:spPr>
        <p:txBody>
          <a:bodyPr wrap="square" lIns="0" rIns="0" tIns="0" bIns="0" anchor="t">
            <a:spAutoFit/>
          </a:bodyPr>
          <a:lstStyle/>
          <a:p>
            <a:pPr algn="l"/>
            <a:r>
              <a:rPr sz="1125" b="0" i="1">
                <a:solidFill>
                  <a:srgbClr val="8A949E"/>
                </a:solidFill>
                <a:latin typeface="Arial"/>
              </a:rPr>
              <a:t>How often it is refreshed and reviewed</a:t>
            </a:r>
          </a:p>
        </p:txBody>
      </p:sp>
      <p:sp>
        <p:nvSpPr>
          <p:cNvPr id="28" name="Rectangle 27"/>
          <p:cNvSpPr/>
          <p:nvPr/>
        </p:nvSpPr>
        <p:spPr>
          <a:xfrm>
            <a:off x="609600" y="43878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42950" y="4502150"/>
            <a:ext cx="2390775" cy="209550"/>
          </a:xfrm>
          <a:prstGeom prst="rect">
            <a:avLst/>
          </a:prstGeom>
          <a:noFill/>
        </p:spPr>
        <p:txBody>
          <a:bodyPr wrap="square" lIns="0" rIns="0" tIns="0" bIns="0" anchor="t">
            <a:spAutoFit/>
          </a:bodyPr>
          <a:lstStyle/>
          <a:p>
            <a:pPr algn="l"/>
            <a:r>
              <a:rPr sz="900" b="1" i="0">
                <a:solidFill>
                  <a:srgbClr val="2251FF"/>
                </a:solidFill>
                <a:latin typeface="Arial"/>
              </a:rPr>
              <a:t>BASELINE</a:t>
            </a:r>
          </a:p>
        </p:txBody>
      </p:sp>
      <p:sp>
        <p:nvSpPr>
          <p:cNvPr id="30" name="TextBox 29"/>
          <p:cNvSpPr txBox="1"/>
          <p:nvPr/>
        </p:nvSpPr>
        <p:spPr>
          <a:xfrm>
            <a:off x="742950" y="4749800"/>
            <a:ext cx="2390775" cy="850900"/>
          </a:xfrm>
          <a:prstGeom prst="rect">
            <a:avLst/>
          </a:prstGeom>
          <a:noFill/>
        </p:spPr>
        <p:txBody>
          <a:bodyPr wrap="square" lIns="0" rIns="0" tIns="0" bIns="0" anchor="t">
            <a:spAutoFit/>
          </a:bodyPr>
          <a:lstStyle/>
          <a:p>
            <a:pPr algn="l"/>
            <a:r>
              <a:rPr sz="1125" b="0" i="1">
                <a:solidFill>
                  <a:srgbClr val="8A949E"/>
                </a:solidFill>
                <a:latin typeface="Arial"/>
              </a:rPr>
              <a:t>Measured value, and when</a:t>
            </a:r>
          </a:p>
        </p:txBody>
      </p:sp>
      <p:sp>
        <p:nvSpPr>
          <p:cNvPr id="31" name="Rectangle 30"/>
          <p:cNvSpPr/>
          <p:nvPr/>
        </p:nvSpPr>
        <p:spPr>
          <a:xfrm>
            <a:off x="3381375" y="43878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514725" y="4502150"/>
            <a:ext cx="2390775" cy="209550"/>
          </a:xfrm>
          <a:prstGeom prst="rect">
            <a:avLst/>
          </a:prstGeom>
          <a:noFill/>
        </p:spPr>
        <p:txBody>
          <a:bodyPr wrap="square" lIns="0" rIns="0" tIns="0" bIns="0" anchor="t">
            <a:spAutoFit/>
          </a:bodyPr>
          <a:lstStyle/>
          <a:p>
            <a:pPr algn="l"/>
            <a:r>
              <a:rPr sz="900" b="1" i="0">
                <a:solidFill>
                  <a:srgbClr val="2251FF"/>
                </a:solidFill>
                <a:latin typeface="Arial"/>
              </a:rPr>
              <a:t>TARGET</a:t>
            </a:r>
          </a:p>
        </p:txBody>
      </p:sp>
      <p:sp>
        <p:nvSpPr>
          <p:cNvPr id="33" name="TextBox 32"/>
          <p:cNvSpPr txBox="1"/>
          <p:nvPr/>
        </p:nvSpPr>
        <p:spPr>
          <a:xfrm>
            <a:off x="3514725" y="4749800"/>
            <a:ext cx="2390775" cy="850900"/>
          </a:xfrm>
          <a:prstGeom prst="rect">
            <a:avLst/>
          </a:prstGeom>
          <a:noFill/>
        </p:spPr>
        <p:txBody>
          <a:bodyPr wrap="square" lIns="0" rIns="0" tIns="0" bIns="0" anchor="t">
            <a:spAutoFit/>
          </a:bodyPr>
          <a:lstStyle/>
          <a:p>
            <a:pPr algn="l"/>
            <a:r>
              <a:rPr sz="1125" b="0" i="1">
                <a:solidFill>
                  <a:srgbClr val="8A949E"/>
                </a:solidFill>
                <a:latin typeface="Arial"/>
              </a:rPr>
              <a:t>Value and date</a:t>
            </a:r>
          </a:p>
        </p:txBody>
      </p:sp>
      <p:sp>
        <p:nvSpPr>
          <p:cNvPr id="34" name="Rectangle 33"/>
          <p:cNvSpPr/>
          <p:nvPr/>
        </p:nvSpPr>
        <p:spPr>
          <a:xfrm>
            <a:off x="6153150" y="43878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286500" y="4502150"/>
            <a:ext cx="2390775" cy="209550"/>
          </a:xfrm>
          <a:prstGeom prst="rect">
            <a:avLst/>
          </a:prstGeom>
          <a:noFill/>
        </p:spPr>
        <p:txBody>
          <a:bodyPr wrap="square" lIns="0" rIns="0" tIns="0" bIns="0" anchor="t">
            <a:spAutoFit/>
          </a:bodyPr>
          <a:lstStyle/>
          <a:p>
            <a:pPr algn="l"/>
            <a:r>
              <a:rPr sz="900" b="1" i="0">
                <a:solidFill>
                  <a:srgbClr val="2251FF"/>
                </a:solidFill>
                <a:latin typeface="Arial"/>
              </a:rPr>
              <a:t>THRESHOLDS</a:t>
            </a:r>
          </a:p>
        </p:txBody>
      </p:sp>
      <p:sp>
        <p:nvSpPr>
          <p:cNvPr id="36" name="TextBox 35"/>
          <p:cNvSpPr txBox="1"/>
          <p:nvPr/>
        </p:nvSpPr>
        <p:spPr>
          <a:xfrm>
            <a:off x="6286500" y="4749800"/>
            <a:ext cx="2390775" cy="850900"/>
          </a:xfrm>
          <a:prstGeom prst="rect">
            <a:avLst/>
          </a:prstGeom>
          <a:noFill/>
        </p:spPr>
        <p:txBody>
          <a:bodyPr wrap="square" lIns="0" rIns="0" tIns="0" bIns="0" anchor="t">
            <a:spAutoFit/>
          </a:bodyPr>
          <a:lstStyle/>
          <a:p>
            <a:pPr algn="l"/>
            <a:r>
              <a:rPr sz="1125" b="0" i="1">
                <a:solidFill>
                  <a:srgbClr val="8A949E"/>
                </a:solidFill>
                <a:latin typeface="Arial"/>
              </a:rPr>
              <a:t>Green, amber, red</a:t>
            </a:r>
          </a:p>
        </p:txBody>
      </p:sp>
      <p:sp>
        <p:nvSpPr>
          <p:cNvPr id="37" name="Rectangle 36"/>
          <p:cNvSpPr/>
          <p:nvPr/>
        </p:nvSpPr>
        <p:spPr>
          <a:xfrm>
            <a:off x="8924925" y="4387850"/>
            <a:ext cx="2657475" cy="1289050"/>
          </a:xfrm>
          <a:prstGeom prst="rect">
            <a:avLst/>
          </a:prstGeom>
          <a:solidFill>
            <a:srgbClr val="FFFFFF"/>
          </a:solidFill>
          <a:ln w="9525">
            <a:solidFill>
              <a:srgbClr val="9AA6B2"/>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058275" y="4502150"/>
            <a:ext cx="2390775" cy="209550"/>
          </a:xfrm>
          <a:prstGeom prst="rect">
            <a:avLst/>
          </a:prstGeom>
          <a:noFill/>
        </p:spPr>
        <p:txBody>
          <a:bodyPr wrap="square" lIns="0" rIns="0" tIns="0" bIns="0" anchor="t">
            <a:spAutoFit/>
          </a:bodyPr>
          <a:lstStyle/>
          <a:p>
            <a:pPr algn="l"/>
            <a:r>
              <a:rPr sz="900" b="1" i="0">
                <a:solidFill>
                  <a:srgbClr val="2251FF"/>
                </a:solidFill>
                <a:latin typeface="Arial"/>
              </a:rPr>
              <a:t>CAVEATS</a:t>
            </a:r>
          </a:p>
        </p:txBody>
      </p:sp>
      <p:sp>
        <p:nvSpPr>
          <p:cNvPr id="39" name="TextBox 38"/>
          <p:cNvSpPr txBox="1"/>
          <p:nvPr/>
        </p:nvSpPr>
        <p:spPr>
          <a:xfrm>
            <a:off x="9058275" y="4749800"/>
            <a:ext cx="2390775" cy="850900"/>
          </a:xfrm>
          <a:prstGeom prst="rect">
            <a:avLst/>
          </a:prstGeom>
          <a:noFill/>
        </p:spPr>
        <p:txBody>
          <a:bodyPr wrap="square" lIns="0" rIns="0" tIns="0" bIns="0" anchor="t">
            <a:spAutoFit/>
          </a:bodyPr>
          <a:lstStyle/>
          <a:p>
            <a:pPr algn="l"/>
            <a:r>
              <a:rPr sz="1125" b="0" i="1">
                <a:solidFill>
                  <a:srgbClr val="8A949E"/>
                </a:solidFill>
                <a:latin typeface="Arial"/>
              </a:rPr>
              <a:t>Known data limitations</a:t>
            </a:r>
          </a:p>
        </p:txBody>
      </p:sp>
      <p:sp>
        <p:nvSpPr>
          <p:cNvPr id="40" name="Rectangle 3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2" name="TextBox 41"/>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No measure enters the scorecard without a completed card and a measured baseline.</a:t>
            </a:r>
          </a:p>
        </p:txBody>
      </p:sp>
      <p:sp>
        <p:nvSpPr>
          <p:cNvPr id="43" name="TextBox 4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44" name="TextBox 4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45" name="Rectangle 4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Offence and defence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Choose the balance deliberately</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Every data strategy balances offence and defence</a:t>
            </a:r>
          </a:p>
        </p:txBody>
      </p:sp>
      <p:sp>
        <p:nvSpPr>
          <p:cNvPr id="3" name="Rectangle 2"/>
          <p:cNvSpPr/>
          <p:nvPr/>
        </p:nvSpPr>
        <p:spPr>
          <a:xfrm>
            <a:off x="609600" y="1257300"/>
            <a:ext cx="53721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447800"/>
            <a:ext cx="4914900" cy="285750"/>
          </a:xfrm>
          <a:prstGeom prst="rect">
            <a:avLst/>
          </a:prstGeom>
          <a:noFill/>
        </p:spPr>
        <p:txBody>
          <a:bodyPr wrap="square" lIns="0" rIns="0" tIns="0" bIns="0" anchor="t">
            <a:spAutoFit/>
          </a:bodyPr>
          <a:lstStyle/>
          <a:p>
            <a:pPr algn="l"/>
            <a:r>
              <a:rPr sz="1500" b="1" i="0">
                <a:solidFill>
                  <a:srgbClr val="2251FF"/>
                </a:solidFill>
                <a:latin typeface="Arial"/>
              </a:rPr>
              <a:t>Defence: Control, compliance, security and quality: one source of truth for the numbers the organisation is judged on.</a:t>
            </a:r>
          </a:p>
        </p:txBody>
      </p:sp>
      <p:sp>
        <p:nvSpPr>
          <p:cNvPr id="5" name="Rectangle 4"/>
          <p:cNvSpPr/>
          <p:nvPr/>
        </p:nvSpPr>
        <p:spPr>
          <a:xfrm>
            <a:off x="838200" y="20288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28700" y="1924050"/>
            <a:ext cx="4686300" cy="609600"/>
          </a:xfrm>
          <a:prstGeom prst="rect">
            <a:avLst/>
          </a:prstGeom>
          <a:noFill/>
        </p:spPr>
        <p:txBody>
          <a:bodyPr wrap="square" lIns="0" rIns="0" tIns="0" bIns="0" anchor="t">
            <a:spAutoFit/>
          </a:bodyPr>
          <a:lstStyle/>
          <a:p>
            <a:pPr algn="l"/>
            <a:r>
              <a:rPr sz="1350" b="0" i="0">
                <a:solidFill>
                  <a:srgbClr val="051C2C"/>
                </a:solidFill>
                <a:latin typeface="Arial"/>
              </a:rPr>
              <a:t>Certified definitions for reported metrics</a:t>
            </a:r>
          </a:p>
        </p:txBody>
      </p:sp>
      <p:sp>
        <p:nvSpPr>
          <p:cNvPr id="7" name="Rectangle 6"/>
          <p:cNvSpPr/>
          <p:nvPr/>
        </p:nvSpPr>
        <p:spPr>
          <a:xfrm>
            <a:off x="838200" y="26384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28700" y="2533650"/>
            <a:ext cx="4686300" cy="609600"/>
          </a:xfrm>
          <a:prstGeom prst="rect">
            <a:avLst/>
          </a:prstGeom>
          <a:noFill/>
        </p:spPr>
        <p:txBody>
          <a:bodyPr wrap="square" lIns="0" rIns="0" tIns="0" bIns="0" anchor="t">
            <a:spAutoFit/>
          </a:bodyPr>
          <a:lstStyle/>
          <a:p>
            <a:pPr algn="l"/>
            <a:r>
              <a:rPr sz="1350" b="0" i="0">
                <a:solidFill>
                  <a:srgbClr val="051C2C"/>
                </a:solidFill>
                <a:latin typeface="Arial"/>
              </a:rPr>
              <a:t>Ownership and quality rules on critical data</a:t>
            </a:r>
          </a:p>
        </p:txBody>
      </p:sp>
      <p:sp>
        <p:nvSpPr>
          <p:cNvPr id="9" name="Rectangle 8"/>
          <p:cNvSpPr/>
          <p:nvPr/>
        </p:nvSpPr>
        <p:spPr>
          <a:xfrm>
            <a:off x="838200" y="32480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28700" y="3143250"/>
            <a:ext cx="4686300" cy="609600"/>
          </a:xfrm>
          <a:prstGeom prst="rect">
            <a:avLst/>
          </a:prstGeom>
          <a:noFill/>
        </p:spPr>
        <p:txBody>
          <a:bodyPr wrap="square" lIns="0" rIns="0" tIns="0" bIns="0" anchor="t">
            <a:spAutoFit/>
          </a:bodyPr>
          <a:lstStyle/>
          <a:p>
            <a:pPr algn="l"/>
            <a:r>
              <a:rPr sz="1350" b="0" i="0">
                <a:solidFill>
                  <a:srgbClr val="051C2C"/>
                </a:solidFill>
                <a:latin typeface="Arial"/>
              </a:rPr>
              <a:t>Lineage from report to source</a:t>
            </a:r>
          </a:p>
        </p:txBody>
      </p:sp>
      <p:sp>
        <p:nvSpPr>
          <p:cNvPr id="11" name="Rectangle 10"/>
          <p:cNvSpPr/>
          <p:nvPr/>
        </p:nvSpPr>
        <p:spPr>
          <a:xfrm>
            <a:off x="838200" y="38576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8700" y="3752850"/>
            <a:ext cx="4686300" cy="609600"/>
          </a:xfrm>
          <a:prstGeom prst="rect">
            <a:avLst/>
          </a:prstGeom>
          <a:noFill/>
        </p:spPr>
        <p:txBody>
          <a:bodyPr wrap="square" lIns="0" rIns="0" tIns="0" bIns="0" anchor="t">
            <a:spAutoFit/>
          </a:bodyPr>
          <a:lstStyle/>
          <a:p>
            <a:pPr algn="l"/>
            <a:r>
              <a:rPr sz="1350" b="0" i="0">
                <a:solidFill>
                  <a:srgbClr val="051C2C"/>
                </a:solidFill>
                <a:latin typeface="Arial"/>
              </a:rPr>
              <a:t>Access control and privacy by design</a:t>
            </a:r>
          </a:p>
        </p:txBody>
      </p:sp>
      <p:sp>
        <p:nvSpPr>
          <p:cNvPr id="13" name="Rectangle 12"/>
          <p:cNvSpPr/>
          <p:nvPr/>
        </p:nvSpPr>
        <p:spPr>
          <a:xfrm>
            <a:off x="6210300" y="1257300"/>
            <a:ext cx="53721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38900" y="1447800"/>
            <a:ext cx="4914900" cy="285750"/>
          </a:xfrm>
          <a:prstGeom prst="rect">
            <a:avLst/>
          </a:prstGeom>
          <a:noFill/>
        </p:spPr>
        <p:txBody>
          <a:bodyPr wrap="square" lIns="0" rIns="0" tIns="0" bIns="0" anchor="t">
            <a:spAutoFit/>
          </a:bodyPr>
          <a:lstStyle/>
          <a:p>
            <a:pPr algn="l"/>
            <a:r>
              <a:rPr sz="1500" b="1" i="0">
                <a:solidFill>
                  <a:srgbClr val="051C2C"/>
                </a:solidFill>
                <a:latin typeface="Arial"/>
              </a:rPr>
              <a:t>Offence: Growth, customer value and AI: flexible, fast access to data, with many fit-for-purpose views built from the trusted core.</a:t>
            </a:r>
          </a:p>
        </p:txBody>
      </p:sp>
      <p:sp>
        <p:nvSpPr>
          <p:cNvPr id="15" name="Rectangle 14"/>
          <p:cNvSpPr/>
          <p:nvPr/>
        </p:nvSpPr>
        <p:spPr>
          <a:xfrm>
            <a:off x="6438900" y="20288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29400" y="1924050"/>
            <a:ext cx="4686300" cy="609600"/>
          </a:xfrm>
          <a:prstGeom prst="rect">
            <a:avLst/>
          </a:prstGeom>
          <a:noFill/>
        </p:spPr>
        <p:txBody>
          <a:bodyPr wrap="square" lIns="0" rIns="0" tIns="0" bIns="0" anchor="t">
            <a:spAutoFit/>
          </a:bodyPr>
          <a:lstStyle/>
          <a:p>
            <a:pPr algn="l"/>
            <a:r>
              <a:rPr sz="1350" b="0" i="0">
                <a:solidFill>
                  <a:srgbClr val="051C2C"/>
                </a:solidFill>
                <a:latin typeface="Arial"/>
              </a:rPr>
              <a:t>Customer and product analytics</a:t>
            </a:r>
          </a:p>
        </p:txBody>
      </p:sp>
      <p:sp>
        <p:nvSpPr>
          <p:cNvPr id="17" name="Rectangle 16"/>
          <p:cNvSpPr/>
          <p:nvPr/>
        </p:nvSpPr>
        <p:spPr>
          <a:xfrm>
            <a:off x="6438900" y="26384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629400" y="2533650"/>
            <a:ext cx="4686300" cy="609600"/>
          </a:xfrm>
          <a:prstGeom prst="rect">
            <a:avLst/>
          </a:prstGeom>
          <a:noFill/>
        </p:spPr>
        <p:txBody>
          <a:bodyPr wrap="square" lIns="0" rIns="0" tIns="0" bIns="0" anchor="t">
            <a:spAutoFit/>
          </a:bodyPr>
          <a:lstStyle/>
          <a:p>
            <a:pPr algn="l"/>
            <a:r>
              <a:rPr sz="1350" b="0" i="0">
                <a:solidFill>
                  <a:srgbClr val="051C2C"/>
                </a:solidFill>
                <a:latin typeface="Arial"/>
              </a:rPr>
              <a:t>Personalisation and pricing</a:t>
            </a:r>
          </a:p>
        </p:txBody>
      </p:sp>
      <p:sp>
        <p:nvSpPr>
          <p:cNvPr id="19" name="Rectangle 18"/>
          <p:cNvSpPr/>
          <p:nvPr/>
        </p:nvSpPr>
        <p:spPr>
          <a:xfrm>
            <a:off x="6438900" y="32480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9400" y="3143250"/>
            <a:ext cx="4686300" cy="609600"/>
          </a:xfrm>
          <a:prstGeom prst="rect">
            <a:avLst/>
          </a:prstGeom>
          <a:noFill/>
        </p:spPr>
        <p:txBody>
          <a:bodyPr wrap="square" lIns="0" rIns="0" tIns="0" bIns="0" anchor="t">
            <a:spAutoFit/>
          </a:bodyPr>
          <a:lstStyle/>
          <a:p>
            <a:pPr algn="l"/>
            <a:r>
              <a:rPr sz="1350" b="0" i="0">
                <a:solidFill>
                  <a:srgbClr val="051C2C"/>
                </a:solidFill>
                <a:latin typeface="Arial"/>
              </a:rPr>
              <a:t>Data-enabled products and services</a:t>
            </a:r>
          </a:p>
        </p:txBody>
      </p:sp>
      <p:sp>
        <p:nvSpPr>
          <p:cNvPr id="21" name="Rectangle 20"/>
          <p:cNvSpPr/>
          <p:nvPr/>
        </p:nvSpPr>
        <p:spPr>
          <a:xfrm>
            <a:off x="6438900" y="38576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29400" y="3752850"/>
            <a:ext cx="4686300" cy="609600"/>
          </a:xfrm>
          <a:prstGeom prst="rect">
            <a:avLst/>
          </a:prstGeom>
          <a:noFill/>
        </p:spPr>
        <p:txBody>
          <a:bodyPr wrap="square" lIns="0" rIns="0" tIns="0" bIns="0" anchor="t">
            <a:spAutoFit/>
          </a:bodyPr>
          <a:lstStyle/>
          <a:p>
            <a:pPr algn="l"/>
            <a:r>
              <a:rPr sz="1350" b="0" i="0">
                <a:solidFill>
                  <a:srgbClr val="051C2C"/>
                </a:solidFill>
                <a:latin typeface="Arial"/>
              </a:rPr>
              <a:t>Experimentation and AI use cases</a:t>
            </a:r>
          </a:p>
        </p:txBody>
      </p:sp>
      <p:sp>
        <p:nvSpPr>
          <p:cNvPr id="23" name="Rectangle 2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5" name="TextBox 24"/>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Decide the balance explicitly and fund it; otherwise whichever side shouts loudest sets it for you.</a:t>
            </a:r>
          </a:p>
        </p:txBody>
      </p:sp>
      <p:sp>
        <p:nvSpPr>
          <p:cNvPr id="26" name="TextBox 2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27" name="TextBox 2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28" name="Rectangle 2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Reading your posture</a:t>
            </a:r>
          </a:p>
        </p:txBody>
      </p:sp>
      <p:graphicFrame>
        <p:nvGraphicFramePr>
          <p:cNvPr id="3" name="Table 2"/>
          <p:cNvGraphicFramePr>
            <a:graphicFrameLocks noGrp="1"/>
          </p:cNvGraphicFramePr>
          <p:nvPr/>
        </p:nvGraphicFramePr>
        <p:xfrm>
          <a:off x="609600" y="1257300"/>
          <a:ext cx="10972799" cy="2133600"/>
        </p:xfrm>
        <a:graphic>
          <a:graphicData uri="http://schemas.openxmlformats.org/drawingml/2006/table">
            <a:tbl>
              <a:tblPr firstRow="1" bandRow="1">
                <a:tableStyleId>{5C22544A-7EE6-4342-B048-85BDC9FD1C3A}</a:tableStyleId>
              </a:tblPr>
              <a:tblGrid>
                <a:gridCol w="1540042"/>
                <a:gridCol w="1732547"/>
                <a:gridCol w="7700210"/>
              </a:tblGrid>
              <a:tr h="533400">
                <a:tc>
                  <a:txBody>
                    <a:bodyPr wrap="square"/>
                    <a:lstStyle/>
                    <a:p>
                      <a:r>
                        <a:rPr sz="1200" b="1" i="0">
                          <a:solidFill>
                            <a:srgbClr val="FFFFFF"/>
                          </a:solidFill>
                          <a:latin typeface="Arial"/>
                        </a:rPr>
                        <a:t>Offence share</a:t>
                      </a:r>
                    </a:p>
                  </a:txBody>
                  <a:tcPr marL="95250" marR="95250" marT="38100" marB="38100" anchor="ctr">
                    <a:solidFill>
                      <a:srgbClr val="051C2C"/>
                    </a:solidFill>
                  </a:tcPr>
                </a:tc>
                <a:tc>
                  <a:txBody>
                    <a:bodyPr wrap="square"/>
                    <a:lstStyle/>
                    <a:p>
                      <a:r>
                        <a:rPr sz="1200" b="1" i="0">
                          <a:solidFill>
                            <a:srgbClr val="FFFFFF"/>
                          </a:solidFill>
                          <a:latin typeface="Arial"/>
                        </a:rPr>
                        <a:t>Posture</a:t>
                      </a:r>
                    </a:p>
                  </a:txBody>
                  <a:tcPr marL="95250" marR="95250" marT="38100" marB="38100" anchor="ctr">
                    <a:solidFill>
                      <a:srgbClr val="051C2C"/>
                    </a:solidFill>
                  </a:tcPr>
                </a:tc>
                <a:tc>
                  <a:txBody>
                    <a:bodyPr wrap="square"/>
                    <a:lstStyle/>
                    <a:p>
                      <a:r>
                        <a:rPr sz="1200" b="1" i="0">
                          <a:solidFill>
                            <a:srgbClr val="FFFFFF"/>
                          </a:solidFill>
                          <a:latin typeface="Arial"/>
                        </a:rPr>
                        <a:t>What to do</a:t>
                      </a:r>
                    </a:p>
                  </a:txBody>
                  <a:tcPr marL="95250" marR="95250" marT="38100" marB="38100" anchor="ctr">
                    <a:solidFill>
                      <a:srgbClr val="051C2C"/>
                    </a:solidFill>
                  </a:tcPr>
                </a:tc>
              </a:tr>
              <a:tr h="533400">
                <a:tc>
                  <a:txBody>
                    <a:bodyPr wrap="square"/>
                    <a:lstStyle/>
                    <a:p>
                      <a:r>
                        <a:rPr sz="1200" b="0" i="0">
                          <a:solidFill>
                            <a:srgbClr val="051C2C"/>
                          </a:solidFill>
                          <a:latin typeface="Arial"/>
                        </a:rPr>
                        <a:t>0-40%</a:t>
                      </a:r>
                    </a:p>
                  </a:txBody>
                  <a:tcPr marL="95250" marR="95250" marT="38100" marB="38100" anchor="ctr">
                    <a:solidFill>
                      <a:srgbClr val="FFFFFF"/>
                    </a:solidFill>
                  </a:tcPr>
                </a:tc>
                <a:tc>
                  <a:txBody>
                    <a:bodyPr wrap="square"/>
                    <a:lstStyle/>
                    <a:p>
                      <a:r>
                        <a:rPr sz="1200" b="0" i="0">
                          <a:solidFill>
                            <a:srgbClr val="051C2C"/>
                          </a:solidFill>
                          <a:latin typeface="Arial"/>
                        </a:rPr>
                        <a:t>Defence first</a:t>
                      </a:r>
                    </a:p>
                  </a:txBody>
                  <a:tcPr marL="95250" marR="95250" marT="38100" marB="38100" anchor="ctr">
                    <a:solidFill>
                      <a:srgbClr val="FFFFFF"/>
                    </a:solidFill>
                  </a:tcPr>
                </a:tc>
                <a:tc>
                  <a:txBody>
                    <a:bodyPr wrap="square"/>
                    <a:lstStyle/>
                    <a:p>
                      <a:r>
                        <a:rPr sz="1200" b="0" i="0">
                          <a:solidFill>
                            <a:srgbClr val="051C2C"/>
                          </a:solidFill>
                          <a:latin typeface="Arial"/>
                        </a:rPr>
                        <a:t>Fix the trusted core before scaling analytics: owners, certified metrics, lineage and quality on the data you report. Pick one or two offensive use cases that ride on that core, so the defence work shows value early.</a:t>
                      </a:r>
                    </a:p>
                  </a:txBody>
                  <a:tcPr marL="95250" marR="95250" marT="38100" marB="38100" anchor="ctr">
                    <a:solidFill>
                      <a:srgbClr val="FFFFFF"/>
                    </a:solidFill>
                  </a:tcPr>
                </a:tc>
              </a:tr>
              <a:tr h="533400">
                <a:tc>
                  <a:txBody>
                    <a:bodyPr wrap="square"/>
                    <a:lstStyle/>
                    <a:p>
                      <a:r>
                        <a:rPr sz="1200" b="0" i="0">
                          <a:solidFill>
                            <a:srgbClr val="051C2C"/>
                          </a:solidFill>
                          <a:latin typeface="Arial"/>
                        </a:rPr>
                        <a:t>40-60%</a:t>
                      </a:r>
                    </a:p>
                  </a:txBody>
                  <a:tcPr marL="95250" marR="95250" marT="38100" marB="38100" anchor="ctr">
                    <a:solidFill>
                      <a:srgbClr val="F6F7F9"/>
                    </a:solidFill>
                  </a:tcPr>
                </a:tc>
                <a:tc>
                  <a:txBody>
                    <a:bodyPr wrap="square"/>
                    <a:lstStyle/>
                    <a:p>
                      <a:r>
                        <a:rPr sz="1200" b="0" i="0">
                          <a:solidFill>
                            <a:srgbClr val="051C2C"/>
                          </a:solidFill>
                          <a:latin typeface="Arial"/>
                        </a:rPr>
                        <a:t>Balanced</a:t>
                      </a:r>
                    </a:p>
                  </a:txBody>
                  <a:tcPr marL="95250" marR="95250" marT="38100" marB="38100" anchor="ctr">
                    <a:solidFill>
                      <a:srgbClr val="F6F7F9"/>
                    </a:solidFill>
                  </a:tcPr>
                </a:tc>
                <a:tc>
                  <a:txBody>
                    <a:bodyPr wrap="square"/>
                    <a:lstStyle/>
                    <a:p>
                      <a:r>
                        <a:rPr sz="1200" b="0" i="0">
                          <a:solidFill>
                            <a:srgbClr val="051C2C"/>
                          </a:solidFill>
                          <a:latin typeface="Arial"/>
                        </a:rPr>
                        <a:t>Run both: a single source of truth for reported numbers and shared master data, and fit-for-purpose views on top of it for growth use cases. Fund the core centrally and the use cases from the business.</a:t>
                      </a:r>
                    </a:p>
                  </a:txBody>
                  <a:tcPr marL="95250" marR="95250" marT="38100" marB="38100" anchor="ctr">
                    <a:solidFill>
                      <a:srgbClr val="F6F7F9"/>
                    </a:solidFill>
                  </a:tcPr>
                </a:tc>
              </a:tr>
              <a:tr h="533400">
                <a:tc>
                  <a:txBody>
                    <a:bodyPr wrap="square"/>
                    <a:lstStyle/>
                    <a:p>
                      <a:r>
                        <a:rPr sz="1200" b="0" i="0">
                          <a:solidFill>
                            <a:srgbClr val="051C2C"/>
                          </a:solidFill>
                          <a:latin typeface="Arial"/>
                        </a:rPr>
                        <a:t>60-100%</a:t>
                      </a:r>
                    </a:p>
                  </a:txBody>
                  <a:tcPr marL="95250" marR="95250" marT="38100" marB="38100" anchor="ctr">
                    <a:solidFill>
                      <a:srgbClr val="FFFFFF"/>
                    </a:solidFill>
                  </a:tcPr>
                </a:tc>
                <a:tc>
                  <a:txBody>
                    <a:bodyPr wrap="square"/>
                    <a:lstStyle/>
                    <a:p>
                      <a:r>
                        <a:rPr sz="1200" b="0" i="0">
                          <a:solidFill>
                            <a:srgbClr val="051C2C"/>
                          </a:solidFill>
                          <a:latin typeface="Arial"/>
                        </a:rPr>
                        <a:t>Offence led</a:t>
                      </a:r>
                    </a:p>
                  </a:txBody>
                  <a:tcPr marL="95250" marR="95250" marT="38100" marB="38100" anchor="ctr">
                    <a:solidFill>
                      <a:srgbClr val="FFFFFF"/>
                    </a:solidFill>
                  </a:tcPr>
                </a:tc>
                <a:tc>
                  <a:txBody>
                    <a:bodyPr wrap="square"/>
                    <a:lstStyle/>
                    <a:p>
                      <a:r>
                        <a:rPr sz="1200" b="0" i="0">
                          <a:solidFill>
                            <a:srgbClr val="051C2C"/>
                          </a:solidFill>
                          <a:latin typeface="Arial"/>
                        </a:rPr>
                        <a:t>Invest in speed: data products, self-service and AI use cases tied to growth themes. Hold the line on a small, well-governed core, or every new model will start with an argument about the data.</a:t>
                      </a:r>
                    </a:p>
                  </a:txBody>
                  <a:tcPr marL="95250" marR="95250" marT="38100" marB="38100" anchor="ctr">
                    <a:solidFill>
                      <a:srgbClr val="FFFFFF"/>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Revisit the posture every year: it should shift toward offence as the trusted core matures.</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4</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Portfolio and funding</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Value at stake, feasibility and stage gates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Score value at stake and feasibility</a:t>
            </a:r>
          </a:p>
        </p:txBody>
      </p:sp>
      <p:sp>
        <p:nvSpPr>
          <p:cNvPr id="3" name="Rectangle 2"/>
          <p:cNvSpPr/>
          <p:nvPr/>
        </p:nvSpPr>
        <p:spPr>
          <a:xfrm>
            <a:off x="609600" y="1257300"/>
            <a:ext cx="53721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38200" y="1447800"/>
            <a:ext cx="4914900" cy="285750"/>
          </a:xfrm>
          <a:prstGeom prst="rect">
            <a:avLst/>
          </a:prstGeom>
          <a:noFill/>
        </p:spPr>
        <p:txBody>
          <a:bodyPr wrap="square" lIns="0" rIns="0" tIns="0" bIns="0" anchor="t">
            <a:spAutoFit/>
          </a:bodyPr>
          <a:lstStyle/>
          <a:p>
            <a:pPr algn="l"/>
            <a:r>
              <a:rPr sz="1500" b="1" i="0">
                <a:solidFill>
                  <a:srgbClr val="2251FF"/>
                </a:solidFill>
                <a:latin typeface="Arial"/>
              </a:rPr>
              <a:t>Value levers (0-5 each)</a:t>
            </a:r>
          </a:p>
        </p:txBody>
      </p:sp>
      <p:sp>
        <p:nvSpPr>
          <p:cNvPr id="5" name="Rectangle 4"/>
          <p:cNvSpPr/>
          <p:nvPr/>
        </p:nvSpPr>
        <p:spPr>
          <a:xfrm>
            <a:off x="838200" y="20288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28700" y="1924050"/>
            <a:ext cx="4686300" cy="609600"/>
          </a:xfrm>
          <a:prstGeom prst="rect">
            <a:avLst/>
          </a:prstGeom>
          <a:noFill/>
        </p:spPr>
        <p:txBody>
          <a:bodyPr wrap="square" lIns="0" rIns="0" tIns="0" bIns="0" anchor="t">
            <a:spAutoFit/>
          </a:bodyPr>
          <a:lstStyle/>
          <a:p>
            <a:pPr algn="l"/>
            <a:r>
              <a:rPr sz="1350" b="0" i="0">
                <a:solidFill>
                  <a:srgbClr val="051C2C"/>
                </a:solidFill>
                <a:latin typeface="Arial"/>
              </a:rPr>
              <a:t>Revenue: how much would this move revenue?</a:t>
            </a:r>
          </a:p>
        </p:txBody>
      </p:sp>
      <p:sp>
        <p:nvSpPr>
          <p:cNvPr id="7" name="Rectangle 6"/>
          <p:cNvSpPr/>
          <p:nvPr/>
        </p:nvSpPr>
        <p:spPr>
          <a:xfrm>
            <a:off x="838200" y="26384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28700" y="2533650"/>
            <a:ext cx="4686300" cy="609600"/>
          </a:xfrm>
          <a:prstGeom prst="rect">
            <a:avLst/>
          </a:prstGeom>
          <a:noFill/>
        </p:spPr>
        <p:txBody>
          <a:bodyPr wrap="square" lIns="0" rIns="0" tIns="0" bIns="0" anchor="t">
            <a:spAutoFit/>
          </a:bodyPr>
          <a:lstStyle/>
          <a:p>
            <a:pPr algn="l"/>
            <a:r>
              <a:rPr sz="1350" b="0" i="0">
                <a:solidFill>
                  <a:srgbClr val="051C2C"/>
                </a:solidFill>
                <a:latin typeface="Arial"/>
              </a:rPr>
              <a:t>Cost: how much would this move cost?</a:t>
            </a:r>
          </a:p>
        </p:txBody>
      </p:sp>
      <p:sp>
        <p:nvSpPr>
          <p:cNvPr id="9" name="Rectangle 8"/>
          <p:cNvSpPr/>
          <p:nvPr/>
        </p:nvSpPr>
        <p:spPr>
          <a:xfrm>
            <a:off x="838200" y="32480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28700" y="3143250"/>
            <a:ext cx="4686300" cy="609600"/>
          </a:xfrm>
          <a:prstGeom prst="rect">
            <a:avLst/>
          </a:prstGeom>
          <a:noFill/>
        </p:spPr>
        <p:txBody>
          <a:bodyPr wrap="square" lIns="0" rIns="0" tIns="0" bIns="0" anchor="t">
            <a:spAutoFit/>
          </a:bodyPr>
          <a:lstStyle/>
          <a:p>
            <a:pPr algn="l"/>
            <a:r>
              <a:rPr sz="1350" b="0" i="0">
                <a:solidFill>
                  <a:srgbClr val="051C2C"/>
                </a:solidFill>
                <a:latin typeface="Arial"/>
              </a:rPr>
              <a:t>Risk: how much would this move risk?</a:t>
            </a:r>
          </a:p>
        </p:txBody>
      </p:sp>
      <p:sp>
        <p:nvSpPr>
          <p:cNvPr id="11" name="Rectangle 10"/>
          <p:cNvSpPr/>
          <p:nvPr/>
        </p:nvSpPr>
        <p:spPr>
          <a:xfrm>
            <a:off x="838200" y="38576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8700" y="3752850"/>
            <a:ext cx="4686300" cy="609600"/>
          </a:xfrm>
          <a:prstGeom prst="rect">
            <a:avLst/>
          </a:prstGeom>
          <a:noFill/>
        </p:spPr>
        <p:txBody>
          <a:bodyPr wrap="square" lIns="0" rIns="0" tIns="0" bIns="0" anchor="t">
            <a:spAutoFit/>
          </a:bodyPr>
          <a:lstStyle/>
          <a:p>
            <a:pPr algn="l"/>
            <a:r>
              <a:rPr sz="1350" b="0" i="0">
                <a:solidFill>
                  <a:srgbClr val="051C2C"/>
                </a:solidFill>
                <a:latin typeface="Arial"/>
              </a:rPr>
              <a:t>Working capital: how much would this move working capital?</a:t>
            </a:r>
          </a:p>
        </p:txBody>
      </p:sp>
      <p:sp>
        <p:nvSpPr>
          <p:cNvPr id="13" name="Rectangle 12"/>
          <p:cNvSpPr/>
          <p:nvPr/>
        </p:nvSpPr>
        <p:spPr>
          <a:xfrm>
            <a:off x="6210300" y="1257300"/>
            <a:ext cx="53721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38900" y="1447800"/>
            <a:ext cx="4914900" cy="285750"/>
          </a:xfrm>
          <a:prstGeom prst="rect">
            <a:avLst/>
          </a:prstGeom>
          <a:noFill/>
        </p:spPr>
        <p:txBody>
          <a:bodyPr wrap="square" lIns="0" rIns="0" tIns="0" bIns="0" anchor="t">
            <a:spAutoFit/>
          </a:bodyPr>
          <a:lstStyle/>
          <a:p>
            <a:pPr algn="l"/>
            <a:r>
              <a:rPr sz="1500" b="1" i="0">
                <a:solidFill>
                  <a:srgbClr val="051C2C"/>
                </a:solidFill>
                <a:latin typeface="Arial"/>
              </a:rPr>
              <a:t>Feasibility (1-5 each)</a:t>
            </a:r>
          </a:p>
        </p:txBody>
      </p:sp>
      <p:sp>
        <p:nvSpPr>
          <p:cNvPr id="15" name="Rectangle 14"/>
          <p:cNvSpPr/>
          <p:nvPr/>
        </p:nvSpPr>
        <p:spPr>
          <a:xfrm>
            <a:off x="6438900" y="20288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29400" y="1924050"/>
            <a:ext cx="4686300" cy="609600"/>
          </a:xfrm>
          <a:prstGeom prst="rect">
            <a:avLst/>
          </a:prstGeom>
          <a:noFill/>
        </p:spPr>
        <p:txBody>
          <a:bodyPr wrap="square" lIns="0" rIns="0" tIns="0" bIns="0" anchor="t">
            <a:spAutoFit/>
          </a:bodyPr>
          <a:lstStyle/>
          <a:p>
            <a:pPr algn="l"/>
            <a:r>
              <a:rPr sz="1350" b="0" i="0">
                <a:solidFill>
                  <a:srgbClr val="051C2C"/>
                </a:solidFill>
                <a:latin typeface="Arial"/>
              </a:rPr>
              <a:t>Data readiness</a:t>
            </a:r>
          </a:p>
        </p:txBody>
      </p:sp>
      <p:sp>
        <p:nvSpPr>
          <p:cNvPr id="17" name="Rectangle 16"/>
          <p:cNvSpPr/>
          <p:nvPr/>
        </p:nvSpPr>
        <p:spPr>
          <a:xfrm>
            <a:off x="6438900" y="26384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629400" y="2533650"/>
            <a:ext cx="4686300" cy="609600"/>
          </a:xfrm>
          <a:prstGeom prst="rect">
            <a:avLst/>
          </a:prstGeom>
          <a:noFill/>
        </p:spPr>
        <p:txBody>
          <a:bodyPr wrap="square" lIns="0" rIns="0" tIns="0" bIns="0" anchor="t">
            <a:spAutoFit/>
          </a:bodyPr>
          <a:lstStyle/>
          <a:p>
            <a:pPr algn="l"/>
            <a:r>
              <a:rPr sz="1350" b="0" i="0">
                <a:solidFill>
                  <a:srgbClr val="051C2C"/>
                </a:solidFill>
                <a:latin typeface="Arial"/>
              </a:rPr>
              <a:t>Low complexity</a:t>
            </a:r>
          </a:p>
        </p:txBody>
      </p:sp>
      <p:sp>
        <p:nvSpPr>
          <p:cNvPr id="19" name="Rectangle 18"/>
          <p:cNvSpPr/>
          <p:nvPr/>
        </p:nvSpPr>
        <p:spPr>
          <a:xfrm>
            <a:off x="6438900" y="32480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29400" y="3143250"/>
            <a:ext cx="4686300" cy="609600"/>
          </a:xfrm>
          <a:prstGeom prst="rect">
            <a:avLst/>
          </a:prstGeom>
          <a:noFill/>
        </p:spPr>
        <p:txBody>
          <a:bodyPr wrap="square" lIns="0" rIns="0" tIns="0" bIns="0" anchor="t">
            <a:spAutoFit/>
          </a:bodyPr>
          <a:lstStyle/>
          <a:p>
            <a:pPr algn="l"/>
            <a:r>
              <a:rPr sz="1350" b="0" i="0">
                <a:solidFill>
                  <a:srgbClr val="051C2C"/>
                </a:solidFill>
                <a:latin typeface="Arial"/>
              </a:rPr>
              <a:t>Ease of adoption</a:t>
            </a:r>
          </a:p>
        </p:txBody>
      </p:sp>
      <p:sp>
        <p:nvSpPr>
          <p:cNvPr id="21" name="Rectangle 20"/>
          <p:cNvSpPr/>
          <p:nvPr/>
        </p:nvSpPr>
        <p:spPr>
          <a:xfrm>
            <a:off x="6438900" y="38576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29400" y="3752850"/>
            <a:ext cx="4686300" cy="609600"/>
          </a:xfrm>
          <a:prstGeom prst="rect">
            <a:avLst/>
          </a:prstGeom>
          <a:noFill/>
        </p:spPr>
        <p:txBody>
          <a:bodyPr wrap="square" lIns="0" rIns="0" tIns="0" bIns="0" anchor="t">
            <a:spAutoFit/>
          </a:bodyPr>
          <a:lstStyle/>
          <a:p>
            <a:pPr algn="l"/>
            <a:r>
              <a:rPr sz="1350" b="0" i="0">
                <a:solidFill>
                  <a:srgbClr val="051C2C"/>
                </a:solidFill>
                <a:latin typeface="Arial"/>
              </a:rPr>
              <a:t>Weight the levers to match your themes</a:t>
            </a:r>
          </a:p>
        </p:txBody>
      </p:sp>
      <p:sp>
        <p:nvSpPr>
          <p:cNvPr id="23" name="Rectangle 22"/>
          <p:cNvSpPr/>
          <p:nvPr/>
        </p:nvSpPr>
        <p:spPr>
          <a:xfrm>
            <a:off x="6438900" y="446722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629400" y="4362450"/>
            <a:ext cx="4686300" cy="609600"/>
          </a:xfrm>
          <a:prstGeom prst="rect">
            <a:avLst/>
          </a:prstGeom>
          <a:noFill/>
        </p:spPr>
        <p:txBody>
          <a:bodyPr wrap="square" lIns="0" rIns="0" tIns="0" bIns="0" anchor="t">
            <a:spAutoFit/>
          </a:bodyPr>
          <a:lstStyle/>
          <a:p>
            <a:pPr algn="l"/>
            <a:r>
              <a:rPr sz="1350" b="0" i="0">
                <a:solidFill>
                  <a:srgbClr val="051C2C"/>
                </a:solidFill>
                <a:latin typeface="Arial"/>
              </a:rPr>
              <a:t>Rank, then agree the cut line</a:t>
            </a:r>
          </a:p>
        </p:txBody>
      </p:sp>
      <p:sp>
        <p:nvSpPr>
          <p:cNvPr id="25" name="Rectangle 2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7" name="TextBox 2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Weight the levers to the themes before scoring, so the ranking reflects the strategy, not the loudest sponsor.</a:t>
            </a:r>
          </a:p>
        </p:txBody>
      </p:sp>
      <p:sp>
        <p:nvSpPr>
          <p:cNvPr id="28" name="TextBox 2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29" name="TextBox 2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30" name="Rectangle 2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Fund through stage gates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Money follows evidence: each gate releases the next tranche.</a:t>
            </a:r>
          </a:p>
        </p:txBody>
      </p:sp>
      <p:sp>
        <p:nvSpPr>
          <p:cNvPr id="4" name="Rectangle 3"/>
          <p:cNvSpPr/>
          <p:nvPr/>
        </p:nvSpPr>
        <p:spPr>
          <a:xfrm>
            <a:off x="609600"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7" name="TextBox 6"/>
          <p:cNvSpPr txBox="1"/>
          <p:nvPr/>
        </p:nvSpPr>
        <p:spPr>
          <a:xfrm>
            <a:off x="762000"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Discover</a:t>
            </a:r>
          </a:p>
        </p:txBody>
      </p:sp>
      <p:sp>
        <p:nvSpPr>
          <p:cNvPr id="8" name="TextBox 7"/>
          <p:cNvSpPr txBox="1"/>
          <p:nvPr/>
        </p:nvSpPr>
        <p:spPr>
          <a:xfrm>
            <a:off x="762000" y="3810000"/>
            <a:ext cx="2338387" cy="1428750"/>
          </a:xfrm>
          <a:prstGeom prst="rect">
            <a:avLst/>
          </a:prstGeom>
          <a:noFill/>
        </p:spPr>
        <p:txBody>
          <a:bodyPr wrap="square" lIns="0" rIns="0" tIns="0" bIns="0" anchor="t">
            <a:spAutoFit/>
          </a:bodyPr>
          <a:lstStyle/>
          <a:p>
            <a:pPr algn="l"/>
            <a:r>
              <a:rPr sz="982" b="0" i="0">
                <a:solidFill>
                  <a:srgbClr val="5B6772"/>
                </a:solidFill>
                <a:latin typeface="Arial"/>
              </a:rPr>
              <a:t>Is the problem worth solving? Named business owner; Decision to improve is explicit; Value hypothesis and baseline; Data availability checked</a:t>
            </a:r>
          </a:p>
        </p:txBody>
      </p:sp>
      <p:sp>
        <p:nvSpPr>
          <p:cNvPr id="9" name="Right Arrow 8"/>
          <p:cNvSpPr/>
          <p:nvPr/>
        </p:nvSpPr>
        <p:spPr>
          <a:xfrm>
            <a:off x="3262312"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386137"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3538537"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538537"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3" name="TextBox 12"/>
          <p:cNvSpPr txBox="1"/>
          <p:nvPr/>
        </p:nvSpPr>
        <p:spPr>
          <a:xfrm>
            <a:off x="3538537"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Prove</a:t>
            </a:r>
          </a:p>
        </p:txBody>
      </p:sp>
      <p:sp>
        <p:nvSpPr>
          <p:cNvPr id="14" name="TextBox 13"/>
          <p:cNvSpPr txBox="1"/>
          <p:nvPr/>
        </p:nvSpPr>
        <p:spPr>
          <a:xfrm>
            <a:off x="3538537" y="3810000"/>
            <a:ext cx="2338387" cy="1428750"/>
          </a:xfrm>
          <a:prstGeom prst="rect">
            <a:avLst/>
          </a:prstGeom>
          <a:noFill/>
        </p:spPr>
        <p:txBody>
          <a:bodyPr wrap="square" lIns="0" rIns="0" tIns="0" bIns="0" anchor="t">
            <a:spAutoFit/>
          </a:bodyPr>
          <a:lstStyle/>
          <a:p>
            <a:pPr algn="l"/>
            <a:r>
              <a:rPr sz="997" b="0" i="0">
                <a:solidFill>
                  <a:srgbClr val="5B6772"/>
                </a:solidFill>
                <a:latin typeface="Arial"/>
              </a:rPr>
              <a:t>Does it work on real data? Pilot on production data; Measured effect against baseline; Users have changed a decision; Run cost estimated</a:t>
            </a:r>
          </a:p>
        </p:txBody>
      </p:sp>
      <p:sp>
        <p:nvSpPr>
          <p:cNvPr id="15" name="Right Arrow 14"/>
          <p:cNvSpPr/>
          <p:nvPr/>
        </p:nvSpPr>
        <p:spPr>
          <a:xfrm>
            <a:off x="603885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162675" y="2476500"/>
            <a:ext cx="2643187"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631507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1507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19" name="TextBox 18"/>
          <p:cNvSpPr txBox="1"/>
          <p:nvPr/>
        </p:nvSpPr>
        <p:spPr>
          <a:xfrm>
            <a:off x="6315075"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Scale</a:t>
            </a:r>
          </a:p>
        </p:txBody>
      </p:sp>
      <p:sp>
        <p:nvSpPr>
          <p:cNvPr id="20" name="TextBox 19"/>
          <p:cNvSpPr txBox="1"/>
          <p:nvPr/>
        </p:nvSpPr>
        <p:spPr>
          <a:xfrm>
            <a:off x="6315075" y="3810000"/>
            <a:ext cx="2338387" cy="1428750"/>
          </a:xfrm>
          <a:prstGeom prst="rect">
            <a:avLst/>
          </a:prstGeom>
          <a:noFill/>
        </p:spPr>
        <p:txBody>
          <a:bodyPr wrap="square" lIns="0" rIns="0" tIns="0" bIns="0" anchor="t">
            <a:spAutoFit/>
          </a:bodyPr>
          <a:lstStyle/>
          <a:p>
            <a:pPr algn="l"/>
            <a:r>
              <a:rPr sz="989" b="0" i="0">
                <a:solidFill>
                  <a:srgbClr val="5B6772"/>
                </a:solidFill>
                <a:latin typeface="Arial"/>
              </a:rPr>
              <a:t>Can it run at scale? Built on governed data products; Adoption target met; Controls and monitoring in place; Benefit in the finance forecast</a:t>
            </a:r>
          </a:p>
        </p:txBody>
      </p:sp>
      <p:sp>
        <p:nvSpPr>
          <p:cNvPr id="21" name="Right Arrow 20"/>
          <p:cNvSpPr/>
          <p:nvPr/>
        </p:nvSpPr>
        <p:spPr>
          <a:xfrm>
            <a:off x="8815387"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939212" y="2476500"/>
            <a:ext cx="2643187"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9091612"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91612"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5" name="TextBox 24"/>
          <p:cNvSpPr txBox="1"/>
          <p:nvPr/>
        </p:nvSpPr>
        <p:spPr>
          <a:xfrm>
            <a:off x="9091612" y="3200400"/>
            <a:ext cx="2338387" cy="571500"/>
          </a:xfrm>
          <a:prstGeom prst="rect">
            <a:avLst/>
          </a:prstGeom>
          <a:noFill/>
        </p:spPr>
        <p:txBody>
          <a:bodyPr wrap="square" lIns="0" rIns="0" tIns="0" bIns="0" anchor="t">
            <a:spAutoFit/>
          </a:bodyPr>
          <a:lstStyle/>
          <a:p>
            <a:pPr algn="l"/>
            <a:r>
              <a:rPr sz="1425" b="1" i="0">
                <a:solidFill>
                  <a:srgbClr val="051C2C"/>
                </a:solidFill>
                <a:latin typeface="Arial"/>
              </a:rPr>
              <a:t>Run</a:t>
            </a:r>
          </a:p>
        </p:txBody>
      </p:sp>
      <p:sp>
        <p:nvSpPr>
          <p:cNvPr id="26" name="TextBox 25"/>
          <p:cNvSpPr txBox="1"/>
          <p:nvPr/>
        </p:nvSpPr>
        <p:spPr>
          <a:xfrm>
            <a:off x="9091612" y="3810000"/>
            <a:ext cx="2338387" cy="1428750"/>
          </a:xfrm>
          <a:prstGeom prst="rect">
            <a:avLst/>
          </a:prstGeom>
          <a:noFill/>
        </p:spPr>
        <p:txBody>
          <a:bodyPr wrap="square" lIns="0" rIns="0" tIns="0" bIns="0" anchor="t">
            <a:spAutoFit/>
          </a:bodyPr>
          <a:lstStyle/>
          <a:p>
            <a:pPr algn="l"/>
            <a:r>
              <a:rPr sz="1019" b="0" i="0">
                <a:solidFill>
                  <a:srgbClr val="5B6772"/>
                </a:solidFill>
                <a:latin typeface="Arial"/>
              </a:rPr>
              <a:t>Is it still earning its keep? Service levels met; Benefit tracked every quarter; Cost per use within plan; Retire if value fades</a:t>
            </a:r>
          </a:p>
        </p:txBody>
      </p:sp>
      <p:sp>
        <p:nvSpPr>
          <p:cNvPr id="27" name="Rectangle 26"/>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9" name="TextBox 28"/>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Release money tranche by tranche on measured evidence; stopping a use case at a gate is a success, not a failure.</a:t>
            </a:r>
          </a:p>
        </p:txBody>
      </p:sp>
      <p:sp>
        <p:nvSpPr>
          <p:cNvPr id="30" name="TextBox 2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31" name="TextBox 3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32" name="Rectangle 3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5</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Governance and rhythm</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Who decides, and how the strategy stays alive</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Governance forums</a:t>
            </a:r>
          </a:p>
        </p:txBody>
      </p:sp>
      <p:graphicFrame>
        <p:nvGraphicFramePr>
          <p:cNvPr id="3" name="Table 2"/>
          <p:cNvGraphicFramePr>
            <a:graphicFrameLocks noGrp="1"/>
          </p:cNvGraphicFramePr>
          <p:nvPr/>
        </p:nvGraphicFramePr>
        <p:xfrm>
          <a:off x="609600" y="1257300"/>
          <a:ext cx="10972800" cy="2667000"/>
        </p:xfrm>
        <a:graphic>
          <a:graphicData uri="http://schemas.openxmlformats.org/drawingml/2006/table">
            <a:tbl>
              <a:tblPr firstRow="1" bandRow="1">
                <a:tableStyleId>{5C22544A-7EE6-4342-B048-85BDC9FD1C3A}</a:tableStyleId>
              </a:tblPr>
              <a:tblGrid>
                <a:gridCol w="2377440"/>
                <a:gridCol w="2011680"/>
                <a:gridCol w="1463040"/>
                <a:gridCol w="5120640"/>
              </a:tblGrid>
              <a:tr h="533400">
                <a:tc>
                  <a:txBody>
                    <a:bodyPr wrap="square"/>
                    <a:lstStyle/>
                    <a:p>
                      <a:r>
                        <a:rPr sz="1200" b="1" i="0">
                          <a:solidFill>
                            <a:srgbClr val="FFFFFF"/>
                          </a:solidFill>
                          <a:latin typeface="Arial"/>
                        </a:rPr>
                        <a:t>Forum</a:t>
                      </a:r>
                    </a:p>
                  </a:txBody>
                  <a:tcPr marL="95250" marR="95250" marT="38100" marB="38100" anchor="ctr">
                    <a:solidFill>
                      <a:srgbClr val="051C2C"/>
                    </a:solidFill>
                  </a:tcPr>
                </a:tc>
                <a:tc>
                  <a:txBody>
                    <a:bodyPr wrap="square"/>
                    <a:lstStyle/>
                    <a:p>
                      <a:r>
                        <a:rPr sz="1200" b="1" i="0">
                          <a:solidFill>
                            <a:srgbClr val="FFFFFF"/>
                          </a:solidFill>
                          <a:latin typeface="Arial"/>
                        </a:rPr>
                        <a:t>Chair</a:t>
                      </a:r>
                    </a:p>
                  </a:txBody>
                  <a:tcPr marL="95250" marR="95250" marT="38100" marB="38100" anchor="ctr">
                    <a:solidFill>
                      <a:srgbClr val="051C2C"/>
                    </a:solidFill>
                  </a:tcPr>
                </a:tc>
                <a:tc>
                  <a:txBody>
                    <a:bodyPr wrap="square"/>
                    <a:lstStyle/>
                    <a:p>
                      <a:r>
                        <a:rPr sz="1200" b="1" i="0">
                          <a:solidFill>
                            <a:srgbClr val="FFFFFF"/>
                          </a:solidFill>
                          <a:latin typeface="Arial"/>
                        </a:rPr>
                        <a:t>Cadence</a:t>
                      </a:r>
                    </a:p>
                  </a:txBody>
                  <a:tcPr marL="95250" marR="95250" marT="38100" marB="38100" anchor="ctr">
                    <a:solidFill>
                      <a:srgbClr val="051C2C"/>
                    </a:solidFill>
                  </a:tcPr>
                </a:tc>
                <a:tc>
                  <a:txBody>
                    <a:bodyPr wrap="square"/>
                    <a:lstStyle/>
                    <a:p>
                      <a:r>
                        <a:rPr sz="1200" b="1" i="0">
                          <a:solidFill>
                            <a:srgbClr val="FFFFFF"/>
                          </a:solidFill>
                          <a:latin typeface="Arial"/>
                        </a:rPr>
                        <a:t>Decides</a:t>
                      </a:r>
                    </a:p>
                  </a:txBody>
                  <a:tcPr marL="95250" marR="95250" marT="38100" marB="38100" anchor="ctr">
                    <a:solidFill>
                      <a:srgbClr val="051C2C"/>
                    </a:solidFill>
                  </a:tcPr>
                </a:tc>
              </a:tr>
              <a:tr h="533400">
                <a:tc>
                  <a:txBody>
                    <a:bodyPr wrap="square"/>
                    <a:lstStyle/>
                    <a:p>
                      <a:r>
                        <a:rPr sz="1200" b="0" i="0">
                          <a:solidFill>
                            <a:srgbClr val="051C2C"/>
                          </a:solidFill>
                          <a:latin typeface="Arial"/>
                        </a:rPr>
                        <a:t>Executive data council</a:t>
                      </a:r>
                    </a:p>
                  </a:txBody>
                  <a:tcPr marL="95250" marR="95250" marT="38100" marB="38100" anchor="ctr">
                    <a:solidFill>
                      <a:srgbClr val="FFFFFF"/>
                    </a:solidFill>
                  </a:tcPr>
                </a:tc>
                <a:tc>
                  <a:txBody>
                    <a:bodyPr wrap="square"/>
                    <a:lstStyle/>
                    <a:p>
                      <a:r>
                        <a:rPr sz="1200" b="0" i="0">
                          <a:solidFill>
                            <a:srgbClr val="051C2C"/>
                          </a:solidFill>
                          <a:latin typeface="Arial"/>
                        </a:rPr>
                        <a:t>CEO or COO</a:t>
                      </a:r>
                    </a:p>
                  </a:txBody>
                  <a:tcPr marL="95250" marR="95250" marT="38100" marB="38100" anchor="ctr">
                    <a:solidFill>
                      <a:srgbClr val="FFFFFF"/>
                    </a:solidFill>
                  </a:tcPr>
                </a:tc>
                <a:tc>
                  <a:txBody>
                    <a:bodyPr wrap="square"/>
                    <a:lstStyle/>
                    <a:p>
                      <a:r>
                        <a:rPr sz="1200" b="0" i="0">
                          <a:solidFill>
                            <a:srgbClr val="051C2C"/>
                          </a:solidFill>
                          <a:latin typeface="Arial"/>
                        </a:rPr>
                        <a:t>Quarterly</a:t>
                      </a:r>
                    </a:p>
                  </a:txBody>
                  <a:tcPr marL="95250" marR="95250" marT="38100" marB="38100" anchor="ctr">
                    <a:solidFill>
                      <a:srgbClr val="FFFFFF"/>
                    </a:solidFill>
                  </a:tcPr>
                </a:tc>
                <a:tc>
                  <a:txBody>
                    <a:bodyPr wrap="square"/>
                    <a:lstStyle/>
                    <a:p>
                      <a:r>
                        <a:rPr sz="1200" b="0" i="0">
                          <a:solidFill>
                            <a:srgbClr val="051C2C"/>
                          </a:solidFill>
                          <a:latin typeface="Arial"/>
                        </a:rPr>
                        <a:t>Strategy, priorities, funding envelope, posture between offence and defence</a:t>
                      </a:r>
                    </a:p>
                  </a:txBody>
                  <a:tcPr marL="95250" marR="95250" marT="38100" marB="38100" anchor="ctr">
                    <a:solidFill>
                      <a:srgbClr val="FFFFFF"/>
                    </a:solidFill>
                  </a:tcPr>
                </a:tc>
              </a:tr>
              <a:tr h="533400">
                <a:tc>
                  <a:txBody>
                    <a:bodyPr wrap="square"/>
                    <a:lstStyle/>
                    <a:p>
                      <a:r>
                        <a:rPr sz="1200" b="0" i="0">
                          <a:solidFill>
                            <a:srgbClr val="051C2C"/>
                          </a:solidFill>
                          <a:latin typeface="Arial"/>
                        </a:rPr>
                        <a:t>Data strategy office</a:t>
                      </a:r>
                    </a:p>
                  </a:txBody>
                  <a:tcPr marL="95250" marR="95250" marT="38100" marB="38100" anchor="ctr">
                    <a:solidFill>
                      <a:srgbClr val="F6F7F9"/>
                    </a:solidFill>
                  </a:tcPr>
                </a:tc>
                <a:tc>
                  <a:txBody>
                    <a:bodyPr wrap="square"/>
                    <a:lstStyle/>
                    <a:p>
                      <a:r>
                        <a:rPr sz="1200" b="0" i="0">
                          <a:solidFill>
                            <a:srgbClr val="051C2C"/>
                          </a:solidFill>
                          <a:latin typeface="Arial"/>
                        </a:rPr>
                        <a:t>CDO</a:t>
                      </a:r>
                    </a:p>
                  </a:txBody>
                  <a:tcPr marL="95250" marR="95250" marT="38100" marB="38100" anchor="ctr">
                    <a:solidFill>
                      <a:srgbClr val="F6F7F9"/>
                    </a:solidFill>
                  </a:tcPr>
                </a:tc>
                <a:tc>
                  <a:txBody>
                    <a:bodyPr wrap="square"/>
                    <a:lstStyle/>
                    <a:p>
                      <a:r>
                        <a:rPr sz="1200" b="0" i="0">
                          <a:solidFill>
                            <a:srgbClr val="051C2C"/>
                          </a:solidFill>
                          <a:latin typeface="Arial"/>
                        </a:rPr>
                        <a:t>Monthly</a:t>
                      </a:r>
                    </a:p>
                  </a:txBody>
                  <a:tcPr marL="95250" marR="95250" marT="38100" marB="38100" anchor="ctr">
                    <a:solidFill>
                      <a:srgbClr val="F6F7F9"/>
                    </a:solidFill>
                  </a:tcPr>
                </a:tc>
                <a:tc>
                  <a:txBody>
                    <a:bodyPr wrap="square"/>
                    <a:lstStyle/>
                    <a:p>
                      <a:r>
                        <a:rPr sz="1200" b="0" i="0">
                          <a:solidFill>
                            <a:srgbClr val="051C2C"/>
                          </a:solidFill>
                          <a:latin typeface="Arial"/>
                        </a:rPr>
                        <a:t>Scorecard review, roadmap changes, stage-gate decisions, escalations</a:t>
                      </a:r>
                    </a:p>
                  </a:txBody>
                  <a:tcPr marL="95250" marR="95250" marT="38100" marB="38100" anchor="ctr">
                    <a:solidFill>
                      <a:srgbClr val="F6F7F9"/>
                    </a:solidFill>
                  </a:tcPr>
                </a:tc>
              </a:tr>
              <a:tr h="533400">
                <a:tc>
                  <a:txBody>
                    <a:bodyPr wrap="square"/>
                    <a:lstStyle/>
                    <a:p>
                      <a:r>
                        <a:rPr sz="1200" b="0" i="0">
                          <a:solidFill>
                            <a:srgbClr val="051C2C"/>
                          </a:solidFill>
                          <a:latin typeface="Arial"/>
                        </a:rPr>
                        <a:t>Domain councils</a:t>
                      </a:r>
                    </a:p>
                  </a:txBody>
                  <a:tcPr marL="95250" marR="95250" marT="38100" marB="38100" anchor="ctr">
                    <a:solidFill>
                      <a:srgbClr val="FFFFFF"/>
                    </a:solidFill>
                  </a:tcPr>
                </a:tc>
                <a:tc>
                  <a:txBody>
                    <a:bodyPr wrap="square"/>
                    <a:lstStyle/>
                    <a:p>
                      <a:r>
                        <a:rPr sz="1200" b="0" i="0">
                          <a:solidFill>
                            <a:srgbClr val="051C2C"/>
                          </a:solidFill>
                          <a:latin typeface="Arial"/>
                        </a:rPr>
                        <a:t>Domain owner (business)</a:t>
                      </a:r>
                    </a:p>
                  </a:txBody>
                  <a:tcPr marL="95250" marR="95250" marT="38100" marB="38100" anchor="ctr">
                    <a:solidFill>
                      <a:srgbClr val="FFFFFF"/>
                    </a:solidFill>
                  </a:tcPr>
                </a:tc>
                <a:tc>
                  <a:txBody>
                    <a:bodyPr wrap="square"/>
                    <a:lstStyle/>
                    <a:p>
                      <a:r>
                        <a:rPr sz="1200" b="0" i="0">
                          <a:solidFill>
                            <a:srgbClr val="051C2C"/>
                          </a:solidFill>
                          <a:latin typeface="Arial"/>
                        </a:rPr>
                        <a:t>Monthly</a:t>
                      </a:r>
                    </a:p>
                  </a:txBody>
                  <a:tcPr marL="95250" marR="95250" marT="38100" marB="38100" anchor="ctr">
                    <a:solidFill>
                      <a:srgbClr val="FFFFFF"/>
                    </a:solidFill>
                  </a:tcPr>
                </a:tc>
                <a:tc>
                  <a:txBody>
                    <a:bodyPr wrap="square"/>
                    <a:lstStyle/>
                    <a:p>
                      <a:r>
                        <a:rPr sz="1200" b="0" i="0">
                          <a:solidFill>
                            <a:srgbClr val="051C2C"/>
                          </a:solidFill>
                          <a:latin typeface="Arial"/>
                        </a:rPr>
                        <a:t>Definitions, quality rules, data product backlog, access requests</a:t>
                      </a:r>
                    </a:p>
                  </a:txBody>
                  <a:tcPr marL="95250" marR="95250" marT="38100" marB="38100" anchor="ctr">
                    <a:solidFill>
                      <a:srgbClr val="FFFFFF"/>
                    </a:solidFill>
                  </a:tcPr>
                </a:tc>
              </a:tr>
              <a:tr h="533400">
                <a:tc>
                  <a:txBody>
                    <a:bodyPr wrap="square"/>
                    <a:lstStyle/>
                    <a:p>
                      <a:r>
                        <a:rPr sz="1200" b="0" i="0">
                          <a:solidFill>
                            <a:srgbClr val="051C2C"/>
                          </a:solidFill>
                          <a:latin typeface="Arial"/>
                        </a:rPr>
                        <a:t>Design authority</a:t>
                      </a:r>
                    </a:p>
                  </a:txBody>
                  <a:tcPr marL="95250" marR="95250" marT="38100" marB="38100" anchor="ctr">
                    <a:solidFill>
                      <a:srgbClr val="F6F7F9"/>
                    </a:solidFill>
                  </a:tcPr>
                </a:tc>
                <a:tc>
                  <a:txBody>
                    <a:bodyPr wrap="square"/>
                    <a:lstStyle/>
                    <a:p>
                      <a:r>
                        <a:rPr sz="1200" b="0" i="0">
                          <a:solidFill>
                            <a:srgbClr val="051C2C"/>
                          </a:solidFill>
                          <a:latin typeface="Arial"/>
                        </a:rPr>
                        <a:t>Chief architect</a:t>
                      </a:r>
                    </a:p>
                  </a:txBody>
                  <a:tcPr marL="95250" marR="95250" marT="38100" marB="38100" anchor="ctr">
                    <a:solidFill>
                      <a:srgbClr val="F6F7F9"/>
                    </a:solidFill>
                  </a:tcPr>
                </a:tc>
                <a:tc>
                  <a:txBody>
                    <a:bodyPr wrap="square"/>
                    <a:lstStyle/>
                    <a:p>
                      <a:r>
                        <a:rPr sz="1200" b="0" i="0">
                          <a:solidFill>
                            <a:srgbClr val="051C2C"/>
                          </a:solidFill>
                          <a:latin typeface="Arial"/>
                        </a:rPr>
                        <a:t>Fortnightly</a:t>
                      </a:r>
                    </a:p>
                  </a:txBody>
                  <a:tcPr marL="95250" marR="95250" marT="38100" marB="38100" anchor="ctr">
                    <a:solidFill>
                      <a:srgbClr val="F6F7F9"/>
                    </a:solidFill>
                  </a:tcPr>
                </a:tc>
                <a:tc>
                  <a:txBody>
                    <a:bodyPr wrap="square"/>
                    <a:lstStyle/>
                    <a:p>
                      <a:r>
                        <a:rPr sz="1200" b="0" i="0">
                          <a:solidFill>
                            <a:srgbClr val="051C2C"/>
                          </a:solidFill>
                          <a:latin typeface="Arial"/>
                        </a:rPr>
                        <a:t>Architecture standards, build or reuse, technology choices</a:t>
                      </a:r>
                    </a:p>
                  </a:txBody>
                  <a:tcPr marL="95250" marR="95250" marT="38100" marB="38100" anchor="ctr">
                    <a:solidFill>
                      <a:srgbClr val="F6F7F9"/>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Four forums with clear decisions beat a dozen committees; anything not decided here is escalated, not debated.</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23</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Decision rights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A accountable, R responsible, C consulted, I informed.</a:t>
            </a:r>
          </a:p>
        </p:txBody>
      </p:sp>
      <p:graphicFrame>
        <p:nvGraphicFramePr>
          <p:cNvPr id="4" name="Table 3"/>
          <p:cNvGraphicFramePr>
            <a:graphicFrameLocks noGrp="1"/>
          </p:cNvGraphicFramePr>
          <p:nvPr/>
        </p:nvGraphicFramePr>
        <p:xfrm>
          <a:off x="609600" y="1581150"/>
          <a:ext cx="10972796" cy="4095744"/>
        </p:xfrm>
        <a:graphic>
          <a:graphicData uri="http://schemas.openxmlformats.org/drawingml/2006/table">
            <a:tbl>
              <a:tblPr firstRow="1" bandRow="1">
                <a:tableStyleId>{5C22544A-7EE6-4342-B048-85BDC9FD1C3A}</a:tableStyleId>
              </a:tblPr>
              <a:tblGrid>
                <a:gridCol w="3603008"/>
                <a:gridCol w="1228298"/>
                <a:gridCol w="1228298"/>
                <a:gridCol w="1228298"/>
                <a:gridCol w="1228298"/>
                <a:gridCol w="1228298"/>
                <a:gridCol w="1228298"/>
              </a:tblGrid>
              <a:tr h="511968">
                <a:tc>
                  <a:txBody>
                    <a:bodyPr wrap="square"/>
                    <a:lstStyle/>
                    <a:p>
                      <a:r>
                        <a:rPr sz="1200" b="1" i="0">
                          <a:solidFill>
                            <a:srgbClr val="FFFFFF"/>
                          </a:solidFill>
                          <a:latin typeface="Arial"/>
                        </a:rPr>
                        <a:t>Decision</a:t>
                      </a:r>
                    </a:p>
                  </a:txBody>
                  <a:tcPr marL="95250" marR="95250" marT="38100" marB="38100" anchor="ctr">
                    <a:solidFill>
                      <a:srgbClr val="051C2C"/>
                    </a:solidFill>
                  </a:tcPr>
                </a:tc>
                <a:tc>
                  <a:txBody>
                    <a:bodyPr wrap="square"/>
                    <a:lstStyle/>
                    <a:p>
                      <a:r>
                        <a:rPr sz="1200" b="1" i="0">
                          <a:solidFill>
                            <a:srgbClr val="FFFFFF"/>
                          </a:solidFill>
                          <a:latin typeface="Arial"/>
                        </a:rPr>
                        <a:t>Exec council</a:t>
                      </a:r>
                    </a:p>
                  </a:txBody>
                  <a:tcPr marL="95250" marR="95250" marT="38100" marB="38100" anchor="ctr">
                    <a:solidFill>
                      <a:srgbClr val="051C2C"/>
                    </a:solidFill>
                  </a:tcPr>
                </a:tc>
                <a:tc>
                  <a:txBody>
                    <a:bodyPr wrap="square"/>
                    <a:lstStyle/>
                    <a:p>
                      <a:r>
                        <a:rPr sz="1200" b="1" i="0">
                          <a:solidFill>
                            <a:srgbClr val="FFFFFF"/>
                          </a:solidFill>
                          <a:latin typeface="Arial"/>
                        </a:rPr>
                        <a:t>CDO</a:t>
                      </a:r>
                    </a:p>
                  </a:txBody>
                  <a:tcPr marL="95250" marR="95250" marT="38100" marB="38100" anchor="ctr">
                    <a:solidFill>
                      <a:srgbClr val="051C2C"/>
                    </a:solidFill>
                  </a:tcPr>
                </a:tc>
                <a:tc>
                  <a:txBody>
                    <a:bodyPr wrap="square"/>
                    <a:lstStyle/>
                    <a:p>
                      <a:r>
                        <a:rPr sz="1200" b="1" i="0">
                          <a:solidFill>
                            <a:srgbClr val="FFFFFF"/>
                          </a:solidFill>
                          <a:latin typeface="Arial"/>
                        </a:rPr>
                        <a:t>Domain owner</a:t>
                      </a:r>
                    </a:p>
                  </a:txBody>
                  <a:tcPr marL="95250" marR="95250" marT="38100" marB="38100" anchor="ctr">
                    <a:solidFill>
                      <a:srgbClr val="051C2C"/>
                    </a:solidFill>
                  </a:tcPr>
                </a:tc>
                <a:tc>
                  <a:txBody>
                    <a:bodyPr wrap="square"/>
                    <a:lstStyle/>
                    <a:p>
                      <a:r>
                        <a:rPr sz="1200" b="1" i="0">
                          <a:solidFill>
                            <a:srgbClr val="FFFFFF"/>
                          </a:solidFill>
                          <a:latin typeface="Arial"/>
                        </a:rPr>
                        <a:t>Steward</a:t>
                      </a:r>
                    </a:p>
                  </a:txBody>
                  <a:tcPr marL="95250" marR="95250" marT="38100" marB="38100" anchor="ctr">
                    <a:solidFill>
                      <a:srgbClr val="051C2C"/>
                    </a:solidFill>
                  </a:tcPr>
                </a:tc>
                <a:tc>
                  <a:txBody>
                    <a:bodyPr wrap="square"/>
                    <a:lstStyle/>
                    <a:p>
                      <a:r>
                        <a:rPr sz="1200" b="1" i="0">
                          <a:solidFill>
                            <a:srgbClr val="FFFFFF"/>
                          </a:solidFill>
                          <a:latin typeface="Arial"/>
                        </a:rPr>
                        <a:t>Architecture</a:t>
                      </a:r>
                    </a:p>
                  </a:txBody>
                  <a:tcPr marL="95250" marR="95250" marT="38100" marB="38100" anchor="ctr">
                    <a:solidFill>
                      <a:srgbClr val="051C2C"/>
                    </a:solidFill>
                  </a:tcPr>
                </a:tc>
                <a:tc>
                  <a:txBody>
                    <a:bodyPr wrap="square"/>
                    <a:lstStyle/>
                    <a:p>
                      <a:r>
                        <a:rPr sz="1200" b="1" i="0">
                          <a:solidFill>
                            <a:srgbClr val="FFFFFF"/>
                          </a:solidFill>
                          <a:latin typeface="Arial"/>
                        </a:rPr>
                        <a:t>Risk and privacy</a:t>
                      </a:r>
                    </a:p>
                  </a:txBody>
                  <a:tcPr marL="95250" marR="95250" marT="38100" marB="38100" anchor="ctr">
                    <a:solidFill>
                      <a:srgbClr val="051C2C"/>
                    </a:solidFill>
                  </a:tcPr>
                </a:tc>
              </a:tr>
              <a:tr h="511968">
                <a:tc>
                  <a:txBody>
                    <a:bodyPr wrap="square"/>
                    <a:lstStyle/>
                    <a:p>
                      <a:r>
                        <a:rPr sz="1200" b="0" i="0">
                          <a:solidFill>
                            <a:srgbClr val="051C2C"/>
                          </a:solidFill>
                          <a:latin typeface="Arial"/>
                        </a:rPr>
                        <a:t>Set data strategy and priorities</a:t>
                      </a:r>
                    </a:p>
                  </a:txBody>
                  <a:tcPr marL="95250" marR="95250" marT="38100" marB="38100" anchor="ctr">
                    <a:solidFill>
                      <a:srgbClr val="FFFFFF"/>
                    </a:solidFill>
                  </a:tcPr>
                </a:tc>
                <a:tc>
                  <a:txBody>
                    <a:bodyPr wrap="square"/>
                    <a:lstStyle/>
                    <a:p>
                      <a:r>
                        <a:rPr sz="1200" b="0" i="0">
                          <a:solidFill>
                            <a:srgbClr val="051C2C"/>
                          </a:solidFill>
                          <a:latin typeface="Arial"/>
                        </a:rPr>
                        <a:t>A</a:t>
                      </a:r>
                    </a:p>
                  </a:txBody>
                  <a:tcPr marL="95250" marR="95250" marT="38100" marB="38100" anchor="ctr">
                    <a:solidFill>
                      <a:srgbClr val="FFFFFF"/>
                    </a:solidFill>
                  </a:tcPr>
                </a:tc>
                <a:tc>
                  <a:txBody>
                    <a:bodyPr wrap="square"/>
                    <a:lstStyle/>
                    <a:p>
                      <a:r>
                        <a:rPr sz="1200" b="0" i="0">
                          <a:solidFill>
                            <a:srgbClr val="051C2C"/>
                          </a:solidFill>
                          <a:latin typeface="Arial"/>
                        </a:rPr>
                        <a:t>R</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I</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r>
              <a:tr h="511968">
                <a:tc>
                  <a:txBody>
                    <a:bodyPr wrap="square"/>
                    <a:lstStyle/>
                    <a:p>
                      <a:r>
                        <a:rPr sz="1200" b="0" i="0">
                          <a:solidFill>
                            <a:srgbClr val="051C2C"/>
                          </a:solidFill>
                          <a:latin typeface="Arial"/>
                        </a:rPr>
                        <a:t>Approve the funding envelope</a:t>
                      </a:r>
                    </a:p>
                  </a:txBody>
                  <a:tcPr marL="95250" marR="95250" marT="38100" marB="38100" anchor="ctr">
                    <a:solidFill>
                      <a:srgbClr val="F6F7F9"/>
                    </a:solidFill>
                  </a:tcPr>
                </a:tc>
                <a:tc>
                  <a:txBody>
                    <a:bodyPr wrap="square"/>
                    <a:lstStyle/>
                    <a:p>
                      <a:r>
                        <a:rPr sz="1200" b="0" i="0">
                          <a:solidFill>
                            <a:srgbClr val="051C2C"/>
                          </a:solidFill>
                          <a:latin typeface="Arial"/>
                        </a:rPr>
                        <a:t>A</a:t>
                      </a:r>
                    </a:p>
                  </a:txBody>
                  <a:tcPr marL="95250" marR="95250" marT="38100" marB="38100" anchor="ctr">
                    <a:solidFill>
                      <a:srgbClr val="F6F7F9"/>
                    </a:solidFill>
                  </a:tcPr>
                </a:tc>
                <a:tc>
                  <a:txBody>
                    <a:bodyPr wrap="square"/>
                    <a:lstStyle/>
                    <a:p>
                      <a:r>
                        <a:rPr sz="1200" b="0" i="0">
                          <a:solidFill>
                            <a:srgbClr val="051C2C"/>
                          </a:solidFill>
                          <a:latin typeface="Arial"/>
                        </a:rPr>
                        <a:t>R</a:t>
                      </a:r>
                    </a:p>
                  </a:txBody>
                  <a:tcPr marL="95250" marR="95250" marT="38100" marB="38100" anchor="ctr">
                    <a:solidFill>
                      <a:srgbClr val="F6F7F9"/>
                    </a:solidFill>
                  </a:tcPr>
                </a:tc>
                <a:tc>
                  <a:txBody>
                    <a:bodyPr wrap="square"/>
                    <a:lstStyle/>
                    <a:p>
                      <a:r>
                        <a:rPr sz="1200" b="0" i="0">
                          <a:solidFill>
                            <a:srgbClr val="051C2C"/>
                          </a:solidFill>
                          <a:latin typeface="Arial"/>
                        </a:rPr>
                        <a:t>C</a:t>
                      </a:r>
                    </a:p>
                  </a:txBody>
                  <a:tcPr marL="95250" marR="95250" marT="38100" marB="38100" anchor="ctr">
                    <a:solidFill>
                      <a:srgbClr val="F6F7F9"/>
                    </a:solidFill>
                  </a:tcPr>
                </a:tc>
                <a:tc>
                  <a:txBody>
                    <a:bodyPr wrap="square"/>
                    <a:lstStyle/>
                    <a:p>
                      <a:r>
                        <a:rPr sz="1200" b="0" i="0">
                          <a:solidFill>
                            <a:srgbClr val="051C2C"/>
                          </a:solidFill>
                          <a:latin typeface="Arial"/>
                        </a:rPr>
                        <a:t>-</a:t>
                      </a:r>
                    </a:p>
                  </a:txBody>
                  <a:tcPr marL="95250" marR="95250" marT="38100" marB="38100" anchor="ctr">
                    <a:solidFill>
                      <a:srgbClr val="F6F7F9"/>
                    </a:solidFill>
                  </a:tcPr>
                </a:tc>
                <a:tc>
                  <a:txBody>
                    <a:bodyPr wrap="square"/>
                    <a:lstStyle/>
                    <a:p>
                      <a:r>
                        <a:rPr sz="1200" b="0" i="0">
                          <a:solidFill>
                            <a:srgbClr val="051C2C"/>
                          </a:solidFill>
                          <a:latin typeface="Arial"/>
                        </a:rPr>
                        <a:t>I</a:t>
                      </a:r>
                    </a:p>
                  </a:txBody>
                  <a:tcPr marL="95250" marR="95250" marT="38100" marB="38100" anchor="ctr">
                    <a:solidFill>
                      <a:srgbClr val="F6F7F9"/>
                    </a:solidFill>
                  </a:tcPr>
                </a:tc>
                <a:tc>
                  <a:txBody>
                    <a:bodyPr wrap="square"/>
                    <a:lstStyle/>
                    <a:p>
                      <a:r>
                        <a:rPr sz="1200" b="0" i="0">
                          <a:solidFill>
                            <a:srgbClr val="051C2C"/>
                          </a:solidFill>
                          <a:latin typeface="Arial"/>
                        </a:rPr>
                        <a:t>I</a:t>
                      </a:r>
                    </a:p>
                  </a:txBody>
                  <a:tcPr marL="95250" marR="95250" marT="38100" marB="38100" anchor="ctr">
                    <a:solidFill>
                      <a:srgbClr val="F6F7F9"/>
                    </a:solidFill>
                  </a:tcPr>
                </a:tc>
              </a:tr>
              <a:tr h="511968">
                <a:tc>
                  <a:txBody>
                    <a:bodyPr wrap="square"/>
                    <a:lstStyle/>
                    <a:p>
                      <a:r>
                        <a:rPr sz="1200" b="0" i="0">
                          <a:solidFill>
                            <a:srgbClr val="051C2C"/>
                          </a:solidFill>
                          <a:latin typeface="Arial"/>
                        </a:rPr>
                        <a:t>Certify a business metric</a:t>
                      </a:r>
                    </a:p>
                  </a:txBody>
                  <a:tcPr marL="95250" marR="95250" marT="38100" marB="38100" anchor="ctr">
                    <a:solidFill>
                      <a:srgbClr val="FFFFFF"/>
                    </a:solidFill>
                  </a:tcPr>
                </a:tc>
                <a:tc>
                  <a:txBody>
                    <a:bodyPr wrap="square"/>
                    <a:lstStyle/>
                    <a:p>
                      <a:r>
                        <a:rPr sz="1200" b="0" i="0">
                          <a:solidFill>
                            <a:srgbClr val="051C2C"/>
                          </a:solidFill>
                          <a:latin typeface="Arial"/>
                        </a:rPr>
                        <a:t>I</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A</a:t>
                      </a:r>
                    </a:p>
                  </a:txBody>
                  <a:tcPr marL="95250" marR="95250" marT="38100" marB="38100" anchor="ctr">
                    <a:solidFill>
                      <a:srgbClr val="FFFFFF"/>
                    </a:solidFill>
                  </a:tcPr>
                </a:tc>
                <a:tc>
                  <a:txBody>
                    <a:bodyPr wrap="square"/>
                    <a:lstStyle/>
                    <a:p>
                      <a:r>
                        <a:rPr sz="1200" b="0" i="0">
                          <a:solidFill>
                            <a:srgbClr val="051C2C"/>
                          </a:solidFill>
                          <a:latin typeface="Arial"/>
                        </a:rPr>
                        <a:t>R</a:t>
                      </a:r>
                    </a:p>
                  </a:txBody>
                  <a:tcPr marL="95250" marR="95250" marT="38100" marB="38100" anchor="ctr">
                    <a:solidFill>
                      <a:srgbClr val="FFFFFF"/>
                    </a:solidFill>
                  </a:tcPr>
                </a:tc>
                <a:tc>
                  <a:txBody>
                    <a:bodyPr wrap="square"/>
                    <a:lstStyle/>
                    <a:p>
                      <a:r>
                        <a:rPr sz="1200" b="0" i="0">
                          <a:solidFill>
                            <a:srgbClr val="051C2C"/>
                          </a:solidFill>
                          <a:latin typeface="Arial"/>
                        </a:rPr>
                        <a:t>-</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r>
              <a:tr h="511968">
                <a:tc>
                  <a:txBody>
                    <a:bodyPr wrap="square"/>
                    <a:lstStyle/>
                    <a:p>
                      <a:r>
                        <a:rPr sz="1200" b="0" i="0">
                          <a:solidFill>
                            <a:srgbClr val="051C2C"/>
                          </a:solidFill>
                          <a:latin typeface="Arial"/>
                        </a:rPr>
                        <a:t>Own a data product and its service level</a:t>
                      </a:r>
                    </a:p>
                  </a:txBody>
                  <a:tcPr marL="95250" marR="95250" marT="38100" marB="38100" anchor="ctr">
                    <a:solidFill>
                      <a:srgbClr val="F6F7F9"/>
                    </a:solidFill>
                  </a:tcPr>
                </a:tc>
                <a:tc>
                  <a:txBody>
                    <a:bodyPr wrap="square"/>
                    <a:lstStyle/>
                    <a:p>
                      <a:r>
                        <a:rPr sz="1200" b="0" i="0">
                          <a:solidFill>
                            <a:srgbClr val="051C2C"/>
                          </a:solidFill>
                          <a:latin typeface="Arial"/>
                        </a:rPr>
                        <a:t>-</a:t>
                      </a:r>
                    </a:p>
                  </a:txBody>
                  <a:tcPr marL="95250" marR="95250" marT="38100" marB="38100" anchor="ctr">
                    <a:solidFill>
                      <a:srgbClr val="F6F7F9"/>
                    </a:solidFill>
                  </a:tcPr>
                </a:tc>
                <a:tc>
                  <a:txBody>
                    <a:bodyPr wrap="square"/>
                    <a:lstStyle/>
                    <a:p>
                      <a:r>
                        <a:rPr sz="1200" b="0" i="0">
                          <a:solidFill>
                            <a:srgbClr val="051C2C"/>
                          </a:solidFill>
                          <a:latin typeface="Arial"/>
                        </a:rPr>
                        <a:t>C</a:t>
                      </a:r>
                    </a:p>
                  </a:txBody>
                  <a:tcPr marL="95250" marR="95250" marT="38100" marB="38100" anchor="ctr">
                    <a:solidFill>
                      <a:srgbClr val="F6F7F9"/>
                    </a:solidFill>
                  </a:tcPr>
                </a:tc>
                <a:tc>
                  <a:txBody>
                    <a:bodyPr wrap="square"/>
                    <a:lstStyle/>
                    <a:p>
                      <a:r>
                        <a:rPr sz="1200" b="0" i="0">
                          <a:solidFill>
                            <a:srgbClr val="051C2C"/>
                          </a:solidFill>
                          <a:latin typeface="Arial"/>
                        </a:rPr>
                        <a:t>A</a:t>
                      </a:r>
                    </a:p>
                  </a:txBody>
                  <a:tcPr marL="95250" marR="95250" marT="38100" marB="38100" anchor="ctr">
                    <a:solidFill>
                      <a:srgbClr val="F6F7F9"/>
                    </a:solidFill>
                  </a:tcPr>
                </a:tc>
                <a:tc>
                  <a:txBody>
                    <a:bodyPr wrap="square"/>
                    <a:lstStyle/>
                    <a:p>
                      <a:r>
                        <a:rPr sz="1200" b="0" i="0">
                          <a:solidFill>
                            <a:srgbClr val="051C2C"/>
                          </a:solidFill>
                          <a:latin typeface="Arial"/>
                        </a:rPr>
                        <a:t>R</a:t>
                      </a:r>
                    </a:p>
                  </a:txBody>
                  <a:tcPr marL="95250" marR="95250" marT="38100" marB="38100" anchor="ctr">
                    <a:solidFill>
                      <a:srgbClr val="F6F7F9"/>
                    </a:solidFill>
                  </a:tcPr>
                </a:tc>
                <a:tc>
                  <a:txBody>
                    <a:bodyPr wrap="square"/>
                    <a:lstStyle/>
                    <a:p>
                      <a:r>
                        <a:rPr sz="1200" b="0" i="0">
                          <a:solidFill>
                            <a:srgbClr val="051C2C"/>
                          </a:solidFill>
                          <a:latin typeface="Arial"/>
                        </a:rPr>
                        <a:t>C</a:t>
                      </a:r>
                    </a:p>
                  </a:txBody>
                  <a:tcPr marL="95250" marR="95250" marT="38100" marB="38100" anchor="ctr">
                    <a:solidFill>
                      <a:srgbClr val="F6F7F9"/>
                    </a:solidFill>
                  </a:tcPr>
                </a:tc>
                <a:tc>
                  <a:txBody>
                    <a:bodyPr wrap="square"/>
                    <a:lstStyle/>
                    <a:p>
                      <a:r>
                        <a:rPr sz="1200" b="0" i="0">
                          <a:solidFill>
                            <a:srgbClr val="051C2C"/>
                          </a:solidFill>
                          <a:latin typeface="Arial"/>
                        </a:rPr>
                        <a:t>I</a:t>
                      </a:r>
                    </a:p>
                  </a:txBody>
                  <a:tcPr marL="95250" marR="95250" marT="38100" marB="38100" anchor="ctr">
                    <a:solidFill>
                      <a:srgbClr val="F6F7F9"/>
                    </a:solidFill>
                  </a:tcPr>
                </a:tc>
              </a:tr>
              <a:tr h="511968">
                <a:tc>
                  <a:txBody>
                    <a:bodyPr wrap="square"/>
                    <a:lstStyle/>
                    <a:p>
                      <a:r>
                        <a:rPr sz="1200" b="0" i="0">
                          <a:solidFill>
                            <a:srgbClr val="051C2C"/>
                          </a:solidFill>
                          <a:latin typeface="Arial"/>
                        </a:rPr>
                        <a:t>Set architecture standards</a:t>
                      </a:r>
                    </a:p>
                  </a:txBody>
                  <a:tcPr marL="95250" marR="95250" marT="38100" marB="38100" anchor="ctr">
                    <a:solidFill>
                      <a:srgbClr val="FFFFFF"/>
                    </a:solidFill>
                  </a:tcPr>
                </a:tc>
                <a:tc>
                  <a:txBody>
                    <a:bodyPr wrap="square"/>
                    <a:lstStyle/>
                    <a:p>
                      <a:r>
                        <a:rPr sz="1200" b="0" i="0">
                          <a:solidFill>
                            <a:srgbClr val="051C2C"/>
                          </a:solidFill>
                          <a:latin typeface="Arial"/>
                        </a:rPr>
                        <a:t>I</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a:t>
                      </a:r>
                    </a:p>
                  </a:txBody>
                  <a:tcPr marL="95250" marR="95250" marT="38100" marB="38100" anchor="ctr">
                    <a:solidFill>
                      <a:srgbClr val="FFFFFF"/>
                    </a:solidFill>
                  </a:tcPr>
                </a:tc>
                <a:tc>
                  <a:txBody>
                    <a:bodyPr wrap="square"/>
                    <a:lstStyle/>
                    <a:p>
                      <a:r>
                        <a:rPr sz="1200" b="0" i="0">
                          <a:solidFill>
                            <a:srgbClr val="051C2C"/>
                          </a:solidFill>
                          <a:latin typeface="Arial"/>
                        </a:rPr>
                        <a:t>A</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r>
              <a:tr h="511968">
                <a:tc>
                  <a:txBody>
                    <a:bodyPr wrap="square"/>
                    <a:lstStyle/>
                    <a:p>
                      <a:r>
                        <a:rPr sz="1200" b="0" i="0">
                          <a:solidFill>
                            <a:srgbClr val="051C2C"/>
                          </a:solidFill>
                          <a:latin typeface="Arial"/>
                        </a:rPr>
                        <a:t>Grant access to sensitive data</a:t>
                      </a:r>
                    </a:p>
                  </a:txBody>
                  <a:tcPr marL="95250" marR="95250" marT="38100" marB="38100" anchor="ctr">
                    <a:solidFill>
                      <a:srgbClr val="F6F7F9"/>
                    </a:solidFill>
                  </a:tcPr>
                </a:tc>
                <a:tc>
                  <a:txBody>
                    <a:bodyPr wrap="square"/>
                    <a:lstStyle/>
                    <a:p>
                      <a:r>
                        <a:rPr sz="1200" b="0" i="0">
                          <a:solidFill>
                            <a:srgbClr val="051C2C"/>
                          </a:solidFill>
                          <a:latin typeface="Arial"/>
                        </a:rPr>
                        <a:t>-</a:t>
                      </a:r>
                    </a:p>
                  </a:txBody>
                  <a:tcPr marL="95250" marR="95250" marT="38100" marB="38100" anchor="ctr">
                    <a:solidFill>
                      <a:srgbClr val="F6F7F9"/>
                    </a:solidFill>
                  </a:tcPr>
                </a:tc>
                <a:tc>
                  <a:txBody>
                    <a:bodyPr wrap="square"/>
                    <a:lstStyle/>
                    <a:p>
                      <a:r>
                        <a:rPr sz="1200" b="0" i="0">
                          <a:solidFill>
                            <a:srgbClr val="051C2C"/>
                          </a:solidFill>
                          <a:latin typeface="Arial"/>
                        </a:rPr>
                        <a:t>I</a:t>
                      </a:r>
                    </a:p>
                  </a:txBody>
                  <a:tcPr marL="95250" marR="95250" marT="38100" marB="38100" anchor="ctr">
                    <a:solidFill>
                      <a:srgbClr val="F6F7F9"/>
                    </a:solidFill>
                  </a:tcPr>
                </a:tc>
                <a:tc>
                  <a:txBody>
                    <a:bodyPr wrap="square"/>
                    <a:lstStyle/>
                    <a:p>
                      <a:r>
                        <a:rPr sz="1200" b="0" i="0">
                          <a:solidFill>
                            <a:srgbClr val="051C2C"/>
                          </a:solidFill>
                          <a:latin typeface="Arial"/>
                        </a:rPr>
                        <a:t>A</a:t>
                      </a:r>
                    </a:p>
                  </a:txBody>
                  <a:tcPr marL="95250" marR="95250" marT="38100" marB="38100" anchor="ctr">
                    <a:solidFill>
                      <a:srgbClr val="F6F7F9"/>
                    </a:solidFill>
                  </a:tcPr>
                </a:tc>
                <a:tc>
                  <a:txBody>
                    <a:bodyPr wrap="square"/>
                    <a:lstStyle/>
                    <a:p>
                      <a:r>
                        <a:rPr sz="1200" b="0" i="0">
                          <a:solidFill>
                            <a:srgbClr val="051C2C"/>
                          </a:solidFill>
                          <a:latin typeface="Arial"/>
                        </a:rPr>
                        <a:t>R</a:t>
                      </a:r>
                    </a:p>
                  </a:txBody>
                  <a:tcPr marL="95250" marR="95250" marT="38100" marB="38100" anchor="ctr">
                    <a:solidFill>
                      <a:srgbClr val="F6F7F9"/>
                    </a:solidFill>
                  </a:tcPr>
                </a:tc>
                <a:tc>
                  <a:txBody>
                    <a:bodyPr wrap="square"/>
                    <a:lstStyle/>
                    <a:p>
                      <a:r>
                        <a:rPr sz="1200" b="0" i="0">
                          <a:solidFill>
                            <a:srgbClr val="051C2C"/>
                          </a:solidFill>
                          <a:latin typeface="Arial"/>
                        </a:rPr>
                        <a:t>C</a:t>
                      </a:r>
                    </a:p>
                  </a:txBody>
                  <a:tcPr marL="95250" marR="95250" marT="38100" marB="38100" anchor="ctr">
                    <a:solidFill>
                      <a:srgbClr val="F6F7F9"/>
                    </a:solidFill>
                  </a:tcPr>
                </a:tc>
                <a:tc>
                  <a:txBody>
                    <a:bodyPr wrap="square"/>
                    <a:lstStyle/>
                    <a:p>
                      <a:r>
                        <a:rPr sz="1200" b="0" i="0">
                          <a:solidFill>
                            <a:srgbClr val="051C2C"/>
                          </a:solidFill>
                          <a:latin typeface="Arial"/>
                        </a:rPr>
                        <a:t>C</a:t>
                      </a:r>
                    </a:p>
                  </a:txBody>
                  <a:tcPr marL="95250" marR="95250" marT="38100" marB="38100" anchor="ctr">
                    <a:solidFill>
                      <a:srgbClr val="F6F7F9"/>
                    </a:solidFill>
                  </a:tcPr>
                </a:tc>
              </a:tr>
              <a:tr h="511968">
                <a:tc>
                  <a:txBody>
                    <a:bodyPr wrap="square"/>
                    <a:lstStyle/>
                    <a:p>
                      <a:r>
                        <a:rPr sz="1200" b="0" i="0">
                          <a:solidFill>
                            <a:srgbClr val="051C2C"/>
                          </a:solidFill>
                          <a:latin typeface="Arial"/>
                        </a:rPr>
                        <a:t>Retire reports and data sets</a:t>
                      </a:r>
                    </a:p>
                  </a:txBody>
                  <a:tcPr marL="95250" marR="95250" marT="38100" marB="38100" anchor="ctr">
                    <a:solidFill>
                      <a:srgbClr val="FFFFFF"/>
                    </a:solidFill>
                  </a:tcPr>
                </a:tc>
                <a:tc>
                  <a:txBody>
                    <a:bodyPr wrap="square"/>
                    <a:lstStyle/>
                    <a:p>
                      <a:r>
                        <a:rPr sz="1200" b="0" i="0">
                          <a:solidFill>
                            <a:srgbClr val="051C2C"/>
                          </a:solidFill>
                          <a:latin typeface="Arial"/>
                        </a:rPr>
                        <a:t>-</a:t>
                      </a:r>
                    </a:p>
                  </a:txBody>
                  <a:tcPr marL="95250" marR="95250" marT="38100" marB="38100" anchor="ctr">
                    <a:solidFill>
                      <a:srgbClr val="FFFFFF"/>
                    </a:solidFill>
                  </a:tcPr>
                </a:tc>
                <a:tc>
                  <a:txBody>
                    <a:bodyPr wrap="square"/>
                    <a:lstStyle/>
                    <a:p>
                      <a:r>
                        <a:rPr sz="1200" b="0" i="0">
                          <a:solidFill>
                            <a:srgbClr val="051C2C"/>
                          </a:solidFill>
                          <a:latin typeface="Arial"/>
                        </a:rPr>
                        <a:t>A</a:t>
                      </a:r>
                    </a:p>
                  </a:txBody>
                  <a:tcPr marL="95250" marR="95250" marT="38100" marB="38100" anchor="ctr">
                    <a:solidFill>
                      <a:srgbClr val="FFFFFF"/>
                    </a:solidFill>
                  </a:tcPr>
                </a:tc>
                <a:tc>
                  <a:txBody>
                    <a:bodyPr wrap="square"/>
                    <a:lstStyle/>
                    <a:p>
                      <a:r>
                        <a:rPr sz="1200" b="0" i="0">
                          <a:solidFill>
                            <a:srgbClr val="051C2C"/>
                          </a:solidFill>
                          <a:latin typeface="Arial"/>
                        </a:rPr>
                        <a:t>R</a:t>
                      </a:r>
                    </a:p>
                  </a:txBody>
                  <a:tcPr marL="95250" marR="95250" marT="38100" marB="38100" anchor="ctr">
                    <a:solidFill>
                      <a:srgbClr val="FFFFFF"/>
                    </a:solidFill>
                  </a:tcPr>
                </a:tc>
                <a:tc>
                  <a:txBody>
                    <a:bodyPr wrap="square"/>
                    <a:lstStyle/>
                    <a:p>
                      <a:r>
                        <a:rPr sz="1200" b="0" i="0">
                          <a:solidFill>
                            <a:srgbClr val="051C2C"/>
                          </a:solidFill>
                          <a:latin typeface="Arial"/>
                        </a:rPr>
                        <a:t>R</a:t>
                      </a:r>
                    </a:p>
                  </a:txBody>
                  <a:tcPr marL="95250" marR="95250" marT="38100" marB="38100" anchor="ctr">
                    <a:solidFill>
                      <a:srgbClr val="FFFFFF"/>
                    </a:solidFill>
                  </a:tcPr>
                </a:tc>
                <a:tc>
                  <a:txBody>
                    <a:bodyPr wrap="square"/>
                    <a:lstStyle/>
                    <a:p>
                      <a:r>
                        <a:rPr sz="1200" b="0" i="0">
                          <a:solidFill>
                            <a:srgbClr val="051C2C"/>
                          </a:solidFill>
                          <a:latin typeface="Arial"/>
                        </a:rPr>
                        <a:t>C</a:t>
                      </a:r>
                    </a:p>
                  </a:txBody>
                  <a:tcPr marL="95250" marR="95250" marT="38100" marB="38100" anchor="ctr">
                    <a:solidFill>
                      <a:srgbClr val="FFFFFF"/>
                    </a:solidFill>
                  </a:tcPr>
                </a:tc>
                <a:tc>
                  <a:txBody>
                    <a:bodyPr wrap="square"/>
                    <a:lstStyle/>
                    <a:p>
                      <a:r>
                        <a:rPr sz="1200" b="0" i="0">
                          <a:solidFill>
                            <a:srgbClr val="051C2C"/>
                          </a:solidFill>
                          <a:latin typeface="Arial"/>
                        </a:rPr>
                        <a:t>I</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One accountable person per decision. If two roles both hold an A, nobody does.</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24</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management rhythm</a:t>
            </a:r>
          </a:p>
        </p:txBody>
      </p:sp>
      <p:graphicFrame>
        <p:nvGraphicFramePr>
          <p:cNvPr id="3" name="Table 2"/>
          <p:cNvGraphicFramePr>
            <a:graphicFrameLocks noGrp="1"/>
          </p:cNvGraphicFramePr>
          <p:nvPr/>
        </p:nvGraphicFramePr>
        <p:xfrm>
          <a:off x="609600" y="1257300"/>
          <a:ext cx="10972798" cy="2667000"/>
        </p:xfrm>
        <a:graphic>
          <a:graphicData uri="http://schemas.openxmlformats.org/drawingml/2006/table">
            <a:tbl>
              <a:tblPr firstRow="1" bandRow="1">
                <a:tableStyleId>{5C22544A-7EE6-4342-B048-85BDC9FD1C3A}</a:tableStyleId>
              </a:tblPr>
              <a:tblGrid>
                <a:gridCol w="1439055"/>
                <a:gridCol w="1978701"/>
                <a:gridCol w="3957403"/>
                <a:gridCol w="3597639"/>
              </a:tblGrid>
              <a:tr h="533400">
                <a:tc>
                  <a:txBody>
                    <a:bodyPr wrap="square"/>
                    <a:lstStyle/>
                    <a:p>
                      <a:r>
                        <a:rPr sz="1200" b="1" i="0">
                          <a:solidFill>
                            <a:srgbClr val="FFFFFF"/>
                          </a:solidFill>
                          <a:latin typeface="Arial"/>
                        </a:rPr>
                        <a:t>Cadence</a:t>
                      </a:r>
                    </a:p>
                  </a:txBody>
                  <a:tcPr marL="95250" marR="95250" marT="38100" marB="38100" anchor="ctr">
                    <a:solidFill>
                      <a:srgbClr val="051C2C"/>
                    </a:solidFill>
                  </a:tcPr>
                </a:tc>
                <a:tc>
                  <a:txBody>
                    <a:bodyPr wrap="square"/>
                    <a:lstStyle/>
                    <a:p>
                      <a:r>
                        <a:rPr sz="1200" b="1" i="0">
                          <a:solidFill>
                            <a:srgbClr val="FFFFFF"/>
                          </a:solidFill>
                          <a:latin typeface="Arial"/>
                        </a:rPr>
                        <a:t>Meeting</a:t>
                      </a:r>
                    </a:p>
                  </a:txBody>
                  <a:tcPr marL="95250" marR="95250" marT="38100" marB="38100" anchor="ctr">
                    <a:solidFill>
                      <a:srgbClr val="051C2C"/>
                    </a:solidFill>
                  </a:tcPr>
                </a:tc>
                <a:tc>
                  <a:txBody>
                    <a:bodyPr wrap="square"/>
                    <a:lstStyle/>
                    <a:p>
                      <a:r>
                        <a:rPr sz="1200" b="1" i="0">
                          <a:solidFill>
                            <a:srgbClr val="FFFFFF"/>
                          </a:solidFill>
                          <a:latin typeface="Arial"/>
                        </a:rPr>
                        <a:t>Inputs</a:t>
                      </a:r>
                    </a:p>
                  </a:txBody>
                  <a:tcPr marL="95250" marR="95250" marT="38100" marB="38100" anchor="ctr">
                    <a:solidFill>
                      <a:srgbClr val="051C2C"/>
                    </a:solidFill>
                  </a:tcPr>
                </a:tc>
                <a:tc>
                  <a:txBody>
                    <a:bodyPr wrap="square"/>
                    <a:lstStyle/>
                    <a:p>
                      <a:r>
                        <a:rPr sz="1200" b="1" i="0">
                          <a:solidFill>
                            <a:srgbClr val="FFFFFF"/>
                          </a:solidFill>
                          <a:latin typeface="Arial"/>
                        </a:rPr>
                        <a:t>Decisions</a:t>
                      </a:r>
                    </a:p>
                  </a:txBody>
                  <a:tcPr marL="95250" marR="95250" marT="38100" marB="38100" anchor="ctr">
                    <a:solidFill>
                      <a:srgbClr val="051C2C"/>
                    </a:solidFill>
                  </a:tcPr>
                </a:tc>
              </a:tr>
              <a:tr h="533400">
                <a:tc>
                  <a:txBody>
                    <a:bodyPr wrap="square"/>
                    <a:lstStyle/>
                    <a:p>
                      <a:r>
                        <a:rPr sz="1200" b="0" i="0">
                          <a:solidFill>
                            <a:srgbClr val="051C2C"/>
                          </a:solidFill>
                          <a:latin typeface="Arial"/>
                        </a:rPr>
                        <a:t>Weekly</a:t>
                      </a:r>
                    </a:p>
                  </a:txBody>
                  <a:tcPr marL="95250" marR="95250" marT="38100" marB="38100" anchor="ctr">
                    <a:solidFill>
                      <a:srgbClr val="FFFFFF"/>
                    </a:solidFill>
                  </a:tcPr>
                </a:tc>
                <a:tc>
                  <a:txBody>
                    <a:bodyPr wrap="square"/>
                    <a:lstStyle/>
                    <a:p>
                      <a:r>
                        <a:rPr sz="1200" b="0" i="0">
                          <a:solidFill>
                            <a:srgbClr val="051C2C"/>
                          </a:solidFill>
                          <a:latin typeface="Arial"/>
                        </a:rPr>
                        <a:t>Delivery</a:t>
                      </a:r>
                    </a:p>
                  </a:txBody>
                  <a:tcPr marL="95250" marR="95250" marT="38100" marB="38100" anchor="ctr">
                    <a:solidFill>
                      <a:srgbClr val="FFFFFF"/>
                    </a:solidFill>
                  </a:tcPr>
                </a:tc>
                <a:tc>
                  <a:txBody>
                    <a:bodyPr wrap="square"/>
                    <a:lstStyle/>
                    <a:p>
                      <a:r>
                        <a:rPr sz="1200" b="0" i="0">
                          <a:solidFill>
                            <a:srgbClr val="051C2C"/>
                          </a:solidFill>
                          <a:latin typeface="Arial"/>
                        </a:rPr>
                        <a:t>Sprint progress, blockers, data incidents</a:t>
                      </a:r>
                    </a:p>
                  </a:txBody>
                  <a:tcPr marL="95250" marR="95250" marT="38100" marB="38100" anchor="ctr">
                    <a:solidFill>
                      <a:srgbClr val="FFFFFF"/>
                    </a:solidFill>
                  </a:tcPr>
                </a:tc>
                <a:tc>
                  <a:txBody>
                    <a:bodyPr wrap="square"/>
                    <a:lstStyle/>
                    <a:p>
                      <a:r>
                        <a:rPr sz="1200" b="0" i="0">
                          <a:solidFill>
                            <a:srgbClr val="051C2C"/>
                          </a:solidFill>
                          <a:latin typeface="Arial"/>
                        </a:rPr>
                        <a:t>Unblock, re-sequence within the quarter</a:t>
                      </a:r>
                    </a:p>
                  </a:txBody>
                  <a:tcPr marL="95250" marR="95250" marT="38100" marB="38100" anchor="ctr">
                    <a:solidFill>
                      <a:srgbClr val="FFFFFF"/>
                    </a:solidFill>
                  </a:tcPr>
                </a:tc>
              </a:tr>
              <a:tr h="533400">
                <a:tc>
                  <a:txBody>
                    <a:bodyPr wrap="square"/>
                    <a:lstStyle/>
                    <a:p>
                      <a:r>
                        <a:rPr sz="1200" b="0" i="0">
                          <a:solidFill>
                            <a:srgbClr val="051C2C"/>
                          </a:solidFill>
                          <a:latin typeface="Arial"/>
                        </a:rPr>
                        <a:t>Monthly</a:t>
                      </a:r>
                    </a:p>
                  </a:txBody>
                  <a:tcPr marL="95250" marR="95250" marT="38100" marB="38100" anchor="ctr">
                    <a:solidFill>
                      <a:srgbClr val="F6F7F9"/>
                    </a:solidFill>
                  </a:tcPr>
                </a:tc>
                <a:tc>
                  <a:txBody>
                    <a:bodyPr wrap="square"/>
                    <a:lstStyle/>
                    <a:p>
                      <a:r>
                        <a:rPr sz="1200" b="0" i="0">
                          <a:solidFill>
                            <a:srgbClr val="051C2C"/>
                          </a:solidFill>
                          <a:latin typeface="Arial"/>
                        </a:rPr>
                        <a:t>Scorecard review</a:t>
                      </a:r>
                    </a:p>
                  </a:txBody>
                  <a:tcPr marL="95250" marR="95250" marT="38100" marB="38100" anchor="ctr">
                    <a:solidFill>
                      <a:srgbClr val="F6F7F9"/>
                    </a:solidFill>
                  </a:tcPr>
                </a:tc>
                <a:tc>
                  <a:txBody>
                    <a:bodyPr wrap="square"/>
                    <a:lstStyle/>
                    <a:p>
                      <a:r>
                        <a:rPr sz="1200" b="0" i="0">
                          <a:solidFill>
                            <a:srgbClr val="051C2C"/>
                          </a:solidFill>
                          <a:latin typeface="Arial"/>
                        </a:rPr>
                        <a:t>Data scorecard, leading measures, initiative status</a:t>
                      </a:r>
                    </a:p>
                  </a:txBody>
                  <a:tcPr marL="95250" marR="95250" marT="38100" marB="38100" anchor="ctr">
                    <a:solidFill>
                      <a:srgbClr val="F6F7F9"/>
                    </a:solidFill>
                  </a:tcPr>
                </a:tc>
                <a:tc>
                  <a:txBody>
                    <a:bodyPr wrap="square"/>
                    <a:lstStyle/>
                    <a:p>
                      <a:r>
                        <a:rPr sz="1200" b="0" i="0">
                          <a:solidFill>
                            <a:srgbClr val="051C2C"/>
                          </a:solidFill>
                          <a:latin typeface="Arial"/>
                        </a:rPr>
                        <a:t>Corrective actions on red measures</a:t>
                      </a:r>
                    </a:p>
                  </a:txBody>
                  <a:tcPr marL="95250" marR="95250" marT="38100" marB="38100" anchor="ctr">
                    <a:solidFill>
                      <a:srgbClr val="F6F7F9"/>
                    </a:solidFill>
                  </a:tcPr>
                </a:tc>
              </a:tr>
              <a:tr h="533400">
                <a:tc>
                  <a:txBody>
                    <a:bodyPr wrap="square"/>
                    <a:lstStyle/>
                    <a:p>
                      <a:r>
                        <a:rPr sz="1200" b="0" i="0">
                          <a:solidFill>
                            <a:srgbClr val="051C2C"/>
                          </a:solidFill>
                          <a:latin typeface="Arial"/>
                        </a:rPr>
                        <a:t>Quarterly</a:t>
                      </a:r>
                    </a:p>
                  </a:txBody>
                  <a:tcPr marL="95250" marR="95250" marT="38100" marB="38100" anchor="ctr">
                    <a:solidFill>
                      <a:srgbClr val="FFFFFF"/>
                    </a:solidFill>
                  </a:tcPr>
                </a:tc>
                <a:tc>
                  <a:txBody>
                    <a:bodyPr wrap="square"/>
                    <a:lstStyle/>
                    <a:p>
                      <a:r>
                        <a:rPr sz="1200" b="0" i="0">
                          <a:solidFill>
                            <a:srgbClr val="051C2C"/>
                          </a:solidFill>
                          <a:latin typeface="Arial"/>
                        </a:rPr>
                        <a:t>Strategy review</a:t>
                      </a:r>
                    </a:p>
                  </a:txBody>
                  <a:tcPr marL="95250" marR="95250" marT="38100" marB="38100" anchor="ctr">
                    <a:solidFill>
                      <a:srgbClr val="FFFFFF"/>
                    </a:solidFill>
                  </a:tcPr>
                </a:tc>
                <a:tc>
                  <a:txBody>
                    <a:bodyPr wrap="square"/>
                    <a:lstStyle/>
                    <a:p>
                      <a:r>
                        <a:rPr sz="1200" b="0" i="0">
                          <a:solidFill>
                            <a:srgbClr val="051C2C"/>
                          </a:solidFill>
                          <a:latin typeface="Arial"/>
                        </a:rPr>
                        <a:t>Scorecard trends, tested assumptions, value realised, new opportunities</a:t>
                      </a:r>
                    </a:p>
                  </a:txBody>
                  <a:tcPr marL="95250" marR="95250" marT="38100" marB="38100" anchor="ctr">
                    <a:solidFill>
                      <a:srgbClr val="FFFFFF"/>
                    </a:solidFill>
                  </a:tcPr>
                </a:tc>
                <a:tc>
                  <a:txBody>
                    <a:bodyPr wrap="square"/>
                    <a:lstStyle/>
                    <a:p>
                      <a:r>
                        <a:rPr sz="1200" b="0" i="0">
                          <a:solidFill>
                            <a:srgbClr val="051C2C"/>
                          </a:solidFill>
                          <a:latin typeface="Arial"/>
                        </a:rPr>
                        <a:t>Stop, start, re-fund; re-balance offence and defence</a:t>
                      </a:r>
                    </a:p>
                  </a:txBody>
                  <a:tcPr marL="95250" marR="95250" marT="38100" marB="38100" anchor="ctr">
                    <a:solidFill>
                      <a:srgbClr val="FFFFFF"/>
                    </a:solidFill>
                  </a:tcPr>
                </a:tc>
              </a:tr>
              <a:tr h="533400">
                <a:tc>
                  <a:txBody>
                    <a:bodyPr wrap="square"/>
                    <a:lstStyle/>
                    <a:p>
                      <a:r>
                        <a:rPr sz="1200" b="0" i="0">
                          <a:solidFill>
                            <a:srgbClr val="051C2C"/>
                          </a:solidFill>
                          <a:latin typeface="Arial"/>
                        </a:rPr>
                        <a:t>Annually</a:t>
                      </a:r>
                    </a:p>
                  </a:txBody>
                  <a:tcPr marL="95250" marR="95250" marT="38100" marB="38100" anchor="ctr">
                    <a:solidFill>
                      <a:srgbClr val="F6F7F9"/>
                    </a:solidFill>
                  </a:tcPr>
                </a:tc>
                <a:tc>
                  <a:txBody>
                    <a:bodyPr wrap="square"/>
                    <a:lstStyle/>
                    <a:p>
                      <a:r>
                        <a:rPr sz="1200" b="0" i="0">
                          <a:solidFill>
                            <a:srgbClr val="051C2C"/>
                          </a:solidFill>
                          <a:latin typeface="Arial"/>
                        </a:rPr>
                        <a:t>Strategy refresh</a:t>
                      </a:r>
                    </a:p>
                  </a:txBody>
                  <a:tcPr marL="95250" marR="95250" marT="38100" marB="38100" anchor="ctr">
                    <a:solidFill>
                      <a:srgbClr val="F6F7F9"/>
                    </a:solidFill>
                  </a:tcPr>
                </a:tc>
                <a:tc>
                  <a:txBody>
                    <a:bodyPr wrap="square"/>
                    <a:lstStyle/>
                    <a:p>
                      <a:r>
                        <a:rPr sz="1200" b="0" i="0">
                          <a:solidFill>
                            <a:srgbClr val="051C2C"/>
                          </a:solidFill>
                          <a:latin typeface="Arial"/>
                        </a:rPr>
                        <a:t>Business strategy changes, maturity re-baseline, market shifts</a:t>
                      </a:r>
                    </a:p>
                  </a:txBody>
                  <a:tcPr marL="95250" marR="95250" marT="38100" marB="38100" anchor="ctr">
                    <a:solidFill>
                      <a:srgbClr val="F6F7F9"/>
                    </a:solidFill>
                  </a:tcPr>
                </a:tc>
                <a:tc>
                  <a:txBody>
                    <a:bodyPr wrap="square"/>
                    <a:lstStyle/>
                    <a:p>
                      <a:r>
                        <a:rPr sz="1200" b="0" i="0">
                          <a:solidFill>
                            <a:srgbClr val="051C2C"/>
                          </a:solidFill>
                          <a:latin typeface="Arial"/>
                        </a:rPr>
                        <a:t>Refresh the cascade, objectives, targets and funding</a:t>
                      </a:r>
                    </a:p>
                  </a:txBody>
                  <a:tcPr marL="95250" marR="95250" marT="38100" marB="38100" anchor="ctr">
                    <a:solidFill>
                      <a:srgbClr val="F6F7F9"/>
                    </a:solidFill>
                  </a:tcPr>
                </a:tc>
              </a:tr>
            </a:tbl>
          </a:graphicData>
        </a:graphic>
      </p:graphicFrame>
      <p:sp>
        <p:nvSpPr>
          <p:cNvPr id="4" name="Rectangle 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6" name="TextBox 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The quarterly review is where the strategy lives or dies: test assumptions and move money there.</a:t>
            </a:r>
          </a:p>
        </p:txBody>
      </p:sp>
      <p:sp>
        <p:nvSpPr>
          <p:cNvPr id="7" name="TextBox 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8" name="TextBox 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25</a:t>
            </a:r>
          </a:p>
        </p:txBody>
      </p:sp>
      <p:sp>
        <p:nvSpPr>
          <p:cNvPr id="9" name="Rectangle 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quarterly strategy review agenda</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720725"/>
          </a:xfrm>
          <a:prstGeom prst="rect">
            <a:avLst/>
          </a:prstGeom>
          <a:noFill/>
        </p:spPr>
        <p:txBody>
          <a:bodyPr wrap="square" lIns="0" rIns="0" tIns="0" bIns="0" anchor="t">
            <a:spAutoFit/>
          </a:bodyPr>
          <a:lstStyle/>
          <a:p>
            <a:pPr algn="l"/>
            <a:r>
              <a:rPr sz="1425" b="0" i="0">
                <a:solidFill>
                  <a:srgbClr val="051C2C"/>
                </a:solidFill>
                <a:latin typeface="Arial"/>
              </a:rPr>
              <a:t>Scorecard: which measures moved, which did not, and why</a:t>
            </a:r>
          </a:p>
        </p:txBody>
      </p:sp>
      <p:sp>
        <p:nvSpPr>
          <p:cNvPr id="5" name="Rectangle 4"/>
          <p:cNvSpPr/>
          <p:nvPr/>
        </p:nvSpPr>
        <p:spPr>
          <a:xfrm>
            <a:off x="609600" y="2063750"/>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1978025"/>
            <a:ext cx="10096500" cy="720725"/>
          </a:xfrm>
          <a:prstGeom prst="rect">
            <a:avLst/>
          </a:prstGeom>
          <a:noFill/>
        </p:spPr>
        <p:txBody>
          <a:bodyPr wrap="square" lIns="0" rIns="0" tIns="0" bIns="0" anchor="t">
            <a:spAutoFit/>
          </a:bodyPr>
          <a:lstStyle/>
          <a:p>
            <a:pPr algn="l"/>
            <a:r>
              <a:rPr sz="1425" b="0" i="0">
                <a:solidFill>
                  <a:srgbClr val="051C2C"/>
                </a:solidFill>
                <a:latin typeface="Arial"/>
              </a:rPr>
              <a:t>Hypotheses: which cause-and-effect links held, which need rethinking</a:t>
            </a:r>
          </a:p>
        </p:txBody>
      </p:sp>
      <p:sp>
        <p:nvSpPr>
          <p:cNvPr id="7" name="Rectangle 6"/>
          <p:cNvSpPr/>
          <p:nvPr/>
        </p:nvSpPr>
        <p:spPr>
          <a:xfrm>
            <a:off x="609600" y="27844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698750"/>
            <a:ext cx="10096500" cy="720725"/>
          </a:xfrm>
          <a:prstGeom prst="rect">
            <a:avLst/>
          </a:prstGeom>
          <a:noFill/>
        </p:spPr>
        <p:txBody>
          <a:bodyPr wrap="square" lIns="0" rIns="0" tIns="0" bIns="0" anchor="t">
            <a:spAutoFit/>
          </a:bodyPr>
          <a:lstStyle/>
          <a:p>
            <a:pPr algn="l"/>
            <a:r>
              <a:rPr sz="1425" b="0" i="0">
                <a:solidFill>
                  <a:srgbClr val="051C2C"/>
                </a:solidFill>
                <a:latin typeface="Arial"/>
              </a:rPr>
              <a:t>Value: benefits realised against the plan, confirmed with finance</a:t>
            </a:r>
          </a:p>
        </p:txBody>
      </p:sp>
      <p:sp>
        <p:nvSpPr>
          <p:cNvPr id="9" name="Rectangle 8"/>
          <p:cNvSpPr/>
          <p:nvPr/>
        </p:nvSpPr>
        <p:spPr>
          <a:xfrm>
            <a:off x="609600" y="3505200"/>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6300" y="3419475"/>
            <a:ext cx="10096500" cy="720725"/>
          </a:xfrm>
          <a:prstGeom prst="rect">
            <a:avLst/>
          </a:prstGeom>
          <a:noFill/>
        </p:spPr>
        <p:txBody>
          <a:bodyPr wrap="square" lIns="0" rIns="0" tIns="0" bIns="0" anchor="t">
            <a:spAutoFit/>
          </a:bodyPr>
          <a:lstStyle/>
          <a:p>
            <a:pPr algn="l"/>
            <a:r>
              <a:rPr sz="1425" b="0" i="0">
                <a:solidFill>
                  <a:srgbClr val="051C2C"/>
                </a:solidFill>
                <a:latin typeface="Arial"/>
              </a:rPr>
              <a:t>Portfolio: stage-gate decisions; stop, start or re-fund</a:t>
            </a:r>
          </a:p>
        </p:txBody>
      </p:sp>
      <p:sp>
        <p:nvSpPr>
          <p:cNvPr id="11" name="Rectangle 10"/>
          <p:cNvSpPr/>
          <p:nvPr/>
        </p:nvSpPr>
        <p:spPr>
          <a:xfrm>
            <a:off x="609600" y="42259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4140200"/>
            <a:ext cx="10096500" cy="720725"/>
          </a:xfrm>
          <a:prstGeom prst="rect">
            <a:avLst/>
          </a:prstGeom>
          <a:noFill/>
        </p:spPr>
        <p:txBody>
          <a:bodyPr wrap="square" lIns="0" rIns="0" tIns="0" bIns="0" anchor="t">
            <a:spAutoFit/>
          </a:bodyPr>
          <a:lstStyle/>
          <a:p>
            <a:pPr algn="l"/>
            <a:r>
              <a:rPr sz="1425" b="0" i="0">
                <a:solidFill>
                  <a:srgbClr val="051C2C"/>
                </a:solidFill>
                <a:latin typeface="Arial"/>
              </a:rPr>
              <a:t>Risks and triggers: anything that forces an early refresh</a:t>
            </a:r>
          </a:p>
        </p:txBody>
      </p:sp>
      <p:sp>
        <p:nvSpPr>
          <p:cNvPr id="13" name="Rectangle 12"/>
          <p:cNvSpPr/>
          <p:nvPr/>
        </p:nvSpPr>
        <p:spPr>
          <a:xfrm>
            <a:off x="609600" y="4946650"/>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76300" y="4860925"/>
            <a:ext cx="10096500" cy="720725"/>
          </a:xfrm>
          <a:prstGeom prst="rect">
            <a:avLst/>
          </a:prstGeom>
          <a:noFill/>
        </p:spPr>
        <p:txBody>
          <a:bodyPr wrap="square" lIns="0" rIns="0" tIns="0" bIns="0" anchor="t">
            <a:spAutoFit/>
          </a:bodyPr>
          <a:lstStyle/>
          <a:p>
            <a:pPr algn="l"/>
            <a:r>
              <a:rPr sz="1425" b="0" i="0">
                <a:solidFill>
                  <a:srgbClr val="051C2C"/>
                </a:solidFill>
                <a:latin typeface="Arial"/>
              </a:rPr>
              <a:t>Asks: decisions and support needed from the executive team</a:t>
            </a:r>
          </a:p>
        </p:txBody>
      </p:sp>
      <p:sp>
        <p:nvSpPr>
          <p:cNvPr id="15" name="Rectangle 1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17" name="TextBox 1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Send the scorecard a week ahead and spend the meeting on decisions, not on status.</a:t>
            </a:r>
          </a:p>
        </p:txBody>
      </p:sp>
      <p:sp>
        <p:nvSpPr>
          <p:cNvPr id="18" name="TextBox 1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19" name="TextBox 1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26</a:t>
            </a:r>
          </a:p>
        </p:txBody>
      </p:sp>
      <p:sp>
        <p:nvSpPr>
          <p:cNvPr id="20" name="Rectangle 1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100 days</a:t>
            </a:r>
          </a:p>
        </p:txBody>
      </p:sp>
      <p:sp>
        <p:nvSpPr>
          <p:cNvPr id="3" name="Rectangle 2"/>
          <p:cNvSpPr/>
          <p:nvPr/>
        </p:nvSpPr>
        <p:spPr>
          <a:xfrm>
            <a:off x="6096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1-2: Mobilise</a:t>
            </a:r>
          </a:p>
        </p:txBody>
      </p:sp>
      <p:sp>
        <p:nvSpPr>
          <p:cNvPr id="6" name="Rectangle 5"/>
          <p:cNvSpPr/>
          <p:nvPr/>
        </p:nvSpPr>
        <p:spPr>
          <a:xfrm>
            <a:off x="7810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334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Sponsor and core team named</a:t>
            </a:r>
          </a:p>
        </p:txBody>
      </p:sp>
      <p:sp>
        <p:nvSpPr>
          <p:cNvPr id="8" name="Rectangle 7"/>
          <p:cNvSpPr/>
          <p:nvPr/>
        </p:nvSpPr>
        <p:spPr>
          <a:xfrm>
            <a:off x="7810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334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Interview schedule set with executives</a:t>
            </a:r>
          </a:p>
        </p:txBody>
      </p:sp>
      <p:sp>
        <p:nvSpPr>
          <p:cNvPr id="10" name="Rectangle 9"/>
          <p:cNvSpPr/>
          <p:nvPr/>
        </p:nvSpPr>
        <p:spPr>
          <a:xfrm>
            <a:off x="7810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9334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Existing strategy documents and scorecards gathered</a:t>
            </a:r>
          </a:p>
        </p:txBody>
      </p:sp>
      <p:sp>
        <p:nvSpPr>
          <p:cNvPr id="12" name="Rectangle 11"/>
          <p:cNvSpPr/>
          <p:nvPr/>
        </p:nvSpPr>
        <p:spPr>
          <a:xfrm>
            <a:off x="781050" y="4114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33450" y="4019550"/>
            <a:ext cx="2133600" cy="666750"/>
          </a:xfrm>
          <a:prstGeom prst="rect">
            <a:avLst/>
          </a:prstGeom>
          <a:noFill/>
        </p:spPr>
        <p:txBody>
          <a:bodyPr wrap="square" lIns="0" rIns="0" tIns="0" bIns="0" anchor="t">
            <a:spAutoFit/>
          </a:bodyPr>
          <a:lstStyle/>
          <a:p>
            <a:pPr algn="l"/>
            <a:r>
              <a:rPr sz="1050" b="0" i="0">
                <a:solidFill>
                  <a:srgbClr val="051C2C"/>
                </a:solidFill>
                <a:latin typeface="Arial"/>
              </a:rPr>
              <a:t>Maturity baseline launched</a:t>
            </a:r>
          </a:p>
        </p:txBody>
      </p:sp>
      <p:sp>
        <p:nvSpPr>
          <p:cNvPr id="14" name="Rectangle 13"/>
          <p:cNvSpPr/>
          <p:nvPr/>
        </p:nvSpPr>
        <p:spPr>
          <a:xfrm>
            <a:off x="33909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33909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5623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3-6: Diagnose and anchor</a:t>
            </a:r>
          </a:p>
        </p:txBody>
      </p:sp>
      <p:sp>
        <p:nvSpPr>
          <p:cNvPr id="17" name="Rectangle 16"/>
          <p:cNvSpPr/>
          <p:nvPr/>
        </p:nvSpPr>
        <p:spPr>
          <a:xfrm>
            <a:off x="35623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147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Executive and business interviews complete</a:t>
            </a:r>
          </a:p>
        </p:txBody>
      </p:sp>
      <p:sp>
        <p:nvSpPr>
          <p:cNvPr id="19" name="Rectangle 18"/>
          <p:cNvSpPr/>
          <p:nvPr/>
        </p:nvSpPr>
        <p:spPr>
          <a:xfrm>
            <a:off x="35623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7147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Draft cascade: vision to themes</a:t>
            </a:r>
          </a:p>
        </p:txBody>
      </p:sp>
      <p:sp>
        <p:nvSpPr>
          <p:cNvPr id="21" name="Rectangle 20"/>
          <p:cNvSpPr/>
          <p:nvPr/>
        </p:nvSpPr>
        <p:spPr>
          <a:xfrm>
            <a:off x="35623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37147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Decision and capability heat map</a:t>
            </a:r>
          </a:p>
        </p:txBody>
      </p:sp>
      <p:sp>
        <p:nvSpPr>
          <p:cNvPr id="23" name="Rectangle 22"/>
          <p:cNvSpPr/>
          <p:nvPr/>
        </p:nvSpPr>
        <p:spPr>
          <a:xfrm>
            <a:off x="3562350" y="4114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714750" y="4019550"/>
            <a:ext cx="2133600" cy="666750"/>
          </a:xfrm>
          <a:prstGeom prst="rect">
            <a:avLst/>
          </a:prstGeom>
          <a:noFill/>
        </p:spPr>
        <p:txBody>
          <a:bodyPr wrap="square" lIns="0" rIns="0" tIns="0" bIns="0" anchor="t">
            <a:spAutoFit/>
          </a:bodyPr>
          <a:lstStyle/>
          <a:p>
            <a:pPr algn="l"/>
            <a:r>
              <a:rPr sz="1050" b="0" i="0">
                <a:solidFill>
                  <a:srgbClr val="051C2C"/>
                </a:solidFill>
                <a:latin typeface="Arial"/>
              </a:rPr>
              <a:t>Baseline of value, spend and maturity</a:t>
            </a:r>
          </a:p>
        </p:txBody>
      </p:sp>
      <p:sp>
        <p:nvSpPr>
          <p:cNvPr id="25" name="Rectangle 24"/>
          <p:cNvSpPr/>
          <p:nvPr/>
        </p:nvSpPr>
        <p:spPr>
          <a:xfrm>
            <a:off x="6172200" y="1257300"/>
            <a:ext cx="2628900" cy="43243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1722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3436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7-10: Choose and design</a:t>
            </a:r>
          </a:p>
        </p:txBody>
      </p:sp>
      <p:sp>
        <p:nvSpPr>
          <p:cNvPr id="28" name="Rectangle 27"/>
          <p:cNvSpPr/>
          <p:nvPr/>
        </p:nvSpPr>
        <p:spPr>
          <a:xfrm>
            <a:off x="63436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960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Workshop 1: strategy map and data objectives</a:t>
            </a:r>
          </a:p>
        </p:txBody>
      </p:sp>
      <p:sp>
        <p:nvSpPr>
          <p:cNvPr id="30" name="Rectangle 29"/>
          <p:cNvSpPr/>
          <p:nvPr/>
        </p:nvSpPr>
        <p:spPr>
          <a:xfrm>
            <a:off x="63436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4960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Workshop 2: posture and prioritised portfolio</a:t>
            </a:r>
          </a:p>
        </p:txBody>
      </p:sp>
      <p:sp>
        <p:nvSpPr>
          <p:cNvPr id="32" name="Rectangle 31"/>
          <p:cNvSpPr/>
          <p:nvPr/>
        </p:nvSpPr>
        <p:spPr>
          <a:xfrm>
            <a:off x="63436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960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Draft data scorecard with measures and owners</a:t>
            </a:r>
          </a:p>
        </p:txBody>
      </p:sp>
      <p:sp>
        <p:nvSpPr>
          <p:cNvPr id="34" name="Rectangle 33"/>
          <p:cNvSpPr/>
          <p:nvPr/>
        </p:nvSpPr>
        <p:spPr>
          <a:xfrm>
            <a:off x="6343650" y="4114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6496050" y="4019550"/>
            <a:ext cx="2133600" cy="666750"/>
          </a:xfrm>
          <a:prstGeom prst="rect">
            <a:avLst/>
          </a:prstGeom>
          <a:noFill/>
        </p:spPr>
        <p:txBody>
          <a:bodyPr wrap="square" lIns="0" rIns="0" tIns="0" bIns="0" anchor="t">
            <a:spAutoFit/>
          </a:bodyPr>
          <a:lstStyle/>
          <a:p>
            <a:pPr algn="l"/>
            <a:r>
              <a:rPr sz="1050" b="0" i="0">
                <a:solidFill>
                  <a:srgbClr val="051C2C"/>
                </a:solidFill>
                <a:latin typeface="Arial"/>
              </a:rPr>
              <a:t>Operating model and forums agreed</a:t>
            </a:r>
          </a:p>
        </p:txBody>
      </p:sp>
      <p:sp>
        <p:nvSpPr>
          <p:cNvPr id="36" name="Rectangle 35"/>
          <p:cNvSpPr/>
          <p:nvPr/>
        </p:nvSpPr>
        <p:spPr>
          <a:xfrm>
            <a:off x="8953500" y="1257300"/>
            <a:ext cx="2628900" cy="43243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8953500" y="125730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124950" y="1428750"/>
            <a:ext cx="2286000" cy="476250"/>
          </a:xfrm>
          <a:prstGeom prst="rect">
            <a:avLst/>
          </a:prstGeom>
          <a:noFill/>
        </p:spPr>
        <p:txBody>
          <a:bodyPr wrap="square" lIns="0" rIns="0" tIns="0" bIns="0" anchor="t">
            <a:spAutoFit/>
          </a:bodyPr>
          <a:lstStyle/>
          <a:p>
            <a:pPr algn="l"/>
            <a:r>
              <a:rPr sz="1200" b="1" i="0">
                <a:solidFill>
                  <a:srgbClr val="051C2C"/>
                </a:solidFill>
                <a:latin typeface="Arial"/>
              </a:rPr>
              <a:t>Weeks 11-14: Commit and launch</a:t>
            </a:r>
          </a:p>
        </p:txBody>
      </p:sp>
      <p:sp>
        <p:nvSpPr>
          <p:cNvPr id="39" name="Rectangle 38"/>
          <p:cNvSpPr/>
          <p:nvPr/>
        </p:nvSpPr>
        <p:spPr>
          <a:xfrm>
            <a:off x="9124950" y="21145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277350" y="2019300"/>
            <a:ext cx="2133600" cy="666750"/>
          </a:xfrm>
          <a:prstGeom prst="rect">
            <a:avLst/>
          </a:prstGeom>
          <a:noFill/>
        </p:spPr>
        <p:txBody>
          <a:bodyPr wrap="square" lIns="0" rIns="0" tIns="0" bIns="0" anchor="t">
            <a:spAutoFit/>
          </a:bodyPr>
          <a:lstStyle/>
          <a:p>
            <a:pPr algn="l"/>
            <a:r>
              <a:rPr sz="1050" b="0" i="0">
                <a:solidFill>
                  <a:srgbClr val="051C2C"/>
                </a:solidFill>
                <a:latin typeface="Arial"/>
              </a:rPr>
              <a:t>Roadmap and funding approved by the council</a:t>
            </a:r>
          </a:p>
        </p:txBody>
      </p:sp>
      <p:sp>
        <p:nvSpPr>
          <p:cNvPr id="41" name="Rectangle 40"/>
          <p:cNvSpPr/>
          <p:nvPr/>
        </p:nvSpPr>
        <p:spPr>
          <a:xfrm>
            <a:off x="9124950" y="27813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9277350" y="2686050"/>
            <a:ext cx="2133600" cy="666750"/>
          </a:xfrm>
          <a:prstGeom prst="rect">
            <a:avLst/>
          </a:prstGeom>
          <a:noFill/>
        </p:spPr>
        <p:txBody>
          <a:bodyPr wrap="square" lIns="0" rIns="0" tIns="0" bIns="0" anchor="t">
            <a:spAutoFit/>
          </a:bodyPr>
          <a:lstStyle/>
          <a:p>
            <a:pPr algn="l"/>
            <a:r>
              <a:rPr sz="1050" b="0" i="0">
                <a:solidFill>
                  <a:srgbClr val="051C2C"/>
                </a:solidFill>
                <a:latin typeface="Arial"/>
              </a:rPr>
              <a:t>Strategy on a page published</a:t>
            </a:r>
          </a:p>
        </p:txBody>
      </p:sp>
      <p:sp>
        <p:nvSpPr>
          <p:cNvPr id="43" name="Rectangle 42"/>
          <p:cNvSpPr/>
          <p:nvPr/>
        </p:nvSpPr>
        <p:spPr>
          <a:xfrm>
            <a:off x="9124950" y="34480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277350" y="3352800"/>
            <a:ext cx="2133600" cy="666750"/>
          </a:xfrm>
          <a:prstGeom prst="rect">
            <a:avLst/>
          </a:prstGeom>
          <a:noFill/>
        </p:spPr>
        <p:txBody>
          <a:bodyPr wrap="square" lIns="0" rIns="0" tIns="0" bIns="0" anchor="t">
            <a:spAutoFit/>
          </a:bodyPr>
          <a:lstStyle/>
          <a:p>
            <a:pPr algn="l"/>
            <a:r>
              <a:rPr sz="1050" b="0" i="0">
                <a:solidFill>
                  <a:srgbClr val="051C2C"/>
                </a:solidFill>
                <a:latin typeface="Arial"/>
              </a:rPr>
              <a:t>First quick wins in delivery</a:t>
            </a:r>
          </a:p>
        </p:txBody>
      </p:sp>
      <p:sp>
        <p:nvSpPr>
          <p:cNvPr id="45" name="Rectangle 44"/>
          <p:cNvSpPr/>
          <p:nvPr/>
        </p:nvSpPr>
        <p:spPr>
          <a:xfrm>
            <a:off x="9124950" y="41148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9277350" y="4019550"/>
            <a:ext cx="2133600" cy="666750"/>
          </a:xfrm>
          <a:prstGeom prst="rect">
            <a:avLst/>
          </a:prstGeom>
          <a:noFill/>
        </p:spPr>
        <p:txBody>
          <a:bodyPr wrap="square" lIns="0" rIns="0" tIns="0" bIns="0" anchor="t">
            <a:spAutoFit/>
          </a:bodyPr>
          <a:lstStyle/>
          <a:p>
            <a:pPr algn="l"/>
            <a:r>
              <a:rPr sz="1050" b="0" i="0">
                <a:solidFill>
                  <a:srgbClr val="051C2C"/>
                </a:solidFill>
                <a:latin typeface="Arial"/>
              </a:rPr>
              <a:t>Monthly and quarterly rhythm started</a:t>
            </a:r>
          </a:p>
        </p:txBody>
      </p:sp>
      <p:sp>
        <p:nvSpPr>
          <p:cNvPr id="47" name="Rectangle 46"/>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9" name="TextBox 48"/>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Leave day 100 with an approved roadmap, a funded first tranche, live forums and two quick wins in delivery.</a:t>
            </a:r>
          </a:p>
        </p:txBody>
      </p:sp>
      <p:sp>
        <p:nvSpPr>
          <p:cNvPr id="50" name="TextBox 4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51" name="TextBox 5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27</a:t>
            </a:r>
          </a:p>
        </p:txBody>
      </p:sp>
      <p:sp>
        <p:nvSpPr>
          <p:cNvPr id="52" name="Rectangle 5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to build it: six stages</a:t>
            </a:r>
          </a:p>
        </p:txBody>
      </p:sp>
      <p:sp>
        <p:nvSpPr>
          <p:cNvPr id="3" name="TextBox 2"/>
          <p:cNvSpPr txBox="1"/>
          <p:nvPr/>
        </p:nvSpPr>
        <p:spPr>
          <a:xfrm>
            <a:off x="609600" y="1123950"/>
            <a:ext cx="10287000" cy="457200"/>
          </a:xfrm>
          <a:prstGeom prst="rect">
            <a:avLst/>
          </a:prstGeom>
          <a:noFill/>
        </p:spPr>
        <p:txBody>
          <a:bodyPr wrap="square" lIns="0" rIns="0" tIns="0" bIns="0" anchor="t">
            <a:spAutoFit/>
          </a:bodyPr>
          <a:lstStyle/>
          <a:p>
            <a:pPr algn="l"/>
            <a:r>
              <a:rPr sz="1275" b="0" i="0">
                <a:solidFill>
                  <a:srgbClr val="5B6772"/>
                </a:solidFill>
                <a:latin typeface="Arial"/>
              </a:rPr>
              <a:t>The method that produces the cascade, run as a cycle.</a:t>
            </a:r>
          </a:p>
        </p:txBody>
      </p:sp>
      <p:sp>
        <p:nvSpPr>
          <p:cNvPr id="4" name="Rectangle 3"/>
          <p:cNvSpPr/>
          <p:nvPr/>
        </p:nvSpPr>
        <p:spPr>
          <a:xfrm>
            <a:off x="60960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7" name="TextBox 6"/>
          <p:cNvSpPr txBox="1"/>
          <p:nvPr/>
        </p:nvSpPr>
        <p:spPr>
          <a:xfrm>
            <a:off x="762000"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Baseline</a:t>
            </a:r>
          </a:p>
        </p:txBody>
      </p:sp>
      <p:sp>
        <p:nvSpPr>
          <p:cNvPr id="8" name="TextBox 7"/>
          <p:cNvSpPr txBox="1"/>
          <p:nvPr/>
        </p:nvSpPr>
        <p:spPr>
          <a:xfrm>
            <a:off x="762000"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Where are we now?</a:t>
            </a:r>
          </a:p>
        </p:txBody>
      </p:sp>
      <p:sp>
        <p:nvSpPr>
          <p:cNvPr id="9" name="Right Arrow 8"/>
          <p:cNvSpPr/>
          <p:nvPr/>
        </p:nvSpPr>
        <p:spPr>
          <a:xfrm>
            <a:off x="233680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46062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261302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61302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3" name="TextBox 12"/>
          <p:cNvSpPr txBox="1"/>
          <p:nvPr/>
        </p:nvSpPr>
        <p:spPr>
          <a:xfrm>
            <a:off x="261302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Anchor</a:t>
            </a:r>
          </a:p>
        </p:txBody>
      </p:sp>
      <p:sp>
        <p:nvSpPr>
          <p:cNvPr id="14" name="TextBox 13"/>
          <p:cNvSpPr txBox="1"/>
          <p:nvPr/>
        </p:nvSpPr>
        <p:spPr>
          <a:xfrm>
            <a:off x="261302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What does the business need?</a:t>
            </a:r>
          </a:p>
        </p:txBody>
      </p:sp>
      <p:sp>
        <p:nvSpPr>
          <p:cNvPr id="15" name="Right Arrow 14"/>
          <p:cNvSpPr/>
          <p:nvPr/>
        </p:nvSpPr>
        <p:spPr>
          <a:xfrm>
            <a:off x="418782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165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46405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46405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19" name="TextBox 18"/>
          <p:cNvSpPr txBox="1"/>
          <p:nvPr/>
        </p:nvSpPr>
        <p:spPr>
          <a:xfrm>
            <a:off x="4464050"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Prioritise</a:t>
            </a:r>
          </a:p>
        </p:txBody>
      </p:sp>
      <p:sp>
        <p:nvSpPr>
          <p:cNvPr id="20" name="TextBox 19"/>
          <p:cNvSpPr txBox="1"/>
          <p:nvPr/>
        </p:nvSpPr>
        <p:spPr>
          <a:xfrm>
            <a:off x="4464050"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Where will data create the most value?</a:t>
            </a:r>
          </a:p>
        </p:txBody>
      </p:sp>
      <p:sp>
        <p:nvSpPr>
          <p:cNvPr id="21" name="Right Arrow 20"/>
          <p:cNvSpPr/>
          <p:nvPr/>
        </p:nvSpPr>
        <p:spPr>
          <a:xfrm>
            <a:off x="603885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6267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31507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1507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5" name="TextBox 24"/>
          <p:cNvSpPr txBox="1"/>
          <p:nvPr/>
        </p:nvSpPr>
        <p:spPr>
          <a:xfrm>
            <a:off x="631507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Design</a:t>
            </a:r>
          </a:p>
        </p:txBody>
      </p:sp>
      <p:sp>
        <p:nvSpPr>
          <p:cNvPr id="26" name="TextBox 25"/>
          <p:cNvSpPr txBox="1"/>
          <p:nvPr/>
        </p:nvSpPr>
        <p:spPr>
          <a:xfrm>
            <a:off x="631507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What must be true to deliver it?</a:t>
            </a:r>
          </a:p>
        </p:txBody>
      </p:sp>
      <p:sp>
        <p:nvSpPr>
          <p:cNvPr id="27" name="Right Arrow 26"/>
          <p:cNvSpPr/>
          <p:nvPr/>
        </p:nvSpPr>
        <p:spPr>
          <a:xfrm>
            <a:off x="788987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01370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81661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1661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5</a:t>
            </a:r>
          </a:p>
        </p:txBody>
      </p:sp>
      <p:sp>
        <p:nvSpPr>
          <p:cNvPr id="31" name="TextBox 30"/>
          <p:cNvSpPr txBox="1"/>
          <p:nvPr/>
        </p:nvSpPr>
        <p:spPr>
          <a:xfrm>
            <a:off x="8166100"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Sequence</a:t>
            </a:r>
          </a:p>
        </p:txBody>
      </p:sp>
      <p:sp>
        <p:nvSpPr>
          <p:cNvPr id="32" name="TextBox 31"/>
          <p:cNvSpPr txBox="1"/>
          <p:nvPr/>
        </p:nvSpPr>
        <p:spPr>
          <a:xfrm>
            <a:off x="8166100"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In what order, and how will we know?</a:t>
            </a:r>
          </a:p>
        </p:txBody>
      </p:sp>
      <p:sp>
        <p:nvSpPr>
          <p:cNvPr id="33" name="Right Arrow 32"/>
          <p:cNvSpPr/>
          <p:nvPr/>
        </p:nvSpPr>
        <p:spPr>
          <a:xfrm>
            <a:off x="974090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986472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001712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01712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6</a:t>
            </a:r>
          </a:p>
        </p:txBody>
      </p:sp>
      <p:sp>
        <p:nvSpPr>
          <p:cNvPr id="37" name="TextBox 36"/>
          <p:cNvSpPr txBox="1"/>
          <p:nvPr/>
        </p:nvSpPr>
        <p:spPr>
          <a:xfrm>
            <a:off x="1001712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Mobilise</a:t>
            </a:r>
          </a:p>
        </p:txBody>
      </p:sp>
      <p:sp>
        <p:nvSpPr>
          <p:cNvPr id="38" name="TextBox 37"/>
          <p:cNvSpPr txBox="1"/>
          <p:nvPr/>
        </p:nvSpPr>
        <p:spPr>
          <a:xfrm>
            <a:off x="1001712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How do we bring people with us?</a:t>
            </a:r>
          </a:p>
        </p:txBody>
      </p:sp>
      <p:sp>
        <p:nvSpPr>
          <p:cNvPr id="39" name="Rectangle 3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1" name="TextBox 4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The stages are the method; the cascade is the output. Run the stages again every year.</a:t>
            </a:r>
          </a:p>
        </p:txBody>
      </p:sp>
      <p:sp>
        <p:nvSpPr>
          <p:cNvPr id="42" name="TextBox 4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43" name="TextBox 4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28</a:t>
            </a:r>
          </a:p>
        </p:txBody>
      </p:sp>
      <p:sp>
        <p:nvSpPr>
          <p:cNvPr id="44" name="Rectangle 4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Six reasons data strategies stall</a:t>
            </a:r>
          </a:p>
        </p:txBody>
      </p:sp>
      <p:sp>
        <p:nvSpPr>
          <p:cNvPr id="3" name="Rectangle 2"/>
          <p:cNvSpPr/>
          <p:nvPr/>
        </p:nvSpPr>
        <p:spPr>
          <a:xfrm>
            <a:off x="6096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6096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81050" y="1447800"/>
            <a:ext cx="3213100" cy="285750"/>
          </a:xfrm>
          <a:prstGeom prst="rect">
            <a:avLst/>
          </a:prstGeom>
          <a:noFill/>
        </p:spPr>
        <p:txBody>
          <a:bodyPr wrap="square" lIns="0" rIns="0" tIns="0" bIns="0" anchor="t">
            <a:spAutoFit/>
          </a:bodyPr>
          <a:lstStyle/>
          <a:p>
            <a:pPr algn="l"/>
            <a:r>
              <a:rPr sz="1575" b="1" i="0">
                <a:solidFill>
                  <a:srgbClr val="051C2C"/>
                </a:solidFill>
                <a:latin typeface="Arial"/>
              </a:rPr>
              <a:t>Technology first</a:t>
            </a:r>
          </a:p>
        </p:txBody>
      </p:sp>
      <p:sp>
        <p:nvSpPr>
          <p:cNvPr id="6" name="TextBox 5"/>
          <p:cNvSpPr txBox="1"/>
          <p:nvPr/>
        </p:nvSpPr>
        <p:spPr>
          <a:xfrm>
            <a:off x="781050" y="1790700"/>
            <a:ext cx="3213100" cy="1466850"/>
          </a:xfrm>
          <a:prstGeom prst="rect">
            <a:avLst/>
          </a:prstGeom>
          <a:noFill/>
        </p:spPr>
        <p:txBody>
          <a:bodyPr wrap="square" lIns="0" rIns="0" tIns="0" bIns="0" anchor="t">
            <a:spAutoFit/>
          </a:bodyPr>
          <a:lstStyle/>
          <a:p>
            <a:pPr algn="l"/>
            <a:r>
              <a:rPr sz="1110" b="0" i="0">
                <a:solidFill>
                  <a:srgbClr val="5B6772"/>
                </a:solidFill>
                <a:latin typeface="Arial"/>
              </a:rPr>
              <a:t>The plan opens with a platform choice and works backwards to a reason. Counter-move: Start from business goals and the decisions behind them; choose technology last.</a:t>
            </a:r>
          </a:p>
        </p:txBody>
      </p:sp>
      <p:sp>
        <p:nvSpPr>
          <p:cNvPr id="7" name="Rectangle 6"/>
          <p:cNvSpPr/>
          <p:nvPr/>
        </p:nvSpPr>
        <p:spPr>
          <a:xfrm>
            <a:off x="43180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3180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489450" y="1447800"/>
            <a:ext cx="3213100" cy="285750"/>
          </a:xfrm>
          <a:prstGeom prst="rect">
            <a:avLst/>
          </a:prstGeom>
          <a:noFill/>
        </p:spPr>
        <p:txBody>
          <a:bodyPr wrap="square" lIns="0" rIns="0" tIns="0" bIns="0" anchor="t">
            <a:spAutoFit/>
          </a:bodyPr>
          <a:lstStyle/>
          <a:p>
            <a:pPr algn="l"/>
            <a:r>
              <a:rPr sz="1575" b="1" i="0">
                <a:solidFill>
                  <a:srgbClr val="051C2C"/>
                </a:solidFill>
                <a:latin typeface="Arial"/>
              </a:rPr>
              <a:t>Boil the ocean</a:t>
            </a:r>
          </a:p>
        </p:txBody>
      </p:sp>
      <p:sp>
        <p:nvSpPr>
          <p:cNvPr id="10" name="TextBox 9"/>
          <p:cNvSpPr txBox="1"/>
          <p:nvPr/>
        </p:nvSpPr>
        <p:spPr>
          <a:xfrm>
            <a:off x="4489450" y="1790700"/>
            <a:ext cx="3213100" cy="1466850"/>
          </a:xfrm>
          <a:prstGeom prst="rect">
            <a:avLst/>
          </a:prstGeom>
          <a:noFill/>
        </p:spPr>
        <p:txBody>
          <a:bodyPr wrap="square" lIns="0" rIns="0" tIns="0" bIns="0" anchor="t">
            <a:spAutoFit/>
          </a:bodyPr>
          <a:lstStyle/>
          <a:p>
            <a:pPr algn="l"/>
            <a:r>
              <a:rPr sz="1125" b="0" i="0">
                <a:solidFill>
                  <a:srgbClr val="5B6772"/>
                </a:solidFill>
                <a:latin typeface="Arial"/>
              </a:rPr>
              <a:t>Every domain, every system and every quality issue is in scope on day one. Counter-move: Pick the few data domains that carry the most value and finish them.</a:t>
            </a:r>
          </a:p>
        </p:txBody>
      </p:sp>
      <p:sp>
        <p:nvSpPr>
          <p:cNvPr id="11" name="Rectangle 10"/>
          <p:cNvSpPr/>
          <p:nvPr/>
        </p:nvSpPr>
        <p:spPr>
          <a:xfrm>
            <a:off x="8026400" y="1257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26400" y="1257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97850" y="1447800"/>
            <a:ext cx="3213100" cy="285750"/>
          </a:xfrm>
          <a:prstGeom prst="rect">
            <a:avLst/>
          </a:prstGeom>
          <a:noFill/>
        </p:spPr>
        <p:txBody>
          <a:bodyPr wrap="square" lIns="0" rIns="0" tIns="0" bIns="0" anchor="t">
            <a:spAutoFit/>
          </a:bodyPr>
          <a:lstStyle/>
          <a:p>
            <a:pPr algn="l"/>
            <a:r>
              <a:rPr sz="1575" b="1" i="0">
                <a:solidFill>
                  <a:srgbClr val="051C2C"/>
                </a:solidFill>
                <a:latin typeface="Arial"/>
              </a:rPr>
              <a:t>No business owner</a:t>
            </a:r>
          </a:p>
        </p:txBody>
      </p:sp>
      <p:sp>
        <p:nvSpPr>
          <p:cNvPr id="14" name="TextBox 13"/>
          <p:cNvSpPr txBox="1"/>
          <p:nvPr/>
        </p:nvSpPr>
        <p:spPr>
          <a:xfrm>
            <a:off x="8197850" y="1790700"/>
            <a:ext cx="3213100" cy="1466850"/>
          </a:xfrm>
          <a:prstGeom prst="rect">
            <a:avLst/>
          </a:prstGeom>
          <a:noFill/>
        </p:spPr>
        <p:txBody>
          <a:bodyPr wrap="square" lIns="0" rIns="0" tIns="0" bIns="0" anchor="t">
            <a:spAutoFit/>
          </a:bodyPr>
          <a:lstStyle/>
          <a:p>
            <a:pPr algn="l"/>
            <a:r>
              <a:rPr sz="1177" b="0" i="0">
                <a:solidFill>
                  <a:srgbClr val="5B6772"/>
                </a:solidFill>
                <a:latin typeface="Arial"/>
              </a:rPr>
              <a:t>Data teams write the strategy, then try to sell it. Counter-move: Co-author with business leaders; give every objective a business owner.</a:t>
            </a:r>
          </a:p>
        </p:txBody>
      </p:sp>
      <p:sp>
        <p:nvSpPr>
          <p:cNvPr id="15" name="Rectangle 14"/>
          <p:cNvSpPr/>
          <p:nvPr/>
        </p:nvSpPr>
        <p:spPr>
          <a:xfrm>
            <a:off x="6096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096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1050" y="3733800"/>
            <a:ext cx="3213100" cy="285750"/>
          </a:xfrm>
          <a:prstGeom prst="rect">
            <a:avLst/>
          </a:prstGeom>
          <a:noFill/>
        </p:spPr>
        <p:txBody>
          <a:bodyPr wrap="square" lIns="0" rIns="0" tIns="0" bIns="0" anchor="t">
            <a:spAutoFit/>
          </a:bodyPr>
          <a:lstStyle/>
          <a:p>
            <a:pPr algn="l"/>
            <a:r>
              <a:rPr sz="1575" b="1" i="0">
                <a:solidFill>
                  <a:srgbClr val="051C2C"/>
                </a:solidFill>
                <a:latin typeface="Arial"/>
              </a:rPr>
              <a:t>No line of sight</a:t>
            </a:r>
          </a:p>
        </p:txBody>
      </p:sp>
      <p:sp>
        <p:nvSpPr>
          <p:cNvPr id="18" name="TextBox 17"/>
          <p:cNvSpPr txBox="1"/>
          <p:nvPr/>
        </p:nvSpPr>
        <p:spPr>
          <a:xfrm>
            <a:off x="781050" y="4076700"/>
            <a:ext cx="3213100" cy="1466850"/>
          </a:xfrm>
          <a:prstGeom prst="rect">
            <a:avLst/>
          </a:prstGeom>
          <a:noFill/>
        </p:spPr>
        <p:txBody>
          <a:bodyPr wrap="square" lIns="0" rIns="0" tIns="0" bIns="0" anchor="t">
            <a:spAutoFit/>
          </a:bodyPr>
          <a:lstStyle/>
          <a:p>
            <a:pPr algn="l"/>
            <a:r>
              <a:rPr sz="1147" b="0" i="0">
                <a:solidFill>
                  <a:srgbClr val="5B6772"/>
                </a:solidFill>
                <a:latin typeface="Arial"/>
              </a:rPr>
              <a:t>Initiatives cannot be traced to a business goal or a measure. Counter-move: Link every initiative to a goal, a decision and a KPI before funding it.</a:t>
            </a:r>
          </a:p>
        </p:txBody>
      </p:sp>
      <p:sp>
        <p:nvSpPr>
          <p:cNvPr id="19" name="Rectangle 18"/>
          <p:cNvSpPr/>
          <p:nvPr/>
        </p:nvSpPr>
        <p:spPr>
          <a:xfrm>
            <a:off x="43180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3180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489450" y="3733800"/>
            <a:ext cx="3213100" cy="285750"/>
          </a:xfrm>
          <a:prstGeom prst="rect">
            <a:avLst/>
          </a:prstGeom>
          <a:noFill/>
        </p:spPr>
        <p:txBody>
          <a:bodyPr wrap="square" lIns="0" rIns="0" tIns="0" bIns="0" anchor="t">
            <a:spAutoFit/>
          </a:bodyPr>
          <a:lstStyle/>
          <a:p>
            <a:pPr algn="l"/>
            <a:r>
              <a:rPr sz="1575" b="1" i="0">
                <a:solidFill>
                  <a:srgbClr val="051C2C"/>
                </a:solidFill>
                <a:latin typeface="Arial"/>
              </a:rPr>
              <a:t>Shelfware</a:t>
            </a:r>
          </a:p>
        </p:txBody>
      </p:sp>
      <p:sp>
        <p:nvSpPr>
          <p:cNvPr id="22" name="TextBox 21"/>
          <p:cNvSpPr txBox="1"/>
          <p:nvPr/>
        </p:nvSpPr>
        <p:spPr>
          <a:xfrm>
            <a:off x="4489450" y="4076700"/>
            <a:ext cx="3213100" cy="1466850"/>
          </a:xfrm>
          <a:prstGeom prst="rect">
            <a:avLst/>
          </a:prstGeom>
          <a:noFill/>
        </p:spPr>
        <p:txBody>
          <a:bodyPr wrap="square" lIns="0" rIns="0" tIns="0" bIns="0" anchor="t">
            <a:spAutoFit/>
          </a:bodyPr>
          <a:lstStyle/>
          <a:p>
            <a:pPr algn="l"/>
            <a:r>
              <a:rPr sz="1162" b="0" i="0">
                <a:solidFill>
                  <a:srgbClr val="5B6772"/>
                </a:solidFill>
                <a:latin typeface="Arial"/>
              </a:rPr>
              <a:t>A long document that nobody outside the data team has read. Counter-move: Fit the strategy on one page and tell it as a story for each audience.</a:t>
            </a:r>
          </a:p>
        </p:txBody>
      </p:sp>
      <p:sp>
        <p:nvSpPr>
          <p:cNvPr id="23" name="Rectangle 22"/>
          <p:cNvSpPr/>
          <p:nvPr/>
        </p:nvSpPr>
        <p:spPr>
          <a:xfrm>
            <a:off x="8026400" y="3543300"/>
            <a:ext cx="3556000" cy="21336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026400" y="3543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7850" y="3733800"/>
            <a:ext cx="3213100" cy="285750"/>
          </a:xfrm>
          <a:prstGeom prst="rect">
            <a:avLst/>
          </a:prstGeom>
          <a:noFill/>
        </p:spPr>
        <p:txBody>
          <a:bodyPr wrap="square" lIns="0" rIns="0" tIns="0" bIns="0" anchor="t">
            <a:spAutoFit/>
          </a:bodyPr>
          <a:lstStyle/>
          <a:p>
            <a:pPr algn="l"/>
            <a:r>
              <a:rPr sz="1575" b="1" i="0">
                <a:solidFill>
                  <a:srgbClr val="051C2C"/>
                </a:solidFill>
                <a:latin typeface="Arial"/>
              </a:rPr>
              <a:t>One and done</a:t>
            </a:r>
          </a:p>
        </p:txBody>
      </p:sp>
      <p:sp>
        <p:nvSpPr>
          <p:cNvPr id="26" name="TextBox 25"/>
          <p:cNvSpPr txBox="1"/>
          <p:nvPr/>
        </p:nvSpPr>
        <p:spPr>
          <a:xfrm>
            <a:off x="8197850" y="4076700"/>
            <a:ext cx="3213100" cy="1466850"/>
          </a:xfrm>
          <a:prstGeom prst="rect">
            <a:avLst/>
          </a:prstGeom>
          <a:noFill/>
        </p:spPr>
        <p:txBody>
          <a:bodyPr wrap="square" lIns="0" rIns="0" tIns="0" bIns="0" anchor="t">
            <a:spAutoFit/>
          </a:bodyPr>
          <a:lstStyle/>
          <a:p>
            <a:pPr algn="l"/>
            <a:r>
              <a:rPr sz="1132" b="0" i="0">
                <a:solidFill>
                  <a:srgbClr val="5B6772"/>
                </a:solidFill>
                <a:latin typeface="Arial"/>
              </a:rPr>
              <a:t>The plan is never revisited while the business moves on. Counter-move: Review quarterly, refresh annually, and agree triggers that force an early rethink.</a:t>
            </a:r>
          </a:p>
        </p:txBody>
      </p:sp>
      <p:sp>
        <p:nvSpPr>
          <p:cNvPr id="27" name="Rectangle 26"/>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9" name="TextBox 28"/>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Check your plan against these six before it goes to the executive team.</a:t>
            </a:r>
          </a:p>
        </p:txBody>
      </p:sp>
      <p:sp>
        <p:nvSpPr>
          <p:cNvPr id="30" name="TextBox 2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31" name="TextBox 3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29</a:t>
            </a:r>
          </a:p>
        </p:txBody>
      </p:sp>
      <p:sp>
        <p:nvSpPr>
          <p:cNvPr id="32" name="Rectangle 3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Use the toolkit</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604837"/>
          </a:xfrm>
          <a:prstGeom prst="rect">
            <a:avLst/>
          </a:prstGeom>
          <a:noFill/>
        </p:spPr>
        <p:txBody>
          <a:bodyPr wrap="square" lIns="0" rIns="0" tIns="0" bIns="0" anchor="t">
            <a:spAutoFit/>
          </a:bodyPr>
          <a:lstStyle/>
          <a:p>
            <a:pPr algn="l"/>
            <a:r>
              <a:rPr sz="1087" b="0" i="0">
                <a:solidFill>
                  <a:srgbClr val="051C2C"/>
                </a:solidFill>
                <a:latin typeface="Arial"/>
              </a:rPr>
              <a:t>Strategy Cascade and Scorecard Workbook: Templates from vision and choices to the strategy map, data objectives, posture, scorecard, use case and data product canvases, RACI and the 100-day plan.</a:t>
            </a:r>
          </a:p>
        </p:txBody>
      </p:sp>
      <p:sp>
        <p:nvSpPr>
          <p:cNvPr id="5" name="Rectangle 4"/>
          <p:cNvSpPr/>
          <p:nvPr/>
        </p:nvSpPr>
        <p:spPr>
          <a:xfrm>
            <a:off x="609600" y="1947862"/>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1862137"/>
            <a:ext cx="10096500" cy="604837"/>
          </a:xfrm>
          <a:prstGeom prst="rect">
            <a:avLst/>
          </a:prstGeom>
          <a:noFill/>
        </p:spPr>
        <p:txBody>
          <a:bodyPr wrap="square" lIns="0" rIns="0" tIns="0" bIns="0" anchor="t">
            <a:spAutoFit/>
          </a:bodyPr>
          <a:lstStyle/>
          <a:p>
            <a:pPr algn="l"/>
            <a:r>
              <a:rPr sz="1155" b="0" i="0">
                <a:solidFill>
                  <a:srgbClr val="051C2C"/>
                </a:solidFill>
                <a:latin typeface="Arial"/>
              </a:rPr>
              <a:t>Scorecard Measures Library: Leading and lagging measures for each scorecard perspective, a measure definition card, target-setting rules and a literacy pulse check.</a:t>
            </a:r>
          </a:p>
        </p:txBody>
      </p:sp>
      <p:sp>
        <p:nvSpPr>
          <p:cNvPr id="7" name="Rectangle 6"/>
          <p:cNvSpPr/>
          <p:nvPr/>
        </p:nvSpPr>
        <p:spPr>
          <a:xfrm>
            <a:off x="609600" y="2552700"/>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466975"/>
            <a:ext cx="10096500" cy="604837"/>
          </a:xfrm>
          <a:prstGeom prst="rect">
            <a:avLst/>
          </a:prstGeom>
          <a:noFill/>
        </p:spPr>
        <p:txBody>
          <a:bodyPr wrap="square" lIns="0" rIns="0" tIns="0" bIns="0" anchor="t">
            <a:spAutoFit/>
          </a:bodyPr>
          <a:lstStyle/>
          <a:p>
            <a:pPr algn="l"/>
            <a:r>
              <a:rPr sz="1155" b="0" i="0">
                <a:solidFill>
                  <a:srgbClr val="051C2C"/>
                </a:solidFill>
                <a:latin typeface="Arial"/>
              </a:rPr>
              <a:t>Worked Example: Manufacturer: An industrial components maker: vision to strategy map, a balanced posture, scorecard, use cases, data products and the first 100 days.</a:t>
            </a:r>
          </a:p>
        </p:txBody>
      </p:sp>
      <p:sp>
        <p:nvSpPr>
          <p:cNvPr id="9" name="Rectangle 8"/>
          <p:cNvSpPr/>
          <p:nvPr/>
        </p:nvSpPr>
        <p:spPr>
          <a:xfrm>
            <a:off x="609600" y="3157537"/>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6300" y="3071812"/>
            <a:ext cx="10096500" cy="604837"/>
          </a:xfrm>
          <a:prstGeom prst="rect">
            <a:avLst/>
          </a:prstGeom>
          <a:noFill/>
        </p:spPr>
        <p:txBody>
          <a:bodyPr wrap="square" lIns="0" rIns="0" tIns="0" bIns="0" anchor="t">
            <a:spAutoFit/>
          </a:bodyPr>
          <a:lstStyle/>
          <a:p>
            <a:pPr algn="l"/>
            <a:r>
              <a:rPr sz="1192" b="0" i="0">
                <a:solidFill>
                  <a:srgbClr val="051C2C"/>
                </a:solidFill>
                <a:latin typeface="Arial"/>
              </a:rPr>
              <a:t>Worked Example: Retail Bank: A regional bank leading with defence after supervisory findings, with an offensive growth theme on primary relationships.</a:t>
            </a:r>
          </a:p>
        </p:txBody>
      </p:sp>
      <p:sp>
        <p:nvSpPr>
          <p:cNvPr id="11" name="Rectangle 10"/>
          <p:cNvSpPr/>
          <p:nvPr/>
        </p:nvSpPr>
        <p:spPr>
          <a:xfrm>
            <a:off x="609600" y="37623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3676650"/>
            <a:ext cx="10096500" cy="604837"/>
          </a:xfrm>
          <a:prstGeom prst="rect">
            <a:avLst/>
          </a:prstGeom>
          <a:noFill/>
        </p:spPr>
        <p:txBody>
          <a:bodyPr wrap="square" lIns="0" rIns="0" tIns="0" bIns="0" anchor="t">
            <a:spAutoFit/>
          </a:bodyPr>
          <a:lstStyle/>
          <a:p>
            <a:pPr algn="l"/>
            <a:r>
              <a:rPr sz="1192" b="0" i="0">
                <a:solidFill>
                  <a:srgbClr val="051C2C"/>
                </a:solidFill>
                <a:latin typeface="Arial"/>
              </a:rPr>
              <a:t>Worked Example: Retailer: A specialty retailer leading with offence: personal relevance, smart pricing and one stock pool, on a governed consent core.</a:t>
            </a:r>
          </a:p>
        </p:txBody>
      </p:sp>
      <p:sp>
        <p:nvSpPr>
          <p:cNvPr id="13" name="Rectangle 12"/>
          <p:cNvSpPr/>
          <p:nvPr/>
        </p:nvSpPr>
        <p:spPr>
          <a:xfrm>
            <a:off x="609600" y="4367212"/>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76300" y="4281487"/>
            <a:ext cx="10096500" cy="604837"/>
          </a:xfrm>
          <a:prstGeom prst="rect">
            <a:avLst/>
          </a:prstGeom>
          <a:noFill/>
        </p:spPr>
        <p:txBody>
          <a:bodyPr wrap="square" lIns="0" rIns="0" tIns="0" bIns="0" anchor="t">
            <a:spAutoFit/>
          </a:bodyPr>
          <a:lstStyle/>
          <a:p>
            <a:pPr algn="l"/>
            <a:r>
              <a:rPr sz="1170" b="0" i="0">
                <a:solidFill>
                  <a:srgbClr val="051C2C"/>
                </a:solidFill>
                <a:latin typeface="Arial"/>
              </a:rPr>
              <a:t>Worked Example: Hospital Group: A hospital and clinic group leading with defence after a privacy incident and a coding audit, with a patient-flow growth theme.</a:t>
            </a:r>
          </a:p>
        </p:txBody>
      </p:sp>
      <p:sp>
        <p:nvSpPr>
          <p:cNvPr id="15" name="Rectangle 14"/>
          <p:cNvSpPr/>
          <p:nvPr/>
        </p:nvSpPr>
        <p:spPr>
          <a:xfrm>
            <a:off x="609600" y="4972050"/>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6300" y="4886325"/>
            <a:ext cx="10096500" cy="604837"/>
          </a:xfrm>
          <a:prstGeom prst="rect">
            <a:avLst/>
          </a:prstGeom>
          <a:noFill/>
        </p:spPr>
        <p:txBody>
          <a:bodyPr wrap="square" lIns="0" rIns="0" tIns="0" bIns="0" anchor="t">
            <a:spAutoFit/>
          </a:bodyPr>
          <a:lstStyle/>
          <a:p>
            <a:pPr algn="l"/>
            <a:r>
              <a:rPr sz="1147" b="0" i="0">
                <a:solidFill>
                  <a:srgbClr val="051C2C"/>
                </a:solidFill>
                <a:latin typeface="Arial"/>
              </a:rPr>
              <a:t>Worked Example: Telecom Operator: A challenger mobile and broadband operator leading with offence on churn, network investment and business growth, on governed consent.</a:t>
            </a:r>
          </a:p>
        </p:txBody>
      </p:sp>
      <p:sp>
        <p:nvSpPr>
          <p:cNvPr id="17" name="Rectangle 16"/>
          <p:cNvSpPr/>
          <p:nvPr/>
        </p:nvSpPr>
        <p:spPr>
          <a:xfrm>
            <a:off x="609600" y="5576887"/>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76300" y="5491162"/>
            <a:ext cx="10096500" cy="604837"/>
          </a:xfrm>
          <a:prstGeom prst="rect">
            <a:avLst/>
          </a:prstGeom>
          <a:noFill/>
        </p:spPr>
        <p:txBody>
          <a:bodyPr wrap="square" lIns="0" rIns="0" tIns="0" bIns="0" anchor="t">
            <a:spAutoFit/>
          </a:bodyPr>
          <a:lstStyle/>
          <a:p>
            <a:pPr algn="l"/>
            <a:r>
              <a:rPr sz="1425" b="0" i="0">
                <a:solidFill>
                  <a:srgbClr val="051C2C"/>
                </a:solidFill>
                <a:latin typeface="Arial"/>
              </a:rPr>
              <a:t>Assess your readiness at scikiq.org/data-strategy#assess</a:t>
            </a:r>
          </a:p>
        </p:txBody>
      </p:sp>
      <p:sp>
        <p:nvSpPr>
          <p:cNvPr id="19" name="TextBox 1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The SCIKIQ Data Strategy Framework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30</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